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xml" /><Relationship Id="rId3" Type="http://schemas.openxmlformats.org/officeDocument/2006/relationships/slide" Target="slide4.xml" /><Relationship Id="rId4" Type="http://schemas.openxmlformats.org/officeDocument/2006/relationships/slide" Target="slide7.xml" /><Relationship Id="rId5" Type="http://schemas.openxmlformats.org/officeDocument/2006/relationships/slide" Target="slide7.xml" /><Relationship Id="rId6" Type="http://schemas.openxmlformats.org/officeDocument/2006/relationships/slide" Target="slide12.xml" /><Relationship Id="rId7" Type="http://schemas.openxmlformats.org/officeDocument/2006/relationships/slide" Target="slide12.xml" /><Relationship Id="rId8" Type="http://schemas.openxmlformats.org/officeDocument/2006/relationships/slide" Target="slide12.xml" /><Relationship Id="rId9" Type="http://schemas.openxmlformats.org/officeDocument/2006/relationships/slide" Target="slide21.xml" /><Relationship Id="rId10" Type="http://schemas.openxmlformats.org/officeDocument/2006/relationships/slide" Target="slide21.xml" /><Relationship Id="rId11" Type="http://schemas.openxmlformats.org/officeDocument/2006/relationships/slide" Target="slide21.xml" /><Relationship Id="rId12" Type="http://schemas.openxmlformats.org/officeDocument/2006/relationships/slide" Target="slide22.xml" /><Relationship Id="rId13" Type="http://schemas.openxmlformats.org/officeDocument/2006/relationships/slide" Target="slide23.xml" /><Relationship Id="rId14" Type="http://schemas.openxmlformats.org/officeDocument/2006/relationships/slide" Target="slide24.xml" /><Relationship Id="rId15" Type="http://schemas.openxmlformats.org/officeDocument/2006/relationships/slide" Target="slide24.xml" /><Relationship Id="rId16" Type="http://schemas.openxmlformats.org/officeDocument/2006/relationships/slide" Target="slide24.xml" /><Relationship Id="rId17" Type="http://schemas.openxmlformats.org/officeDocument/2006/relationships/slide" Target="slide24.xml" /><Relationship Id="rId18" Type="http://schemas.openxmlformats.org/officeDocument/2006/relationships/slide" Target="slide24.xml" /><Relationship Id="rId19" Type="http://schemas.openxmlformats.org/officeDocument/2006/relationships/slide" Target="slide24.xml" /><Relationship Id="rId20" Type="http://schemas.openxmlformats.org/officeDocument/2006/relationships/slide" Target="slide25.xml" /><Relationship Id="rId21" Type="http://schemas.openxmlformats.org/officeDocument/2006/relationships/slide" Target="slide25.xml" /><Relationship Id="rId22" Type="http://schemas.openxmlformats.org/officeDocument/2006/relationships/slide" Target="slide25.xml" /><Relationship Id="rId23" Type="http://schemas.openxmlformats.org/officeDocument/2006/relationships/slide" Target="slide29.xml" /><Relationship Id="rId24" Type="http://schemas.openxmlformats.org/officeDocument/2006/relationships/slide" Target="slide29.xml" /><Relationship Id="rId25" Type="http://schemas.openxmlformats.org/officeDocument/2006/relationships/slide" Target="slide29.xml" /><Relationship Id="rId26" Type="http://schemas.openxmlformats.org/officeDocument/2006/relationships/slide" Target="slide29.xml" /><Relationship Id="rId27" Type="http://schemas.openxmlformats.org/officeDocument/2006/relationships/slide" Target="slide30.xml" /><Relationship Id="rId28" Type="http://schemas.openxmlformats.org/officeDocument/2006/relationships/slide" Target="slide30.xml" /><Relationship Id="rId29" Type="http://schemas.openxmlformats.org/officeDocument/2006/relationships/slide" Target="slide30.xml" /><Relationship Id="rId30" Type="http://schemas.openxmlformats.org/officeDocument/2006/relationships/slide" Target="slide33.xml" /><Relationship Id="rId31" Type="http://schemas.openxmlformats.org/officeDocument/2006/relationships/slide" Target="slide33.xml" /><Relationship Id="rId32" Type="http://schemas.openxmlformats.org/officeDocument/2006/relationships/slide" Target="slide33.xml" /><Relationship Id="rId33" Type="http://schemas.openxmlformats.org/officeDocument/2006/relationships/slide" Target="slide33.xml" /><Relationship Id="rId34" Type="http://schemas.openxmlformats.org/officeDocument/2006/relationships/slide" Target="slide33.xml" /><Relationship Id="rId35" Type="http://schemas.openxmlformats.org/officeDocument/2006/relationships/slide" Target="slide33.xml" /><Relationship Id="rId36" Type="http://schemas.openxmlformats.org/officeDocument/2006/relationships/slide" Target="slide33.xml" /><Relationship Id="rId37" Type="http://schemas.openxmlformats.org/officeDocument/2006/relationships/slide" Target="slide33.xml" /><Relationship Id="rId38" Type="http://schemas.openxmlformats.org/officeDocument/2006/relationships/slide" Target="slide33.xml" /><Relationship Id="rId39" Type="http://schemas.openxmlformats.org/officeDocument/2006/relationships/slide" Target="slide33.xml" /><Relationship Id="rId40" Type="http://schemas.openxmlformats.org/officeDocument/2006/relationships/slide" Target="slide33.xml" /><Relationship Id="rId41" Type="http://schemas.openxmlformats.org/officeDocument/2006/relationships/slide" Target="slide34.xml" /><Relationship Id="rId42" Type="http://schemas.openxmlformats.org/officeDocument/2006/relationships/slide" Target="slide34.xml" /><Relationship Id="rId43" Type="http://schemas.openxmlformats.org/officeDocument/2006/relationships/slide" Target="slide35.xml" /><Relationship Id="rId44" Type="http://schemas.openxmlformats.org/officeDocument/2006/relationships/slide" Target="slide36.xml" /><Relationship Id="rId45" Type="http://schemas.openxmlformats.org/officeDocument/2006/relationships/slide" Target="slide3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7.xml" /><Relationship Id="rId3" Type="http://schemas.openxmlformats.org/officeDocument/2006/relationships/slide" Target="slide37.xml" /><Relationship Id="rId4" Type="http://schemas.openxmlformats.org/officeDocument/2006/relationships/slide" Target="slide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7.xml" /><Relationship Id="rId3" Type="http://schemas.openxmlformats.org/officeDocument/2006/relationships/slide" Target="slide37.xml" /><Relationship Id="rId4" Type="http://schemas.openxmlformats.org/officeDocument/2006/relationships/slide" Target="slide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output/doc.epub" TargetMode="External" /><Relationship Id="rId3" Type="http://schemas.openxmlformats.org/officeDocument/2006/relationships/hyperlink" Target="./output/doc.pdf"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7.xml" /><Relationship Id="rId3" Type="http://schemas.openxmlformats.org/officeDocument/2006/relationships/slide" Target="slide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blog.srvthe.net/mctop-tool-example/" TargetMode="External" /><Relationship Id="rId3" Type="http://schemas.openxmlformats.org/officeDocument/2006/relationships/hyperlink" Target="http://github.com/dalehamel/mctop-tool-example/" TargetMode="External" /><Relationship Id="rId4" Type="http://schemas.openxmlformats.org/officeDocument/2006/relationships/hyperlink" Target="https://github.com/etsy/mctop" TargetMode="External" /><Relationship Id="rId5" Type="http://schemas.openxmlformats.org/officeDocument/2006/relationships/hyperlink" Target="https://codeascraft.com/2012/12/13/mctop-a-tool-for-analyzing-memcache-get-traffic/" TargetMode="External" /><Relationship Id="rId6" Type="http://schemas.openxmlformats.org/officeDocument/2006/relationships/hyperlink" Target="https://github.com/tumblr/memkeys" TargetMode="External" /><Relationship Id="rId7" Type="http://schemas.openxmlformats.org/officeDocument/2006/relationships/hyperlink" Target="https://github.com/bmansoob" TargetMode="External" /><Relationship Id="rId8" Type="http://schemas.openxmlformats.org/officeDocument/2006/relationships/hyperlink" Target="https://xkcd.com/356/" TargetMode="External" /><Relationship Id="rId9" Type="http://schemas.openxmlformats.org/officeDocument/2006/relationships/hyperlink" Target="https://github.com/camilo" TargetMode="External" /><Relationship Id="rId10" Type="http://schemas.openxmlformats.org/officeDocument/2006/relationships/hyperlink" Target="https://github.com/dalehamel/mctop-tool-example/blob/master/src/docker/Dockerfile" TargetMode="External" /><Relationship Id="rId11" Type="http://schemas.openxmlformats.org/officeDocument/2006/relationships/hyperlink" Target="https://lzone.de/cheat-sheet/memcached" TargetMode="External" /><Relationship Id="rId12" Type="http://schemas.openxmlformats.org/officeDocument/2006/relationships/hyperlink" Target="http://www.brendangregg.com/bpf-performance-tools-book.html" TargetMode="External" /><Relationship Id="rId13" Type="http://schemas.openxmlformats.org/officeDocument/2006/relationships/hyperlink" Target="https://github.com/brendangregg/bpf-perf-tools-book/tree/master/originals" TargetMode="External" /><Relationship Id="rId14" Type="http://schemas.openxmlformats.org/officeDocument/2006/relationships/hyperlink" Target="https://github.com/iovisor/bcc/blob/master/docs/reference_guide.md#6-usdt-probes" TargetMode="External" /><Relationship Id="rId15" Type="http://schemas.openxmlformats.org/officeDocument/2006/relationships/hyperlink" Target="https://blog.srvthe.net/usdt-report-doc/" TargetMode="External" /><Relationship Id="rId16" Type="http://schemas.openxmlformats.org/officeDocument/2006/relationships/hyperlink" Target="https://sourceware.org/systemtap/wiki/UserSpaceProbeImplementation" TargetMode="External" /><Relationship Id="rId17" Type="http://schemas.openxmlformats.org/officeDocument/2006/relationships/hyperlink" Target="http://www.dormando.me/" TargetMode="External" /><Relationship Id="rId18" Type="http://schemas.openxmlformats.org/officeDocument/2006/relationships/hyperlink" Target="https://github.com/memcached/memcached/issues/576" TargetMode="External" /><Relationship Id="rId19" Type="http://schemas.openxmlformats.org/officeDocument/2006/relationships/hyperlink" Target="https://github.com/fbs" TargetMode="External" /><Relationship Id="rId20" Type="http://schemas.openxmlformats.org/officeDocument/2006/relationships/hyperlink" Target="https://github.com/iovisor/bcc/issues/1260#issuecomment-406365168" TargetMode="External" /><Relationship Id="rId21" Type="http://schemas.openxmlformats.org/officeDocument/2006/relationships/hyperlink" Target="https://git.kernel.org/pub/scm/linux/kernel/git/davem/net-next.git/commit/kernel/bpf/verifier.c?id=06c1c049721a995dee2829ad13b24aaf5d7c5cce" TargetMode="External" /><Relationship Id="rId22" Type="http://schemas.openxmlformats.org/officeDocument/2006/relationships/hyperlink" Target="https://github.com/iovisor/bpf-docs/blob/master/bpf-internals-2.md#architecture" TargetMode="External" /><Relationship Id="rId23" Type="http://schemas.openxmlformats.org/officeDocument/2006/relationships/hyperlink" Target="https://github.com/iovisor/bcc/blob/master/CONTRIBUTING-SCRIPTS.md#tools" TargetMode="Externa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gif"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Developing</a:t>
            </a:r>
            <a:r>
              <a:rPr/>
              <a:t> </a:t>
            </a:r>
            <a:r>
              <a:rPr/>
              <a:t>the</a:t>
            </a:r>
            <a:r>
              <a:rPr/>
              <a:t> </a:t>
            </a:r>
            <a:r>
              <a:rPr/>
              <a:t>mctop</a:t>
            </a:r>
            <a:r>
              <a:rPr/>
              <a:t> </a:t>
            </a:r>
            <a:r>
              <a:rPr/>
              <a:t>tool</a:t>
            </a:r>
            <a:r>
              <a:rPr/>
              <a:t> </a:t>
            </a:r>
            <a:r>
              <a:rPr/>
              <a:t>with</a:t>
            </a:r>
            <a:r>
              <a:rPr/>
              <a:t> </a:t>
            </a:r>
            <a:r>
              <a:rPr/>
              <a:t>eBPF</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Dale</a:t>
            </a:r>
            <a:r>
              <a:rPr/>
              <a:t> </a:t>
            </a:r>
            <a:r>
              <a:rPr/>
              <a:t>Hamel</a:t>
            </a:r>
          </a:p>
        </p:txBody>
      </p:sp>
      <p:sp>
        <p:nvSpPr>
          <p:cNvPr id="4" name="Date Placeholder 3"/>
          <p:cNvSpPr>
            <a:spLocks noGrp="1"/>
          </p:cNvSpPr>
          <p:nvPr>
            <p:ph type="dt" sz="half" idx="10"/>
          </p:nvPr>
        </p:nvSpPr>
        <p:spPr/>
        <p:txBody>
          <a:bodyPr/>
          <a:lstStyle/>
          <a:p>
            <a:pPr lvl="0" marL="0" indent="0">
              <a:buNone/>
            </a:pPr>
            <a:r>
              <a:rPr/>
              <a:t>06/27/20 10:07:47 PM UTC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set-rate.png" id="0" name="Picture 1"/>
          <p:cNvPicPr>
            <a:picLocks noGrp="1" noChangeAspect="1"/>
          </p:cNvPicPr>
          <p:nvPr/>
        </p:nvPicPr>
        <p:blipFill>
          <a:blip r:embed="rId2"/>
          <a:stretch>
            <a:fillRect/>
          </a:stretch>
        </p:blipFill>
        <p:spPr bwMode="auto">
          <a:xfrm>
            <a:off x="457200" y="2082800"/>
            <a:ext cx="82296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get-rate.png" id="0" name="Picture 1"/>
          <p:cNvPicPr>
            <a:picLocks noGrp="1" noChangeAspect="1"/>
          </p:cNvPicPr>
          <p:nvPr/>
        </p:nvPicPr>
        <p:blipFill>
          <a:blip r:embed="rId2"/>
          <a:stretch>
            <a:fillRect/>
          </a:stretch>
        </p:blipFill>
        <p:spPr bwMode="auto">
          <a:xfrm>
            <a:off x="457200" y="2184400"/>
            <a:ext cx="8229600" cy="3340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To pinpoint the problem, we looked to eBPF tools for detecting the hot keys on the production Memcached instance we were examining in our Red/Blue exercise.</a:t>
            </a:r>
          </a:p>
          <a:p>
            <a:pPr lvl="0" marL="0" indent="0">
              <a:spcBef>
                <a:spcPts val="3000"/>
              </a:spcBef>
              <a:buNone/>
            </a:pPr>
            <a:r>
              <a:rPr b="1"/>
              <a:t>Hot key detection with bpftrace</a:t>
            </a:r>
          </a:p>
          <a:p>
            <a:pPr lvl="0" marL="0" indent="0">
              <a:buNone/>
            </a:pPr>
            <a:r>
              <a:rPr/>
              <a:t>We used </a:t>
            </a:r>
            <a:r>
              <a:rPr sz="1800">
                <a:latin typeface="Courier"/>
              </a:rPr>
              <a:t>bpftrace</a:t>
            </a:r>
            <a:r>
              <a:rPr/>
              <a:t> to probe the Memcached process that was targeted by our load-testing tool. For one cache we quickly found one extremely hot key using our first uprobe-based prototype[^3]:</a:t>
            </a:r>
          </a:p>
          <a:p>
            <a:pPr lvl="0" marL="1270000" indent="0">
              <a:buNone/>
            </a:pPr>
            <a:r>
              <a:rPr sz="1800" b="1">
                <a:solidFill>
                  <a:srgbClr val="CE5C00"/>
                </a:solidFill>
                <a:latin typeface="Courier"/>
              </a:rPr>
              <a:t>@</a:t>
            </a:r>
            <a:r>
              <a:rPr sz="1800">
                <a:latin typeface="Courier"/>
              </a:rPr>
              <a:t>command[gets podYYYrails</a:t>
            </a:r>
            <a:r>
              <a:rPr sz="1800" b="1">
                <a:solidFill>
                  <a:srgbClr val="CE5C00"/>
                </a:solidFill>
                <a:latin typeface="Courier"/>
              </a:rPr>
              <a:t>:</a:t>
            </a:r>
            <a:r>
              <a:rPr sz="1800">
                <a:latin typeface="Courier"/>
              </a:rPr>
              <a:t>NN</a:t>
            </a:r>
            <a:r>
              <a:rPr sz="1800" b="1">
                <a:solidFill>
                  <a:srgbClr val="CE5C00"/>
                </a:solidFill>
                <a:latin typeface="Courier"/>
              </a:rPr>
              <a:t>::</a:t>
            </a:r>
            <a:r>
              <a:rPr sz="1800">
                <a:latin typeface="Courier"/>
              </a:rPr>
              <a:t>feature_rollout</a:t>
            </a:r>
            <a:r>
              <a:rPr sz="1800" b="1">
                <a:solidFill>
                  <a:srgbClr val="CE5C00"/>
                </a:solidFill>
                <a:latin typeface="Courier"/>
              </a:rPr>
              <a:t>:</a:t>
            </a:r>
            <a:r>
              <a:rPr sz="1800">
                <a:latin typeface="Courier"/>
              </a:rPr>
              <a:t>percentages]</a:t>
            </a:r>
            <a:r>
              <a:rPr sz="1800" b="1">
                <a:solidFill>
                  <a:srgbClr val="CE5C00"/>
                </a:solidFill>
                <a:latin typeface="Courier"/>
              </a:rPr>
              <a:t>:</a:t>
            </a:r>
            <a:r>
              <a:rPr sz="1800">
                <a:latin typeface="Courier"/>
              </a:rPr>
              <a:t> </a:t>
            </a:r>
            <a:r>
              <a:rPr sz="1800">
                <a:solidFill>
                  <a:srgbClr val="0000CF"/>
                </a:solidFill>
                <a:latin typeface="Courier"/>
              </a:rPr>
              <a:t>6579978</a:t>
            </a:r>
            <a:br/>
            <a:r>
              <a:rPr sz="1800" b="1">
                <a:solidFill>
                  <a:srgbClr val="CE5C00"/>
                </a:solidFill>
                <a:latin typeface="Courier"/>
              </a:rPr>
              <a:t>@</a:t>
            </a:r>
            <a:r>
              <a:rPr sz="1800">
                <a:latin typeface="Courier"/>
              </a:rPr>
              <a:t>command[</a:t>
            </a:r>
            <a:r>
              <a:rPr sz="1800" b="1">
                <a:solidFill>
                  <a:srgbClr val="204A87"/>
                </a:solidFill>
                <a:latin typeface="Courier"/>
              </a:rPr>
              <a:t>delete</a:t>
            </a:r>
            <a:r>
              <a:rPr sz="1800">
                <a:latin typeface="Courier"/>
              </a:rPr>
              <a:t> podYYY</a:t>
            </a:r>
            <a:r>
              <a:rPr sz="1800" b="1">
                <a:solidFill>
                  <a:srgbClr val="CE5C00"/>
                </a:solidFill>
                <a:latin typeface="Courier"/>
              </a:rPr>
              <a:t>:</a:t>
            </a:r>
            <a:r>
              <a:rPr sz="1800">
                <a:latin typeface="Courier"/>
              </a:rPr>
              <a:t>rails</a:t>
            </a:r>
            <a:r>
              <a:rPr sz="1800" b="1">
                <a:solidFill>
                  <a:srgbClr val="CE5C00"/>
                </a:solidFill>
                <a:latin typeface="Courier"/>
              </a:rPr>
              <a:t>:</a:t>
            </a:r>
            <a:r>
              <a:rPr sz="1800">
                <a:latin typeface="Courier"/>
              </a:rPr>
              <a:t>NN</a:t>
            </a:r>
            <a:r>
              <a:rPr sz="1800" b="1">
                <a:solidFill>
                  <a:srgbClr val="CE5C00"/>
                </a:solidFill>
                <a:latin typeface="Courier"/>
              </a:rPr>
              <a:t>::</a:t>
            </a:r>
            <a:r>
              <a:rPr sz="1800">
                <a:latin typeface="Courier"/>
              </a:rPr>
              <a:t>jobs</a:t>
            </a:r>
            <a:r>
              <a:rPr sz="1800" b="1">
                <a:solidFill>
                  <a:srgbClr val="CE5C00"/>
                </a:solidFill>
                <a:latin typeface="Courier"/>
              </a:rPr>
              <a:t>-</a:t>
            </a:r>
            <a:r>
              <a:rPr sz="1800">
                <a:latin typeface="Courier"/>
              </a:rPr>
              <a:t>KEY ...]</a:t>
            </a:r>
            <a:r>
              <a:rPr sz="1800" b="1">
                <a:solidFill>
                  <a:srgbClr val="CE5C00"/>
                </a:solidFill>
                <a:latin typeface="Courier"/>
              </a:rPr>
              <a:t>:</a:t>
            </a:r>
            <a:r>
              <a:rPr sz="1800">
                <a:latin typeface="Courier"/>
              </a:rPr>
              <a:t> </a:t>
            </a:r>
            <a:r>
              <a:rPr sz="1800">
                <a:solidFill>
                  <a:srgbClr val="0000CF"/>
                </a:solidFill>
                <a:latin typeface="Courier"/>
              </a:rPr>
              <a:t>2854</a:t>
            </a:r>
            <a:br/>
            <a:r>
              <a:rPr sz="1800" b="1">
                <a:solidFill>
                  <a:srgbClr val="CE5C00"/>
                </a:solidFill>
                <a:latin typeface="Courier"/>
              </a:rPr>
              <a:t>@</a:t>
            </a:r>
            <a:r>
              <a:rPr sz="1800">
                <a:latin typeface="Courier"/>
              </a:rPr>
              <a:t>command[</a:t>
            </a:r>
            <a:r>
              <a:rPr sz="1800" b="1">
                <a:solidFill>
                  <a:srgbClr val="204A87"/>
                </a:solidFill>
                <a:latin typeface="Courier"/>
              </a:rPr>
              <a:t>delete</a:t>
            </a:r>
            <a:r>
              <a:rPr sz="1800">
                <a:latin typeface="Courier"/>
              </a:rPr>
              <a:t> podYYY</a:t>
            </a:r>
            <a:r>
              <a:rPr sz="1800" b="1">
                <a:solidFill>
                  <a:srgbClr val="CE5C00"/>
                </a:solidFill>
                <a:latin typeface="Courier"/>
              </a:rPr>
              <a:t>:</a:t>
            </a:r>
            <a:r>
              <a:rPr sz="1800">
                <a:latin typeface="Courier"/>
              </a:rPr>
              <a:t>rails</a:t>
            </a:r>
            <a:r>
              <a:rPr sz="1800" b="1">
                <a:solidFill>
                  <a:srgbClr val="CE5C00"/>
                </a:solidFill>
                <a:latin typeface="Courier"/>
              </a:rPr>
              <a:t>:</a:t>
            </a:r>
            <a:r>
              <a:rPr sz="1800">
                <a:latin typeface="Courier"/>
              </a:rPr>
              <a:t>NN</a:t>
            </a:r>
            <a:r>
              <a:rPr sz="1800" b="1">
                <a:solidFill>
                  <a:srgbClr val="CE5C00"/>
                </a:solidFill>
                <a:latin typeface="Courier"/>
              </a:rPr>
              <a:t>::</a:t>
            </a:r>
            <a:r>
              <a:rPr sz="1800">
                <a:latin typeface="Courier"/>
              </a:rPr>
              <a:t>jobs</a:t>
            </a:r>
            <a:r>
              <a:rPr sz="1800" b="1">
                <a:solidFill>
                  <a:srgbClr val="CE5C00"/>
                </a:solidFill>
                <a:latin typeface="Courier"/>
              </a:rPr>
              <a:t>-</a:t>
            </a:r>
            <a:r>
              <a:rPr sz="1800">
                <a:latin typeface="Courier"/>
              </a:rPr>
              <a:t>KEY ...]</a:t>
            </a:r>
            <a:r>
              <a:rPr sz="1800" b="1">
                <a:solidFill>
                  <a:srgbClr val="CE5C00"/>
                </a:solidFill>
                <a:latin typeface="Courier"/>
              </a:rPr>
              <a:t>:</a:t>
            </a:r>
            <a:r>
              <a:rPr sz="1800">
                <a:latin typeface="Courier"/>
              </a:rPr>
              <a:t> </a:t>
            </a:r>
            <a:r>
              <a:rPr sz="1800">
                <a:solidFill>
                  <a:srgbClr val="0000CF"/>
                </a:solidFill>
                <a:latin typeface="Courier"/>
              </a:rPr>
              <a:t>3572</a:t>
            </a:r>
            <a:br/>
            <a:r>
              <a:rPr sz="1800" b="1">
                <a:solidFill>
                  <a:srgbClr val="CE5C00"/>
                </a:solidFill>
                <a:latin typeface="Courier"/>
              </a:rPr>
              <a:t>@</a:t>
            </a:r>
            <a:r>
              <a:rPr sz="1800">
                <a:latin typeface="Courier"/>
              </a:rPr>
              <a:t>command[gets podYYY</a:t>
            </a:r>
            <a:r>
              <a:rPr sz="1800" b="1">
                <a:solidFill>
                  <a:srgbClr val="CE5C00"/>
                </a:solidFill>
                <a:latin typeface="Courier"/>
              </a:rPr>
              <a:t>:</a:t>
            </a:r>
            <a:r>
              <a:rPr sz="1800">
                <a:latin typeface="Courier"/>
              </a:rPr>
              <a:t>rails</a:t>
            </a:r>
            <a:r>
              <a:rPr sz="1800" b="1">
                <a:solidFill>
                  <a:srgbClr val="CE5C00"/>
                </a:solidFill>
                <a:latin typeface="Courier"/>
              </a:rPr>
              <a:t>:</a:t>
            </a:r>
            <a:r>
              <a:rPr sz="1800">
                <a:latin typeface="Courier"/>
              </a:rPr>
              <a:t>NN</a:t>
            </a:r>
            <a:r>
              <a:rPr sz="1800" b="1">
                <a:solidFill>
                  <a:srgbClr val="CE5C00"/>
                </a:solidFill>
                <a:latin typeface="Courier"/>
              </a:rPr>
              <a:t>::</a:t>
            </a:r>
            <a:r>
              <a:rPr sz="1800">
                <a:latin typeface="Courier"/>
              </a:rPr>
              <a:t>shop</a:t>
            </a:r>
            <a:r>
              <a:rPr sz="1800" b="1">
                <a:solidFill>
                  <a:srgbClr val="CE5C00"/>
                </a:solidFill>
                <a:latin typeface="Courier"/>
              </a:rPr>
              <a:t>-</a:t>
            </a:r>
            <a:r>
              <a:rPr sz="1800">
                <a:latin typeface="Courier"/>
              </a:rPr>
              <a:t>KEY ...]</a:t>
            </a:r>
            <a:r>
              <a:rPr sz="1800" b="1">
                <a:solidFill>
                  <a:srgbClr val="CE5C00"/>
                </a:solidFill>
                <a:latin typeface="Courier"/>
              </a:rPr>
              <a:t>:</a:t>
            </a:r>
            <a:r>
              <a:rPr sz="1800">
                <a:latin typeface="Courier"/>
              </a:rPr>
              <a:t> </a:t>
            </a:r>
            <a:r>
              <a:rPr sz="1800">
                <a:solidFill>
                  <a:srgbClr val="0000CF"/>
                </a:solidFill>
                <a:latin typeface="Courier"/>
              </a:rPr>
              <a:t>5638</a:t>
            </a:r>
            <a:br/>
            <a:r>
              <a:rPr sz="1800" b="1">
                <a:solidFill>
                  <a:srgbClr val="CE5C00"/>
                </a:solidFill>
                <a:latin typeface="Courier"/>
              </a:rPr>
              <a:t>@</a:t>
            </a:r>
            <a:r>
              <a:rPr sz="1800">
                <a:latin typeface="Courier"/>
              </a:rPr>
              <a:t>command[set podYYY</a:t>
            </a:r>
            <a:r>
              <a:rPr sz="1800" b="1">
                <a:solidFill>
                  <a:srgbClr val="CE5C00"/>
                </a:solidFill>
                <a:latin typeface="Courier"/>
              </a:rPr>
              <a:t>:</a:t>
            </a:r>
            <a:r>
              <a:rPr sz="1800">
                <a:latin typeface="Courier"/>
              </a:rPr>
              <a:t>rails</a:t>
            </a:r>
            <a:r>
              <a:rPr sz="1800" b="1">
                <a:solidFill>
                  <a:srgbClr val="CE5C00"/>
                </a:solidFill>
                <a:latin typeface="Courier"/>
              </a:rPr>
              <a:t>:</a:t>
            </a:r>
            <a:r>
              <a:rPr sz="1800">
                <a:latin typeface="Courier"/>
              </a:rPr>
              <a:t>NN</a:t>
            </a:r>
            <a:r>
              <a:rPr sz="1800" b="1">
                <a:solidFill>
                  <a:srgbClr val="CE5C00"/>
                </a:solidFill>
                <a:latin typeface="Courier"/>
              </a:rPr>
              <a:t>::</a:t>
            </a:r>
            <a:r>
              <a:rPr sz="1800">
                <a:latin typeface="Courier"/>
              </a:rPr>
              <a:t>KEY </a:t>
            </a:r>
            <a:r>
              <a:rPr sz="1800">
                <a:solidFill>
                  <a:srgbClr val="0000CF"/>
                </a:solidFill>
                <a:latin typeface="Courier"/>
              </a:rPr>
              <a:t>1</a:t>
            </a:r>
            <a:r>
              <a:rPr sz="1800">
                <a:latin typeface="Courier"/>
              </a:rPr>
              <a:t> </a:t>
            </a:r>
            <a:r>
              <a:rPr sz="1800">
                <a:solidFill>
                  <a:srgbClr val="0000CF"/>
                </a:solidFill>
                <a:latin typeface="Courier"/>
              </a:rPr>
              <a:t>30</a:t>
            </a:r>
            <a:r>
              <a:rPr sz="1800">
                <a:latin typeface="Courier"/>
              </a:rPr>
              <a:t> </a:t>
            </a:r>
            <a:r>
              <a:rPr sz="1800">
                <a:solidFill>
                  <a:srgbClr val="0000CF"/>
                </a:solidFill>
                <a:latin typeface="Courier"/>
              </a:rPr>
              <a:t>13961</a:t>
            </a:r>
            <a:r>
              <a:rPr sz="1800">
                <a:latin typeface="Courier"/>
              </a:rPr>
              <a:t>]</a:t>
            </a:r>
            <a:r>
              <a:rPr sz="1800" b="1">
                <a:solidFill>
                  <a:srgbClr val="CE5C00"/>
                </a:solidFill>
                <a:latin typeface="Courier"/>
              </a:rPr>
              <a:t>:</a:t>
            </a:r>
            <a:r>
              <a:rPr sz="1800">
                <a:latin typeface="Courier"/>
              </a:rPr>
              <a:t> </a:t>
            </a:r>
            <a:r>
              <a:rPr sz="1800">
                <a:solidFill>
                  <a:srgbClr val="0000CF"/>
                </a:solidFill>
                <a:latin typeface="Courier"/>
              </a:rPr>
              <a:t>9266</a:t>
            </a:r>
          </a:p>
          <a:p>
            <a:pPr lvl="0" marL="0" indent="0">
              <a:buNone/>
            </a:pPr>
            <a:r>
              <a:rPr/>
              <a:t>It seemed like the cache entry used to determine the ratio of for a particular feature that should be enabled was a very hot key, as the same command was being hit at dramatically higher rates than other keys.</a:t>
            </a:r>
          </a:p>
          <a:p>
            <a:pPr lvl="0" marL="0" indent="0">
              <a:buNone/>
            </a:pPr>
            <a:r>
              <a:rPr/>
              <a:t>In our identity cache, used here for checking if feature flags for new code are enabled, we found keys that were being hit very frequently:</a:t>
            </a:r>
          </a:p>
          <a:p>
            <a:pPr lvl="0" marL="1270000" indent="0">
              <a:buNone/>
            </a:pPr>
            <a:r>
              <a:rPr sz="1800" b="1">
                <a:solidFill>
                  <a:srgbClr val="CE5C00"/>
                </a:solidFill>
                <a:latin typeface="Courier"/>
              </a:rPr>
              <a:t>@</a:t>
            </a:r>
            <a:r>
              <a:rPr sz="1800">
                <a:latin typeface="Courier"/>
              </a:rPr>
              <a:t>command[gets podXXX</a:t>
            </a:r>
            <a:r>
              <a:rPr sz="1800" b="1">
                <a:solidFill>
                  <a:srgbClr val="CE5C00"/>
                </a:solidFill>
                <a:latin typeface="Courier"/>
              </a:rPr>
              <a:t>::</a:t>
            </a:r>
            <a:r>
              <a:rPr sz="1800">
                <a:latin typeface="Courier"/>
              </a:rPr>
              <a:t>M</a:t>
            </a:r>
            <a:r>
              <a:rPr sz="1800" b="1">
                <a:solidFill>
                  <a:srgbClr val="CE5C00"/>
                </a:solidFill>
                <a:latin typeface="Courier"/>
              </a:rPr>
              <a:t>:</a:t>
            </a:r>
            <a:r>
              <a:rPr sz="1800">
                <a:latin typeface="Courier"/>
              </a:rPr>
              <a:t>blob</a:t>
            </a:r>
            <a:r>
              <a:rPr sz="1800" b="1">
                <a:solidFill>
                  <a:srgbClr val="CE5C00"/>
                </a:solidFill>
                <a:latin typeface="Courier"/>
              </a:rPr>
              <a:t>:</a:t>
            </a:r>
            <a:r>
              <a:rPr sz="1800">
                <a:latin typeface="Courier"/>
              </a:rPr>
              <a:t>Feature</a:t>
            </a:r>
            <a:r>
              <a:rPr sz="1800" b="1">
                <a:solidFill>
                  <a:srgbClr val="CE5C00"/>
                </a:solidFill>
                <a:latin typeface="Courier"/>
              </a:rPr>
              <a:t>::</a:t>
            </a:r>
            <a:r>
              <a:rPr sz="1800">
                <a:latin typeface="Courier"/>
              </a:rPr>
              <a:t>FEATURE_KEY</a:t>
            </a:r>
            <a:r>
              <a:rPr sz="1800" b="1">
                <a:solidFill>
                  <a:srgbClr val="CE5C00"/>
                </a:solidFill>
                <a:latin typeface="Courier"/>
              </a:rPr>
              <a:t>:</a:t>
            </a:r>
            <a:r>
              <a:rPr sz="1800">
                <a:latin typeface="Courier"/>
              </a:rPr>
              <a:t>SHOP_KEY_</a:t>
            </a:r>
            <a:r>
              <a:rPr sz="1800">
                <a:solidFill>
                  <a:srgbClr val="0000CF"/>
                </a:solidFill>
                <a:latin typeface="Courier"/>
              </a:rPr>
              <a:t>1</a:t>
            </a:r>
            <a:r>
              <a:rPr sz="1800">
                <a:latin typeface="Courier"/>
              </a:rPr>
              <a:t>]</a:t>
            </a:r>
            <a:r>
              <a:rPr sz="1800" b="1">
                <a:solidFill>
                  <a:srgbClr val="CE5C00"/>
                </a:solidFill>
                <a:latin typeface="Courier"/>
              </a:rPr>
              <a:t>:</a:t>
            </a:r>
            <a:r>
              <a:rPr sz="1800">
                <a:latin typeface="Courier"/>
              </a:rPr>
              <a:t> </a:t>
            </a:r>
            <a:r>
              <a:rPr sz="1800">
                <a:solidFill>
                  <a:srgbClr val="0000CF"/>
                </a:solidFill>
                <a:latin typeface="Courier"/>
              </a:rPr>
              <a:t>67772</a:t>
            </a:r>
            <a:br/>
            <a:r>
              <a:rPr sz="1800" b="1">
                <a:solidFill>
                  <a:srgbClr val="CE5C00"/>
                </a:solidFill>
                <a:latin typeface="Courier"/>
              </a:rPr>
              <a:t>@</a:t>
            </a:r>
            <a:r>
              <a:rPr sz="1800">
                <a:latin typeface="Courier"/>
              </a:rPr>
              <a:t>command[gets podXXX</a:t>
            </a:r>
            <a:r>
              <a:rPr sz="1800" b="1">
                <a:solidFill>
                  <a:srgbClr val="CE5C00"/>
                </a:solidFill>
                <a:latin typeface="Courier"/>
              </a:rPr>
              <a:t>::</a:t>
            </a:r>
            <a:r>
              <a:rPr sz="1800">
                <a:latin typeface="Courier"/>
              </a:rPr>
              <a:t>M</a:t>
            </a:r>
            <a:r>
              <a:rPr sz="1800" b="1">
                <a:solidFill>
                  <a:srgbClr val="CE5C00"/>
                </a:solidFill>
                <a:latin typeface="Courier"/>
              </a:rPr>
              <a:t>:</a:t>
            </a:r>
            <a:r>
              <a:rPr sz="1800">
                <a:latin typeface="Courier"/>
              </a:rPr>
              <a:t>blob</a:t>
            </a:r>
            <a:r>
              <a:rPr sz="1800" b="1">
                <a:solidFill>
                  <a:srgbClr val="CE5C00"/>
                </a:solidFill>
                <a:latin typeface="Courier"/>
              </a:rPr>
              <a:t>:</a:t>
            </a:r>
            <a:r>
              <a:rPr sz="1800">
                <a:latin typeface="Courier"/>
              </a:rPr>
              <a:t>Feature</a:t>
            </a:r>
            <a:r>
              <a:rPr sz="1800" b="1">
                <a:solidFill>
                  <a:srgbClr val="CE5C00"/>
                </a:solidFill>
                <a:latin typeface="Courier"/>
              </a:rPr>
              <a:t>::</a:t>
            </a:r>
            <a:r>
              <a:rPr sz="1800">
                <a:latin typeface="Courier"/>
              </a:rPr>
              <a:t>FEATURE_KEY</a:t>
            </a:r>
            <a:r>
              <a:rPr sz="1800" b="1">
                <a:solidFill>
                  <a:srgbClr val="CE5C00"/>
                </a:solidFill>
                <a:latin typeface="Courier"/>
              </a:rPr>
              <a:t>:</a:t>
            </a:r>
            <a:r>
              <a:rPr sz="1800">
                <a:latin typeface="Courier"/>
              </a:rPr>
              <a:t>SHOP_KEY_N]</a:t>
            </a:r>
            <a:r>
              <a:rPr sz="1800" b="1">
                <a:solidFill>
                  <a:srgbClr val="CE5C00"/>
                </a:solidFill>
                <a:latin typeface="Courier"/>
              </a:rPr>
              <a:t>:</a:t>
            </a:r>
            <a:r>
              <a:rPr sz="1800">
                <a:latin typeface="Courier"/>
              </a:rPr>
              <a:t> </a:t>
            </a:r>
            <a:r>
              <a:rPr sz="1800">
                <a:solidFill>
                  <a:srgbClr val="0000CF"/>
                </a:solidFill>
                <a:latin typeface="Courier"/>
              </a:rPr>
              <a:t>67777</a:t>
            </a:r>
            <a:br/>
            <a:r>
              <a:rPr sz="1800" b="1">
                <a:solidFill>
                  <a:srgbClr val="CE5C00"/>
                </a:solidFill>
                <a:latin typeface="Courier"/>
              </a:rPr>
              <a:t>@</a:t>
            </a:r>
            <a:r>
              <a:rPr sz="1800">
                <a:latin typeface="Courier"/>
              </a:rPr>
              <a:t>command[gets podXXX</a:t>
            </a:r>
            <a:r>
              <a:rPr sz="1800" b="1">
                <a:solidFill>
                  <a:srgbClr val="CE5C00"/>
                </a:solidFill>
                <a:latin typeface="Courier"/>
              </a:rPr>
              <a:t>::</a:t>
            </a:r>
            <a:r>
              <a:rPr sz="1800">
                <a:latin typeface="Courier"/>
              </a:rPr>
              <a:t>M</a:t>
            </a:r>
            <a:r>
              <a:rPr sz="1800" b="1">
                <a:solidFill>
                  <a:srgbClr val="CE5C00"/>
                </a:solidFill>
                <a:latin typeface="Courier"/>
              </a:rPr>
              <a:t>:</a:t>
            </a:r>
            <a:r>
              <a:rPr sz="1800">
                <a:latin typeface="Courier"/>
              </a:rPr>
              <a:t>blob</a:t>
            </a:r>
            <a:r>
              <a:rPr sz="1800" b="1">
                <a:solidFill>
                  <a:srgbClr val="CE5C00"/>
                </a:solidFill>
                <a:latin typeface="Courier"/>
              </a:rPr>
              <a:t>:</a:t>
            </a:r>
            <a:r>
              <a:rPr sz="1800">
                <a:latin typeface="Courier"/>
              </a:rPr>
              <a:t>Feature</a:t>
            </a:r>
            <a:r>
              <a:rPr sz="1800" b="1">
                <a:solidFill>
                  <a:srgbClr val="CE5C00"/>
                </a:solidFill>
                <a:latin typeface="Courier"/>
              </a:rPr>
              <a:t>::</a:t>
            </a:r>
            <a:r>
              <a:rPr sz="1800">
                <a:latin typeface="Courier"/>
              </a:rPr>
              <a:t>FEATURE_KEY</a:t>
            </a:r>
            <a:r>
              <a:rPr sz="1800" b="1">
                <a:solidFill>
                  <a:srgbClr val="CE5C00"/>
                </a:solidFill>
                <a:latin typeface="Courier"/>
              </a:rPr>
              <a:t>:</a:t>
            </a:r>
            <a:r>
              <a:rPr sz="1800">
                <a:latin typeface="Courier"/>
              </a:rPr>
              <a:t>SHOP_KEY_M]</a:t>
            </a:r>
            <a:r>
              <a:rPr sz="1800" b="1">
                <a:solidFill>
                  <a:srgbClr val="CE5C00"/>
                </a:solidFill>
                <a:latin typeface="Courier"/>
              </a:rPr>
              <a:t>:</a:t>
            </a:r>
            <a:r>
              <a:rPr sz="1800">
                <a:latin typeface="Courier"/>
              </a:rPr>
              <a:t> </a:t>
            </a:r>
            <a:r>
              <a:rPr sz="1800">
                <a:solidFill>
                  <a:srgbClr val="0000CF"/>
                </a:solidFill>
                <a:latin typeface="Courier"/>
              </a:rPr>
              <a:t>6779</a:t>
            </a:r>
          </a:p>
          <a:p>
            <a:pPr lvl="0" marL="0" indent="0">
              <a:buNone/>
            </a:pPr>
            <a:r>
              <a:rPr/>
              <a:t>Having gained a quick view into what keys were especially hot, we could direct our mitigation efforts towards investigating the code-paths that were interacting with these keys.</a:t>
            </a:r>
          </a:p>
          <a:p>
            <a:pPr lvl="0" marL="0" indent="0">
              <a:spcBef>
                <a:spcPts val="3000"/>
              </a:spcBef>
              <a:buNone/>
            </a:pPr>
            <a:r>
              <a:rPr b="1"/>
              <a:t>Hot key mitigation</a:t>
            </a:r>
          </a:p>
          <a:p>
            <a:pPr lvl="0" marL="0" indent="0">
              <a:buNone/>
            </a:pPr>
            <a:r>
              <a:rPr/>
              <a:t>Since these keys do not change very frequently, we decided to introduce an in-memory cache at the application layer inside of Rails itself. With a TTL of a full minute, it would hit Memcached much less frequently.</a:t>
            </a:r>
          </a:p>
          <a:p>
            <a:pPr lvl="0" marL="0" indent="0">
              <a:buNone/>
            </a:pPr>
            <a:r>
              <a:rPr/>
              <a:t>The change was simple, but the results were remarkable. Without the in-memory cache, there were large spikes on both Memcached, and the Mcrouter proxy.</a:t>
            </a:r>
          </a:p>
          <a:p>
            <a:pPr lvl="0" marL="0" indent="0">
              <a:spcBef>
                <a:spcPts val="3000"/>
              </a:spcBef>
              <a:buNone/>
            </a:pPr>
            <a:r>
              <a:rPr b="1"/>
              <a:t>Performance Results</a:t>
            </a:r>
          </a:p>
          <a:p>
            <a:pPr lvl="0" marL="0" indent="0">
              <a:buNone/>
            </a:pPr>
            <a:r>
              <a:rPr/>
              <a:t>During these hot-spotting events from real or simulated flash sales, the impact without the cache is easy to spot: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without-cache.png" id="0" name="Picture 1"/>
          <p:cNvPicPr>
            <a:picLocks noGrp="1" noChangeAspect="1"/>
          </p:cNvPicPr>
          <p:nvPr/>
        </p:nvPicPr>
        <p:blipFill>
          <a:blip r:embed="rId2"/>
          <a:stretch>
            <a:fillRect/>
          </a:stretch>
        </p:blipFill>
        <p:spPr bwMode="auto">
          <a:xfrm>
            <a:off x="457200" y="2527300"/>
            <a:ext cx="8229600" cy="26670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And with the in-memory cache, there was a substantial reduction in latency: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with-cache.png" id="0" name="Picture 1"/>
          <p:cNvPicPr>
            <a:picLocks noGrp="1" noChangeAspect="1"/>
          </p:cNvPicPr>
          <p:nvPr/>
        </p:nvPicPr>
        <p:blipFill>
          <a:blip r:embed="rId2"/>
          <a:stretch>
            <a:fillRect/>
          </a:stretch>
        </p:blipFill>
        <p:spPr bwMode="auto">
          <a:xfrm>
            <a:off x="457200" y="2667000"/>
            <a:ext cx="8229600" cy="2387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 for throughput, without the extra caching layer throughput to Memcached spiked: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without-cache-throughput.png" id="0" name="Picture 1"/>
          <p:cNvPicPr>
            <a:picLocks noGrp="1" noChangeAspect="1"/>
          </p:cNvPicPr>
          <p:nvPr/>
        </p:nvPicPr>
        <p:blipFill>
          <a:blip r:embed="rId2"/>
          <a:stretch>
            <a:fillRect/>
          </a:stretch>
        </p:blipFill>
        <p:spPr bwMode="auto">
          <a:xfrm>
            <a:off x="457200" y="3060700"/>
            <a:ext cx="8229600" cy="1600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And with the improvements from the in-memory cache, throughput was much lower as the new cache was not busted very frequently: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with-cache-throughput.png" id="0" name="Picture 1"/>
          <p:cNvPicPr>
            <a:picLocks noGrp="1" noChangeAspect="1"/>
          </p:cNvPicPr>
          <p:nvPr/>
        </p:nvPicPr>
        <p:blipFill>
          <a:blip r:embed="rId2"/>
          <a:stretch>
            <a:fillRect/>
          </a:stretch>
        </p:blipFill>
        <p:spPr bwMode="auto">
          <a:xfrm>
            <a:off x="457200" y="3060700"/>
            <a:ext cx="8229600" cy="1612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 of Contents</a:t>
            </a:r>
          </a:p>
        </p:txBody>
      </p:sp>
      <p:sp>
        <p:nvSpPr>
          <p:cNvPr id="3" name="Content Placeholder 2"/>
          <p:cNvSpPr>
            <a:spLocks noGrp="1"/>
          </p:cNvSpPr>
          <p:nvPr>
            <p:ph idx="1"/>
          </p:nvPr>
        </p:nvSpPr>
        <p:spPr/>
        <p:txBody>
          <a:bodyPr/>
          <a:lstStyle/>
          <a:p>
            <a:pPr lvl="1"/>
            <a:r>
              <a:rPr>
                <a:hlinkClick r:id="rId2" action="ppaction://hlinksldjump"/>
              </a:rPr>
              <a:t>hot keys and mctop</a:t>
            </a:r>
          </a:p>
          <a:p>
            <a:pPr lvl="2"/>
            <a:r>
              <a:rPr>
                <a:hlinkClick r:id="rId3" action="ppaction://hlinksldjump"/>
              </a:rPr>
              <a:t>mctop</a:t>
            </a:r>
          </a:p>
          <a:p>
            <a:pPr lvl="1"/>
            <a:r>
              <a:rPr>
                <a:hlinkClick r:id="rId4" action="ppaction://hlinksldjump"/>
              </a:rPr>
              <a:t>Flash Sales</a:t>
            </a:r>
          </a:p>
          <a:p>
            <a:pPr lvl="2"/>
            <a:r>
              <a:rPr>
                <a:hlinkClick r:id="rId5" action="ppaction://hlinksldjump"/>
              </a:rPr>
              <a:t>War Games</a:t>
            </a:r>
          </a:p>
          <a:p>
            <a:pPr lvl="3"/>
            <a:r>
              <a:rPr>
                <a:hlinkClick r:id="rId6" action="ppaction://hlinksldjump"/>
              </a:rPr>
              <a:t>Hot key detection with bpftrace</a:t>
            </a:r>
          </a:p>
          <a:p>
            <a:pPr lvl="2"/>
            <a:r>
              <a:rPr>
                <a:hlinkClick r:id="rId7" action="ppaction://hlinksldjump"/>
              </a:rPr>
              <a:t>Hot key mitigation</a:t>
            </a:r>
          </a:p>
          <a:p>
            <a:pPr lvl="2"/>
            <a:r>
              <a:rPr>
                <a:hlinkClick r:id="rId8" action="ppaction://hlinksldjump"/>
              </a:rPr>
              <a:t>Performance Results</a:t>
            </a:r>
          </a:p>
          <a:p>
            <a:pPr lvl="1"/>
            <a:r>
              <a:rPr>
                <a:hlinkClick r:id="rId9" action="ppaction://hlinksldjump"/>
              </a:rPr>
              <a:t>Probing memcached with bpftrace uprobes</a:t>
            </a:r>
          </a:p>
          <a:p>
            <a:pPr lvl="2"/>
            <a:r>
              <a:rPr>
                <a:hlinkClick r:id="rId10" action="ppaction://hlinksldjump"/>
              </a:rPr>
              <a:t>memcached sources</a:t>
            </a:r>
          </a:p>
          <a:p>
            <a:pPr lvl="2"/>
            <a:r>
              <a:rPr>
                <a:hlinkClick r:id="rId11" action="ppaction://hlinksldjump"/>
              </a:rPr>
              <a:t>uprobe prototype</a:t>
            </a:r>
          </a:p>
          <a:p>
            <a:pPr lvl="1"/>
            <a:r>
              <a:rPr>
                <a:hlinkClick r:id="rId12" action="ppaction://hlinksldjump"/>
              </a:rPr>
              <a:t>Memcached Static Tracepoints</a:t>
            </a:r>
          </a:p>
          <a:p>
            <a:pPr lvl="1"/>
            <a:r>
              <a:rPr>
                <a:hlinkClick r:id="rId13" action="ppaction://hlinksldjump"/>
              </a:rPr>
              <a:t>bpftrace script for mcsnoop</a:t>
            </a:r>
          </a:p>
          <a:p>
            <a:pPr lvl="1"/>
            <a:r>
              <a:rPr>
                <a:hlinkClick r:id="rId14" action="ppaction://hlinksldjump"/>
              </a:rPr>
              <a:t>Getting started on a bcc tool</a:t>
            </a:r>
          </a:p>
          <a:p>
            <a:pPr lvl="2"/>
            <a:r>
              <a:rPr>
                <a:hlinkClick r:id="rId15" action="ppaction://hlinksldjump"/>
              </a:rPr>
              <a:t>USDT example</a:t>
            </a:r>
          </a:p>
          <a:p>
            <a:pPr lvl="2"/>
            <a:r>
              <a:rPr>
                <a:hlinkClick r:id="rId16" action="ppaction://hlinksldjump"/>
              </a:rPr>
              <a:t>Examining some real tools</a:t>
            </a:r>
          </a:p>
          <a:p>
            <a:pPr lvl="3"/>
            <a:r>
              <a:rPr>
                <a:hlinkClick r:id="rId17" action="ppaction://hlinksldjump"/>
              </a:rPr>
              <a:t>mysqld_qslower.py</a:t>
            </a:r>
          </a:p>
          <a:p>
            <a:pPr lvl="3"/>
            <a:r>
              <a:rPr>
                <a:hlinkClick r:id="rId18" action="ppaction://hlinksldjump"/>
              </a:rPr>
              <a:t>ucalls.py</a:t>
            </a:r>
          </a:p>
          <a:p>
            <a:pPr lvl="3"/>
            <a:r>
              <a:rPr>
                <a:hlinkClick r:id="rId19" action="ppaction://hlinksldjump"/>
              </a:rPr>
              <a:t>slabratetop.py</a:t>
            </a:r>
          </a:p>
          <a:p>
            <a:pPr lvl="1"/>
            <a:r>
              <a:rPr>
                <a:hlinkClick r:id="rId20" action="ppaction://hlinksldjump"/>
              </a:rPr>
              <a:t>Issues porting to bcc</a:t>
            </a:r>
          </a:p>
          <a:p>
            <a:pPr lvl="2"/>
            <a:r>
              <a:rPr>
                <a:hlinkClick r:id="rId21" action="ppaction://hlinksldjump"/>
              </a:rPr>
              <a:t>Debugging</a:t>
            </a:r>
          </a:p>
          <a:p>
            <a:pPr lvl="2"/>
            <a:r>
              <a:rPr>
                <a:hlinkClick r:id="rId22" action="ppaction://hlinksldjump"/>
              </a:rPr>
              <a:t>Being able to read the data</a:t>
            </a:r>
          </a:p>
          <a:p>
            <a:pPr lvl="2"/>
            <a:r>
              <a:rPr>
                <a:hlinkClick r:id="rId23" action="ppaction://hlinksldjump"/>
              </a:rPr>
              <a:t>Duplicate keys?</a:t>
            </a:r>
          </a:p>
          <a:p>
            <a:pPr lvl="2"/>
            <a:r>
              <a:rPr>
                <a:hlinkClick r:id="rId24" action="ppaction://hlinksldjump"/>
              </a:rPr>
              <a:t>Memcached key read quirks</a:t>
            </a:r>
          </a:p>
          <a:p>
            <a:pPr lvl="3"/>
            <a:r>
              <a:rPr>
                <a:hlinkClick r:id="rId25" action="ppaction://hlinksldjump"/>
              </a:rPr>
              <a:t>De-garbling in Userspace</a:t>
            </a:r>
          </a:p>
          <a:p>
            <a:pPr lvl="3"/>
            <a:r>
              <a:rPr>
                <a:hlinkClick r:id="rId26" action="ppaction://hlinksldjump"/>
              </a:rPr>
              <a:t>Different signatures for USDT args</a:t>
            </a:r>
          </a:p>
          <a:p>
            <a:pPr lvl="1"/>
            <a:r>
              <a:rPr>
                <a:hlinkClick r:id="rId27" action="ppaction://hlinksldjump"/>
              </a:rPr>
              <a:t>eBPF deep dive</a:t>
            </a:r>
          </a:p>
          <a:p>
            <a:pPr lvl="2"/>
            <a:r>
              <a:rPr>
                <a:hlinkClick r:id="rId28" action="ppaction://hlinksldjump"/>
              </a:rPr>
              <a:t>Verifier error with variable read</a:t>
            </a:r>
          </a:p>
          <a:p>
            <a:pPr lvl="2"/>
            <a:r>
              <a:rPr>
                <a:hlinkClick r:id="rId29" action="ppaction://hlinksldjump"/>
              </a:rPr>
              <a:t>Safe Code Generation</a:t>
            </a:r>
          </a:p>
          <a:p>
            <a:pPr lvl="1"/>
            <a:r>
              <a:rPr>
                <a:hlinkClick r:id="rId30" action="ppaction://hlinksldjump"/>
              </a:rPr>
              <a:t>Final bcc tool</a:t>
            </a:r>
          </a:p>
          <a:p>
            <a:pPr lvl="2"/>
            <a:r>
              <a:rPr>
                <a:hlinkClick r:id="rId31" action="ppaction://hlinksldjump"/>
              </a:rPr>
              <a:t>DISCLAIMER</a:t>
            </a:r>
          </a:p>
          <a:p>
            <a:pPr lvl="2"/>
            <a:r>
              <a:rPr>
                <a:hlinkClick r:id="rId32" action="ppaction://hlinksldjump"/>
              </a:rPr>
              <a:t>UI Re-Design</a:t>
            </a:r>
          </a:p>
          <a:p>
            <a:pPr lvl="2"/>
            <a:r>
              <a:rPr>
                <a:hlinkClick r:id="rId33" action="ppaction://hlinksldjump"/>
              </a:rPr>
              <a:t>Feature Implementation</a:t>
            </a:r>
          </a:p>
          <a:p>
            <a:pPr lvl="3"/>
            <a:r>
              <a:rPr>
                <a:hlinkClick r:id="rId34" action="ppaction://hlinksldjump"/>
              </a:rPr>
              <a:t>Key entry</a:t>
            </a:r>
          </a:p>
          <a:p>
            <a:pPr lvl="3"/>
            <a:r>
              <a:rPr>
                <a:hlinkClick r:id="rId35" action="ppaction://hlinksldjump"/>
              </a:rPr>
              <a:t>Sorting</a:t>
            </a:r>
          </a:p>
          <a:p>
            <a:pPr lvl="3"/>
            <a:r>
              <a:rPr>
                <a:hlinkClick r:id="rId36" action="ppaction://hlinksldjump"/>
              </a:rPr>
              <a:t>Dumping data</a:t>
            </a:r>
          </a:p>
          <a:p>
            <a:pPr lvl="2"/>
            <a:r>
              <a:rPr>
                <a:hlinkClick r:id="rId37" action="ppaction://hlinksldjump"/>
              </a:rPr>
              <a:t>View Modes</a:t>
            </a:r>
          </a:p>
          <a:p>
            <a:pPr lvl="3"/>
            <a:r>
              <a:rPr>
                <a:hlinkClick r:id="rId38" action="ppaction://hlinksldjump"/>
              </a:rPr>
              <a:t>Streaming / NoClear</a:t>
            </a:r>
          </a:p>
          <a:p>
            <a:pPr lvl="3"/>
            <a:r>
              <a:rPr>
                <a:hlinkClick r:id="rId39" action="ppaction://hlinksldjump"/>
              </a:rPr>
              <a:t>Interactive</a:t>
            </a:r>
          </a:p>
          <a:p>
            <a:pPr lvl="2"/>
            <a:r>
              <a:rPr>
                <a:hlinkClick r:id="rId40" action="ppaction://hlinksldjump"/>
              </a:rPr>
              <a:t>Finishing touches and final tool</a:t>
            </a:r>
          </a:p>
          <a:p>
            <a:pPr lvl="1"/>
            <a:r>
              <a:rPr>
                <a:hlinkClick r:id="rId41" action="ppaction://hlinksldjump"/>
              </a:rPr>
              <a:t>Testing mctop tool</a:t>
            </a:r>
          </a:p>
          <a:p>
            <a:pPr lvl="2"/>
            <a:r>
              <a:rPr>
                <a:hlinkClick r:id="rId42" action="ppaction://hlinksldjump"/>
              </a:rPr>
              <a:t>memtier benchmark</a:t>
            </a:r>
          </a:p>
          <a:p>
            <a:pPr lvl="1"/>
            <a:r>
              <a:rPr>
                <a:hlinkClick r:id="rId43" action="ppaction://hlinksldjump"/>
              </a:rPr>
              <a:t>Final remarks</a:t>
            </a:r>
          </a:p>
          <a:p>
            <a:pPr lvl="1"/>
            <a:r>
              <a:rPr>
                <a:hlinkClick r:id="rId44" action="ppaction://hlinksldjump"/>
              </a:rPr>
              <a:t>References</a:t>
            </a:r>
          </a:p>
          <a:p>
            <a:pPr lvl="1"/>
            <a:r>
              <a:rPr>
                <a:hlinkClick r:id="rId45" action="ppaction://hlinksldjump"/>
              </a:rPr>
              <a:t>Notes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So a quick-and simple </a:t>
            </a:r>
            <a:r>
              <a:rPr sz="1800">
                <a:latin typeface="Courier"/>
              </a:rPr>
              <a:t>bpftrace</a:t>
            </a:r>
            <a:r>
              <a:rPr/>
              <a:t> one-liner was able to get pretty far towards resolving this problem!</a:t>
            </a:r>
          </a:p>
          <a:p>
            <a:pPr lvl="0" marL="0" indent="0">
              <a:buNone/>
            </a:pPr>
            <a:r>
              <a:rPr/>
              <a:t>Following this incident, the idea of making it easier to perform this type of investigation with a bespoke tool came about</a:t>
            </a:r>
            <a:r>
              <a:rPr baseline="30000">
                <a:hlinkClick r:id="rId2" action="ppaction://hlinksldjump"/>
              </a:rPr>
              <a:t>3</a:t>
            </a:r>
            <a:r>
              <a:rPr/>
              <a:t>, and it was suggested to try and re-implement </a:t>
            </a:r>
            <a:r>
              <a:rPr sz="1800">
                <a:latin typeface="Courier"/>
              </a:rPr>
              <a:t>mctop</a:t>
            </a:r>
            <a:r>
              <a:rPr/>
              <a:t> in eBPF. This is what the remainder of this report will focus 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Probing</a:t>
            </a:r>
            <a:r>
              <a:rPr/>
              <a:t> </a:t>
            </a:r>
            <a:r>
              <a:rPr/>
              <a:t>memcached</a:t>
            </a:r>
            <a:r>
              <a:rPr/>
              <a:t> </a:t>
            </a:r>
            <a:r>
              <a:rPr/>
              <a:t>with</a:t>
            </a:r>
            <a:r>
              <a:rPr/>
              <a:t> </a:t>
            </a:r>
            <a:r>
              <a:rPr/>
              <a:t>bpftrace</a:t>
            </a:r>
            <a:r>
              <a:rPr/>
              <a:t> </a:t>
            </a:r>
            <a:r>
              <a:rPr/>
              <a:t>uprobes</a:t>
            </a:r>
          </a:p>
        </p:txBody>
      </p:sp>
      <p:sp>
        <p:nvSpPr>
          <p:cNvPr id="3" name="Content Placeholder 2"/>
          <p:cNvSpPr>
            <a:spLocks noGrp="1"/>
          </p:cNvSpPr>
          <p:nvPr>
            <p:ph idx="1"/>
          </p:nvPr>
        </p:nvSpPr>
        <p:spPr/>
        <p:txBody>
          <a:bodyPr/>
          <a:lstStyle/>
          <a:p>
            <a:pPr lvl="0" marL="0" indent="0">
              <a:buNone/>
            </a:pPr>
            <a:r>
              <a:rPr/>
              <a:t>One of the reasons we were able to deploy bpftrace so quickly to solve this issue was because we have distributed eBPF tools in production via a custom toolbox image since autumn of 2018, and have had </a:t>
            </a:r>
            <a:r>
              <a:rPr sz="1800">
                <a:latin typeface="Courier"/>
              </a:rPr>
              <a:t>bpftrace</a:t>
            </a:r>
            <a:r>
              <a:rPr/>
              <a:t> deployed to production along with the standard bcc tools.</a:t>
            </a:r>
          </a:p>
          <a:p>
            <a:pPr lvl="0" marL="0" indent="0">
              <a:buNone/>
            </a:pPr>
            <a:r>
              <a:rPr/>
              <a:t>At Shopify, </a:t>
            </a:r>
            <a:r>
              <a:rPr sz="1800">
                <a:latin typeface="Courier"/>
              </a:rPr>
              <a:t>kubectl-trace</a:t>
            </a:r>
            <a:r>
              <a:rPr/>
              <a:t> is standard issue to anyone with production access. This makes it easy for developers to probe their applications, and the system faculties that support them. Developing this sort of tool library allows for easily applying purpose-built analysis tools to investigate production issues.</a:t>
            </a:r>
          </a:p>
          <a:p>
            <a:pPr lvl="0" marL="0" indent="0">
              <a:buNone/>
            </a:pPr>
            <a:r>
              <a:rPr/>
              <a:t>This brings into reach tools that would otherwise be too scary or inaccessible, like kernel </a:t>
            </a:r>
            <a:r>
              <a:rPr sz="1800">
                <a:latin typeface="Courier"/>
              </a:rPr>
              <a:t>kprobes</a:t>
            </a:r>
            <a:r>
              <a:rPr/>
              <a:t> and </a:t>
            </a:r>
            <a:r>
              <a:rPr sz="1800">
                <a:latin typeface="Courier"/>
              </a:rPr>
              <a:t>uprobes</a:t>
            </a:r>
            <a:r>
              <a:rPr/>
              <a:t>. </a:t>
            </a:r>
            <a:r>
              <a:rPr sz="1800">
                <a:latin typeface="Courier"/>
              </a:rPr>
              <a:t>bpftrace</a:t>
            </a:r>
            <a:r>
              <a:rPr/>
              <a:t>, in particular, allows for simple and concise probe definitions, and is great for prototyping more complex tools, and poking around to find useful data sources.</a:t>
            </a:r>
          </a:p>
          <a:p>
            <a:pPr lvl="0" marL="0" indent="0">
              <a:buNone/>
            </a:pPr>
            <a:r>
              <a:rPr/>
              <a:t>For this issue, </a:t>
            </a:r>
            <a:r>
              <a:rPr sz="1800">
                <a:latin typeface="Courier"/>
              </a:rPr>
              <a:t>bpftrace</a:t>
            </a:r>
            <a:r>
              <a:rPr/>
              <a:t> has the ability to target any ELF binary with </a:t>
            </a:r>
            <a:r>
              <a:rPr sz="1800">
                <a:latin typeface="Courier"/>
              </a:rPr>
              <a:t>uprobes</a:t>
            </a:r>
            <a:r>
              <a:rPr/>
              <a:t> and read method calls and returns for an application like Memcached. This was the first entry-point into investigating the Memcached key access patterns.</a:t>
            </a:r>
          </a:p>
          <a:p>
            <a:pPr lvl="0" marL="0" indent="0">
              <a:spcBef>
                <a:spcPts val="3000"/>
              </a:spcBef>
              <a:buNone/>
            </a:pPr>
            <a:r>
              <a:rPr b="1"/>
              <a:t>memcached sources</a:t>
            </a:r>
          </a:p>
          <a:p>
            <a:pPr lvl="0" marL="0" indent="0">
              <a:buNone/>
            </a:pPr>
            <a:r>
              <a:rPr/>
              <a:t>Camilo Lopez [</a:t>
            </a:r>
            <a:r>
              <a:rPr/>
              <a:t>8</a:t>
            </a:r>
            <a:r>
              <a:rPr/>
              <a:t>] came up with the idea to attach a uprobe to the </a:t>
            </a:r>
            <a:r>
              <a:rPr sz="1800">
                <a:latin typeface="Courier"/>
              </a:rPr>
              <a:t>process_command</a:t>
            </a:r>
            <a:r>
              <a:rPr/>
              <a:t> function in Memcached. In the Memcached source code, the signature in </a:t>
            </a:r>
            <a:r>
              <a:rPr sz="1800">
                <a:latin typeface="Courier"/>
              </a:rPr>
              <a:t>memcached.c</a:t>
            </a:r>
            <a:r>
              <a:rPr/>
              <a:t> shows the argument types and order:</a:t>
            </a:r>
          </a:p>
          <a:p>
            <a:pPr lvl="0" marL="1270000" indent="0">
              <a:buNone/>
            </a:pPr>
            <a:r>
              <a:rPr sz="1800">
                <a:solidFill>
                  <a:srgbClr val="204A87"/>
                </a:solidFill>
                <a:latin typeface="Courier"/>
              </a:rPr>
              <a:t>static</a:t>
            </a:r>
            <a:r>
              <a:rPr sz="1800">
                <a:latin typeface="Courier"/>
              </a:rPr>
              <a:t> </a:t>
            </a:r>
            <a:r>
              <a:rPr sz="1800">
                <a:solidFill>
                  <a:srgbClr val="204A87"/>
                </a:solidFill>
                <a:latin typeface="Courier"/>
              </a:rPr>
              <a:t>void</a:t>
            </a:r>
            <a:r>
              <a:rPr sz="1800">
                <a:latin typeface="Courier"/>
              </a:rPr>
              <a:t> process_command(conn *c, </a:t>
            </a:r>
            <a:r>
              <a:rPr sz="1800">
                <a:solidFill>
                  <a:srgbClr val="204A87"/>
                </a:solidFill>
                <a:latin typeface="Courier"/>
              </a:rPr>
              <a:t>char</a:t>
            </a:r>
            <a:r>
              <a:rPr sz="1800">
                <a:latin typeface="Courier"/>
              </a:rPr>
              <a:t> *command) {</a:t>
            </a:r>
          </a:p>
          <a:p>
            <a:pPr lvl="0" marL="0" indent="0">
              <a:buNone/>
            </a:pPr>
            <a:r>
              <a:rPr/>
              <a:t>This shows us that the second argument (</a:t>
            </a:r>
            <a:r>
              <a:rPr sz="1800">
                <a:latin typeface="Courier"/>
              </a:rPr>
              <a:t>arg1</a:t>
            </a:r>
            <a:r>
              <a:rPr/>
              <a:t> if indexed from 0) is the command string, which contains the key.</a:t>
            </a:r>
          </a:p>
          <a:p>
            <a:pPr lvl="0" marL="0" indent="0">
              <a:buNone/>
            </a:pPr>
            <a:r>
              <a:rPr/>
              <a:t>Now that we know the signature, we can verify that we can find this symbol in the Memcached binary:</a:t>
            </a:r>
          </a:p>
          <a:p>
            <a:pPr lvl="0" marL="1270000" indent="0">
              <a:buNone/>
            </a:pPr>
            <a:r>
              <a:rPr sz="1800">
                <a:latin typeface="Courier"/>
              </a:rPr>
              <a:t>objdump-tT /proc/PID/root/usr/local/bin/memcached | grep process_command -B2 -A2
</a:t>
            </a:r>
          </a:p>
          <a:p>
            <a:pPr lvl="0" marL="0" indent="0">
              <a:buNone/>
            </a:pPr>
            <a:r>
              <a:rPr baseline="30000">
                <a:hlinkClick r:id="rId2" action="ppaction://hlinksldjump"/>
              </a:rPr>
              <a:t>4</a:t>
            </a:r>
          </a:p>
          <a:p>
            <a:pPr lvl="0" marL="0" indent="0">
              <a:buNone/>
            </a:pPr>
            <a:r>
              <a:rPr/>
              <a:t>Which shows us that it is indeed a symbol we can access:</a:t>
            </a:r>
          </a:p>
          <a:p>
            <a:pPr lvl="0" marL="1270000" indent="0">
              <a:buNone/>
            </a:pPr>
            <a:r>
              <a:rPr sz="1800">
                <a:latin typeface="Courier"/>
              </a:rPr>
              <a:t>...</a:t>
            </a:r>
            <a:br/>
            <a:r>
              <a:rPr sz="1800">
                <a:latin typeface="Courier"/>
              </a:rPr>
              <a:t>00000000000155a5 l     F </a:t>
            </a:r>
            <a:r>
              <a:rPr sz="1800" b="1">
                <a:solidFill>
                  <a:srgbClr val="204A87"/>
                </a:solidFill>
                <a:latin typeface="Courier"/>
              </a:rPr>
              <a:t>.text</a:t>
            </a:r>
            <a:r>
              <a:rPr sz="1800">
                <a:latin typeface="Courier"/>
              </a:rPr>
              <a:t>  </a:t>
            </a:r>
            <a:r>
              <a:rPr sz="1800">
                <a:solidFill>
                  <a:srgbClr val="0000CF"/>
                </a:solidFill>
                <a:latin typeface="Courier"/>
              </a:rPr>
              <a:t>0000000000000337</a:t>
            </a:r>
            <a:r>
              <a:rPr sz="1800">
                <a:latin typeface="Courier"/>
              </a:rPr>
              <a:t> process_lru_command</a:t>
            </a:r>
            <a:br/>
            <a:r>
              <a:rPr sz="1800">
                <a:latin typeface="Courier"/>
              </a:rPr>
              <a:t>00000000000158dc l     F </a:t>
            </a:r>
            <a:r>
              <a:rPr sz="1800" b="1">
                <a:solidFill>
                  <a:srgbClr val="204A87"/>
                </a:solidFill>
                <a:latin typeface="Courier"/>
              </a:rPr>
              <a:t>.text</a:t>
            </a:r>
            <a:r>
              <a:rPr sz="1800">
                <a:latin typeface="Courier"/>
              </a:rPr>
              <a:t>  00000000000003b8 process_extstore_command</a:t>
            </a:r>
            <a:br/>
            <a:r>
              <a:rPr sz="1800">
                <a:latin typeface="Courier"/>
              </a:rPr>
              <a:t>0000000000015c94 l     F </a:t>
            </a:r>
            <a:r>
              <a:rPr sz="1800" b="1">
                <a:solidFill>
                  <a:srgbClr val="204A87"/>
                </a:solidFill>
                <a:latin typeface="Courier"/>
              </a:rPr>
              <a:t>.text</a:t>
            </a:r>
            <a:r>
              <a:rPr sz="1800">
                <a:latin typeface="Courier"/>
              </a:rPr>
              <a:t>  00000000000012ac process_command &lt;--- Target</a:t>
            </a:r>
            <a:br/>
            <a:r>
              <a:rPr sz="1800">
                <a:latin typeface="Courier"/>
              </a:rPr>
              <a:t>000000000001799a l     F </a:t>
            </a:r>
            <a:r>
              <a:rPr sz="1800" b="1">
                <a:solidFill>
                  <a:srgbClr val="204A87"/>
                </a:solidFill>
                <a:latin typeface="Courier"/>
              </a:rPr>
              <a:t>.text</a:t>
            </a:r>
            <a:r>
              <a:rPr sz="1800">
                <a:latin typeface="Courier"/>
              </a:rPr>
              <a:t>  000000000000019d try_read_udp</a:t>
            </a:r>
            <a:br/>
            <a:r>
              <a:rPr sz="1800">
                <a:latin typeface="Courier"/>
              </a:rPr>
              <a:t>0000000000017b37 l     F </a:t>
            </a:r>
            <a:r>
              <a:rPr sz="1800" b="1">
                <a:solidFill>
                  <a:srgbClr val="204A87"/>
                </a:solidFill>
                <a:latin typeface="Courier"/>
              </a:rPr>
              <a:t>.text</a:t>
            </a:r>
            <a:r>
              <a:rPr sz="1800">
                <a:latin typeface="Courier"/>
              </a:rPr>
              <a:t>  00000000000002c7 try_read_network</a:t>
            </a:r>
            <a:br/>
            <a:r>
              <a:rPr sz="1800">
                <a:latin typeface="Courier"/>
              </a:rPr>
              <a:t>...</a:t>
            </a:r>
            <a:br/>
          </a:p>
          <a:p>
            <a:pPr lvl="0" marL="0" indent="0">
              <a:buNone/>
            </a:pPr>
            <a:r>
              <a:rPr/>
              <a:t>This is how </a:t>
            </a:r>
            <a:r>
              <a:rPr sz="1800">
                <a:latin typeface="Courier"/>
              </a:rPr>
              <a:t>bpftrace</a:t>
            </a:r>
            <a:r>
              <a:rPr/>
              <a:t> will target the probe, by resolving the address of this symbol in the code region of the target process’ memory space.</a:t>
            </a:r>
          </a:p>
          <a:p>
            <a:pPr lvl="0" marL="0" indent="0">
              <a:spcBef>
                <a:spcPts val="3000"/>
              </a:spcBef>
              <a:buNone/>
            </a:pPr>
            <a:r>
              <a:rPr b="1"/>
              <a:t>uprobe prototype</a:t>
            </a:r>
          </a:p>
          <a:p>
            <a:pPr lvl="0" marL="0" indent="0">
              <a:buNone/>
            </a:pPr>
            <a:r>
              <a:rPr/>
              <a:t>To probe read the commands issued to Memcached, we can target the binary directly</a:t>
            </a:r>
            <a:r>
              <a:rPr baseline="30000">
                <a:hlinkClick r:id="rId3" action="ppaction://hlinksldjump"/>
              </a:rPr>
              <a:t>5</a:t>
            </a:r>
            <a:r>
              <a:rPr/>
              <a:t>, and insert a breakpoint at this address. When the breakpoint is hit, our eBPF probe is fired, and bpftrace can read the data from it.</a:t>
            </a:r>
          </a:p>
          <a:p>
            <a:pPr lvl="0" marL="0" indent="0">
              <a:buNone/>
            </a:pPr>
            <a:r>
              <a:rPr/>
              <a:t>The simplest solution and first step towards a more sophisticated tool is to just read the command and print it which can easily be done as a </a:t>
            </a:r>
            <a:r>
              <a:rPr sz="1800">
                <a:latin typeface="Courier"/>
              </a:rPr>
              <a:t>bpftrace</a:t>
            </a:r>
            <a:r>
              <a:rPr/>
              <a:t> one-liner:</a:t>
            </a:r>
          </a:p>
          <a:p>
            <a:pPr lvl="0" marL="1270000" indent="0">
              <a:buNone/>
            </a:pPr>
            <a:r>
              <a:rPr sz="1800">
                <a:latin typeface="Courier"/>
              </a:rPr>
              <a:t>bpftrace </a:t>
            </a:r>
            <a:r>
              <a:rPr sz="1800" b="1">
                <a:solidFill>
                  <a:srgbClr val="CE5C00"/>
                </a:solidFill>
                <a:latin typeface="Courier"/>
              </a:rPr>
              <a:t>-</a:t>
            </a:r>
            <a:r>
              <a:rPr sz="1800">
                <a:latin typeface="Courier"/>
              </a:rPr>
              <a:t>e 'uprobe</a:t>
            </a:r>
            <a:r>
              <a:rPr sz="1800" b="1">
                <a:solidFill>
                  <a:srgbClr val="CE5C00"/>
                </a:solidFill>
                <a:latin typeface="Courier"/>
              </a:rPr>
              <a:t>:/</a:t>
            </a:r>
            <a:r>
              <a:rPr sz="1800">
                <a:latin typeface="Courier"/>
              </a:rPr>
              <a:t>proc</a:t>
            </a:r>
            <a:r>
              <a:rPr sz="1800" b="1">
                <a:solidFill>
                  <a:srgbClr val="CE5C00"/>
                </a:solidFill>
                <a:latin typeface="Courier"/>
              </a:rPr>
              <a:t>/</a:t>
            </a:r>
            <a:r>
              <a:rPr sz="1800">
                <a:latin typeface="Courier"/>
              </a:rPr>
              <a:t>PID</a:t>
            </a:r>
            <a:r>
              <a:rPr sz="1800" b="1">
                <a:solidFill>
                  <a:srgbClr val="CE5C00"/>
                </a:solidFill>
                <a:latin typeface="Courier"/>
              </a:rPr>
              <a:t>/</a:t>
            </a:r>
            <a:r>
              <a:rPr sz="1800">
                <a:latin typeface="Courier"/>
              </a:rPr>
              <a:t>root</a:t>
            </a:r>
            <a:r>
              <a:rPr sz="1800" b="1">
                <a:solidFill>
                  <a:srgbClr val="CE5C00"/>
                </a:solidFill>
                <a:latin typeface="Courier"/>
              </a:rPr>
              <a:t>/</a:t>
            </a:r>
            <a:r>
              <a:rPr sz="1800">
                <a:latin typeface="Courier"/>
              </a:rPr>
              <a:t>usr</a:t>
            </a:r>
            <a:r>
              <a:rPr sz="1800" b="1">
                <a:solidFill>
                  <a:srgbClr val="CE5C00"/>
                </a:solidFill>
                <a:latin typeface="Courier"/>
              </a:rPr>
              <a:t>/</a:t>
            </a:r>
            <a:r>
              <a:rPr sz="1800">
                <a:latin typeface="Courier"/>
              </a:rPr>
              <a:t>local</a:t>
            </a:r>
            <a:r>
              <a:rPr sz="1800" b="1">
                <a:solidFill>
                  <a:srgbClr val="CE5C00"/>
                </a:solidFill>
                <a:latin typeface="Courier"/>
              </a:rPr>
              <a:t>/</a:t>
            </a:r>
            <a:r>
              <a:rPr sz="1800">
                <a:latin typeface="Courier"/>
              </a:rPr>
              <a:t>bin</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process_command { </a:t>
            </a:r>
            <a:r>
              <a:rPr sz="1800" b="1">
                <a:solidFill>
                  <a:srgbClr val="204A87"/>
                </a:solidFill>
                <a:latin typeface="Courier"/>
              </a:rPr>
              <a:t>printf</a:t>
            </a:r>
            <a:r>
              <a:rPr sz="1800">
                <a:latin typeface="Courier"/>
              </a:rPr>
              <a:t>(</a:t>
            </a:r>
            <a:r>
              <a:rPr sz="1800">
                <a:solidFill>
                  <a:srgbClr val="4E9A06"/>
                </a:solidFill>
                <a:latin typeface="Courier"/>
              </a:rPr>
              <a:t>"%s</a:t>
            </a:r>
            <a:r>
              <a:rPr sz="1800">
                <a:solidFill>
                  <a:srgbClr val="000000"/>
                </a:solidFill>
                <a:latin typeface="Courier"/>
              </a:rPr>
              <a:t>\n</a:t>
            </a:r>
            <a:r>
              <a:rPr sz="1800">
                <a:solidFill>
                  <a:srgbClr val="4E9A06"/>
                </a:solidFill>
                <a:latin typeface="Courier"/>
              </a:rPr>
              <a:t>"</a:t>
            </a:r>
            <a:r>
              <a:rPr sz="1800">
                <a:latin typeface="Courier"/>
              </a:rPr>
              <a:t>, str(arg1)) }'</a:t>
            </a:r>
          </a:p>
          <a:p>
            <a:pPr lvl="0" marL="0" indent="0">
              <a:buNone/>
            </a:pPr>
            <a:r>
              <a:rPr baseline="30000">
                <a:hlinkClick r:id="rId4" action="ppaction://hlinksldjump"/>
              </a:rPr>
              <a:t>6</a:t>
            </a:r>
          </a:p>
          <a:p>
            <a:pPr lvl="0" marL="0" indent="0">
              <a:buNone/>
            </a:pPr>
            <a:r>
              <a:rPr/>
              <a:t>Then running a test command on Memcached generates probe output! This shows that </a:t>
            </a:r>
            <a:r>
              <a:rPr sz="1800">
                <a:latin typeface="Courier"/>
              </a:rPr>
              <a:t>bpftrace</a:t>
            </a:r>
            <a:r>
              <a:rPr/>
              <a:t> can read data from user-space using the kernel’s </a:t>
            </a:r>
            <a:r>
              <a:rPr sz="1800">
                <a:latin typeface="Courier"/>
              </a:rPr>
              <a:t>uprobe</a:t>
            </a:r>
            <a:r>
              <a:rPr/>
              <a:t> faculties.</a:t>
            </a:r>
          </a:p>
          <a:p>
            <a:pPr lvl="0" marL="1270000" indent="0">
              <a:buNone/>
            </a:pPr>
            <a:r>
              <a:rPr sz="1800">
                <a:latin typeface="Courier"/>
              </a:rPr>
              <a:t>Attaching 1 probe...
set memtier-3652115 0 60 4</a:t>
            </a:r>
          </a:p>
          <a:p>
            <a:pPr lvl="0" marL="0" indent="0">
              <a:buNone/>
            </a:pPr>
            <a:r>
              <a:rPr/>
              <a:t>Now, to quickly turn this into a relatively useful tool, each time a key is hit it can be incremented in a dictionary. Using the </a:t>
            </a:r>
            <a:r>
              <a:rPr sz="1800">
                <a:latin typeface="Courier"/>
              </a:rPr>
              <a:t>++</a:t>
            </a:r>
            <a:r>
              <a:rPr/>
              <a:t> operator to count each time the command is called:</a:t>
            </a:r>
          </a:p>
          <a:p>
            <a:pPr lvl="0" marL="1270000" indent="0">
              <a:buNone/>
            </a:pPr>
            <a:r>
              <a:rPr sz="1800">
                <a:latin typeface="Courier"/>
              </a:rPr>
              <a:t>uprobe</a:t>
            </a:r>
            <a:r>
              <a:rPr sz="1800" b="1">
                <a:solidFill>
                  <a:srgbClr val="CE5C00"/>
                </a:solidFill>
                <a:latin typeface="Courier"/>
              </a:rPr>
              <a:t>:/</a:t>
            </a:r>
            <a:r>
              <a:rPr sz="1800">
                <a:latin typeface="Courier"/>
              </a:rPr>
              <a:t>proc</a:t>
            </a:r>
            <a:r>
              <a:rPr sz="1800" b="1">
                <a:solidFill>
                  <a:srgbClr val="CE5C00"/>
                </a:solidFill>
                <a:latin typeface="Courier"/>
              </a:rPr>
              <a:t>/</a:t>
            </a:r>
            <a:r>
              <a:rPr sz="1800">
                <a:solidFill>
                  <a:srgbClr val="0000CF"/>
                </a:solidFill>
                <a:latin typeface="Courier"/>
              </a:rPr>
              <a:t>896719</a:t>
            </a:r>
            <a:r>
              <a:rPr sz="1800" b="1">
                <a:solidFill>
                  <a:srgbClr val="CE5C00"/>
                </a:solidFill>
                <a:latin typeface="Courier"/>
              </a:rPr>
              <a:t>/</a:t>
            </a:r>
            <a:r>
              <a:rPr sz="1800">
                <a:latin typeface="Courier"/>
              </a:rPr>
              <a:t>root</a:t>
            </a:r>
            <a:r>
              <a:rPr sz="1800" b="1">
                <a:solidFill>
                  <a:srgbClr val="CE5C00"/>
                </a:solidFill>
                <a:latin typeface="Courier"/>
              </a:rPr>
              <a:t>/</a:t>
            </a:r>
            <a:r>
              <a:rPr sz="1800">
                <a:latin typeface="Courier"/>
              </a:rPr>
              <a:t>usr</a:t>
            </a:r>
            <a:r>
              <a:rPr sz="1800" b="1">
                <a:solidFill>
                  <a:srgbClr val="CE5C00"/>
                </a:solidFill>
                <a:latin typeface="Courier"/>
              </a:rPr>
              <a:t>/</a:t>
            </a:r>
            <a:r>
              <a:rPr sz="1800">
                <a:latin typeface="Courier"/>
              </a:rPr>
              <a:t>local</a:t>
            </a:r>
            <a:r>
              <a:rPr sz="1800" b="1">
                <a:solidFill>
                  <a:srgbClr val="CE5C00"/>
                </a:solidFill>
                <a:latin typeface="Courier"/>
              </a:rPr>
              <a:t>/</a:t>
            </a:r>
            <a:r>
              <a:rPr sz="1800">
                <a:latin typeface="Courier"/>
              </a:rPr>
              <a:t>bin</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process_command </a:t>
            </a:r>
            <a:r>
              <a:rPr sz="1800" b="1">
                <a:solidFill>
                  <a:srgbClr val="CE5C00"/>
                </a:solidFill>
                <a:latin typeface="Courier"/>
              </a:rPr>
              <a:t>/</a:t>
            </a:r>
            <a:r>
              <a:rPr sz="1800">
                <a:latin typeface="Courier"/>
              </a:rPr>
              <a:t>pid </a:t>
            </a:r>
            <a:r>
              <a:rPr sz="1800" b="1">
                <a:solidFill>
                  <a:srgbClr val="CE5C00"/>
                </a:solidFill>
                <a:latin typeface="Courier"/>
              </a:rPr>
              <a:t>==</a:t>
            </a:r>
            <a:r>
              <a:rPr sz="1800">
                <a:latin typeface="Courier"/>
              </a:rPr>
              <a:t> </a:t>
            </a:r>
            <a:r>
              <a:rPr sz="1800">
                <a:solidFill>
                  <a:srgbClr val="0000CF"/>
                </a:solidFill>
                <a:latin typeface="Courier"/>
              </a:rPr>
              <a:t>896719</a:t>
            </a:r>
            <a:r>
              <a:rPr sz="1800" b="1">
                <a:solidFill>
                  <a:srgbClr val="CE5C00"/>
                </a:solidFill>
                <a:latin typeface="Courier"/>
              </a:rPr>
              <a:t>/</a:t>
            </a:r>
            <a:br/>
            <a:r>
              <a:rPr sz="1800">
                <a:latin typeface="Courier"/>
              </a:rPr>
              <a:t>{</a:t>
            </a:r>
            <a:br/>
            <a:r>
              <a:rPr sz="1800">
                <a:latin typeface="Courier"/>
              </a:rPr>
              <a:t>  </a:t>
            </a:r>
            <a:r>
              <a:rPr sz="1800" b="1">
                <a:solidFill>
                  <a:srgbClr val="CE5C00"/>
                </a:solidFill>
                <a:latin typeface="Courier"/>
              </a:rPr>
              <a:t>@</a:t>
            </a:r>
            <a:r>
              <a:rPr sz="1800">
                <a:latin typeface="Courier"/>
              </a:rPr>
              <a:t>command[str(arg1)]</a:t>
            </a:r>
            <a:r>
              <a:rPr sz="1800" b="1">
                <a:solidFill>
                  <a:srgbClr val="CE5C00"/>
                </a:solidFill>
                <a:latin typeface="Courier"/>
              </a:rPr>
              <a:t>++</a:t>
            </a:r>
            <a:br/>
            <a:r>
              <a:rPr sz="1800">
                <a:latin typeface="Courier"/>
              </a:rPr>
              <a:t>}</a:t>
            </a:r>
          </a:p>
          <a:p>
            <a:pPr lvl="0" marL="0" indent="0">
              <a:buNone/>
            </a:pPr>
            <a:r>
              <a:rPr/>
              <a:t>When this exits, it will print a sorted map of the commands, which should correspond to the most frequently accessed keys.</a:t>
            </a:r>
          </a:p>
          <a:p>
            <a:pPr lvl="0" marL="0" indent="0">
              <a:buNone/>
            </a:pPr>
            <a:r>
              <a:rPr/>
              <a:t>With a working uprobe prototype, attention now turns to getting better quality data. </a:t>
            </a:r>
            <a:r>
              <a:rPr sz="1800">
                <a:latin typeface="Courier"/>
              </a:rPr>
              <a:t>bpftrace</a:t>
            </a:r>
            <a:r>
              <a:rPr/>
              <a:t> doesn’t really have the faculty to parse strings at the moment and this is inherently pretty inefficient, and thus not something ideal to do each time a probe is called, so it is better if arguments are passed of a known type.</a:t>
            </a:r>
          </a:p>
          <a:p>
            <a:pPr lvl="0" marL="0" indent="0">
              <a:buNone/>
            </a:pPr>
            <a:r>
              <a:rPr/>
              <a:t>The problem of building more flexible tools is better solved by the use of the USDT tracepoint protocol for defining static tracepoints. Fortunately, this has already been established in many packages by the popular use of Dtrace on other Unix platforms like Solaris, BSD, and their derivatives, such as Darwin. Systemtap has provided Linux compatibility, which is what </a:t>
            </a:r>
            <a:r>
              <a:rPr sz="1800">
                <a:latin typeface="Courier"/>
              </a:rPr>
              <a:t>bpftrace</a:t>
            </a:r>
            <a:r>
              <a:rPr/>
              <a:t> and </a:t>
            </a:r>
            <a:r>
              <a:rPr sz="1800">
                <a:latin typeface="Courier"/>
              </a:rPr>
              <a:t>bcc</a:t>
            </a:r>
            <a:r>
              <a:rPr/>
              <a:t> are able to leverage.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Memcached</a:t>
            </a:r>
            <a:r>
              <a:rPr/>
              <a:t> </a:t>
            </a:r>
            <a:r>
              <a:rPr/>
              <a:t>Static</a:t>
            </a:r>
            <a:r>
              <a:rPr/>
              <a:t> </a:t>
            </a:r>
            <a:r>
              <a:rPr/>
              <a:t>Tracepoints</a:t>
            </a:r>
          </a:p>
        </p:txBody>
      </p:sp>
      <p:sp>
        <p:nvSpPr>
          <p:cNvPr id="3" name="Content Placeholder 2"/>
          <p:cNvSpPr>
            <a:spLocks noGrp="1"/>
          </p:cNvSpPr>
          <p:nvPr>
            <p:ph idx="1"/>
          </p:nvPr>
        </p:nvSpPr>
        <p:spPr/>
        <p:txBody>
          <a:bodyPr/>
          <a:lstStyle/>
          <a:p>
            <a:pPr lvl="0" marL="0" indent="0">
              <a:buNone/>
            </a:pPr>
            <a:r>
              <a:rPr/>
              <a:t>If an application supports USDT tracepoints already, then no modification of the source code is necessary. Fortunately, Memcached already includes Dtrace probes and strategic spots within the codebase.</a:t>
            </a:r>
          </a:p>
          <a:p>
            <a:pPr lvl="0" marL="0" indent="0">
              <a:buNone/>
            </a:pPr>
            <a:r>
              <a:rPr/>
              <a:t>The presence of this established pattern for comprehensive Dtrace tracepoints significantly simplified building a lightweight and simple tool. This section of the Memcached source, shows how these probes are invoked:</a:t>
            </a:r>
          </a:p>
          <a:p>
            <a:pPr lvl="0" marL="1270000" indent="0">
              <a:buNone/>
            </a:pPr>
            <a:r>
              <a:rPr sz="1800" i="1">
                <a:solidFill>
                  <a:srgbClr val="8F5902"/>
                </a:solidFill>
                <a:latin typeface="Courier"/>
              </a:rPr>
              <a:t>#ifdef ENABLE_DTRACE</a:t>
            </a:r>
            <a:br/>
            <a:r>
              <a:rPr sz="1800">
                <a:latin typeface="Courier"/>
              </a:rPr>
              <a:t>      </a:t>
            </a:r>
            <a:r>
              <a:rPr sz="1800">
                <a:solidFill>
                  <a:srgbClr val="204A87"/>
                </a:solidFill>
                <a:latin typeface="Courier"/>
              </a:rPr>
              <a:t>uint64_t</a:t>
            </a:r>
            <a:r>
              <a:rPr sz="1800">
                <a:latin typeface="Courier"/>
              </a:rPr>
              <a:t> cas = ITEM_get_cas(it);</a:t>
            </a:r>
            <a:br/>
            <a:r>
              <a:rPr sz="1800">
                <a:latin typeface="Courier"/>
              </a:rPr>
              <a:t>      </a:t>
            </a:r>
            <a:r>
              <a:rPr sz="1800" b="1">
                <a:solidFill>
                  <a:srgbClr val="204A87"/>
                </a:solidFill>
                <a:latin typeface="Courier"/>
              </a:rPr>
              <a:t>switch</a:t>
            </a:r>
            <a:r>
              <a:rPr sz="1800">
                <a:latin typeface="Courier"/>
              </a:rPr>
              <a:t> (c-&gt;cmd) {</a:t>
            </a:r>
            <a:br/>
            <a:r>
              <a:rPr sz="1800">
                <a:latin typeface="Courier"/>
              </a:rPr>
              <a:t>      </a:t>
            </a:r>
            <a:r>
              <a:rPr sz="1800" b="1">
                <a:solidFill>
                  <a:srgbClr val="204A87"/>
                </a:solidFill>
                <a:latin typeface="Courier"/>
              </a:rPr>
              <a:t>case</a:t>
            </a:r>
            <a:r>
              <a:rPr sz="1800">
                <a:latin typeface="Courier"/>
              </a:rPr>
              <a:t> NREAD_ADD:</a:t>
            </a:r>
            <a:br/>
            <a:r>
              <a:rPr sz="1800">
                <a:latin typeface="Courier"/>
              </a:rPr>
              <a:t>          MEMCACHED_COMMAND_ADD(c-&gt;sfd,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NREAD_REPLACE:</a:t>
            </a:r>
            <a:br/>
            <a:r>
              <a:rPr sz="1800">
                <a:latin typeface="Courier"/>
              </a:rPr>
              <a:t>          MEMCACHED_COMMAND_REPLACE(c-&gt;sfd,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NREAD_APPEND:</a:t>
            </a:r>
            <a:br/>
            <a:r>
              <a:rPr sz="1800">
                <a:latin typeface="Courier"/>
              </a:rPr>
              <a:t>          MEMCACHED_COMMAND_APPEND(c-&gt;sfd,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NREAD_PREPEND:</a:t>
            </a:r>
            <a:br/>
            <a:r>
              <a:rPr sz="1800">
                <a:latin typeface="Courier"/>
              </a:rPr>
              <a:t>          MEMCACHED_COMMAND_PREPEND(c-&gt;sfd,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NREAD_SET:</a:t>
            </a:r>
            <a:br/>
            <a:r>
              <a:rPr sz="1800">
                <a:latin typeface="Courier"/>
              </a:rPr>
              <a:t>          MEMCACHED_COMMAND_SET(c-&gt;sfd,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NREAD_CAS:</a:t>
            </a:r>
            <a:br/>
            <a:r>
              <a:rPr sz="1800">
                <a:latin typeface="Courier"/>
              </a:rPr>
              <a:t>          MEMCACHED_COMMAND_CAS(c-&gt;sfd, ITEM_key(it), it-&gt;nkey, it-&gt;nbytes,</a:t>
            </a:r>
            <a:b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br/>
            <a:r>
              <a:rPr sz="1800" i="1">
                <a:solidFill>
                  <a:srgbClr val="8F5902"/>
                </a:solidFill>
                <a:latin typeface="Courier"/>
              </a:rPr>
              <a:t>#endif</a:t>
            </a:r>
          </a:p>
          <a:p>
            <a:pPr lvl="0" marL="0" indent="0">
              <a:buNone/>
            </a:pPr>
            <a:r>
              <a:rPr/>
              <a:t>Unfortunately, when a production Memcached instance was checked with </a:t>
            </a:r>
            <a:r>
              <a:rPr sz="1800">
                <a:latin typeface="Courier"/>
              </a:rPr>
              <a:t>tplist</a:t>
            </a:r>
            <a:r>
              <a:rPr/>
              <a:t> or </a:t>
            </a:r>
            <a:r>
              <a:rPr sz="1800">
                <a:latin typeface="Courier"/>
              </a:rPr>
              <a:t>bpftrace -l 'usdt:* -p $(pidof memcached)</a:t>
            </a:r>
            <a:r>
              <a:rPr/>
              <a:t>, no probes were shown. This meant there would be a need to modify the Memcached image to add Dtrace probes.</a:t>
            </a:r>
          </a:p>
          <a:p>
            <a:pPr lvl="0" marL="0" indent="0">
              <a:buNone/>
            </a:pPr>
            <a:r>
              <a:rPr/>
              <a:t>The </a:t>
            </a:r>
            <a:r>
              <a:rPr sz="1800">
                <a:latin typeface="Courier"/>
              </a:rPr>
              <a:t>Dockerfile</a:t>
            </a:r>
            <a:r>
              <a:rPr/>
              <a:t> [</a:t>
            </a:r>
            <a:r>
              <a:rPr/>
              <a:t>9</a:t>
            </a:r>
            <a:r>
              <a:rPr/>
              <a:t>] that was used is based on a production configuration which has been simplified for this analysis. The relevant addition to add Dtrace probes was this snippet:</a:t>
            </a:r>
          </a:p>
          <a:p>
            <a:pPr lvl="0" marL="1270000" indent="0">
              <a:buNone/>
            </a:pPr>
            <a:r>
              <a:rPr sz="1800" i="1">
                <a:solidFill>
                  <a:srgbClr val="8F5902"/>
                </a:solidFill>
                <a:latin typeface="Courier"/>
              </a:rPr>
              <a:t># Get dtrace dependencies for alpine in a kinda hacky way</a:t>
            </a:r>
            <a:br/>
            <a:r>
              <a:rPr sz="1800">
                <a:latin typeface="Courier"/>
              </a:rPr>
              <a:t>RUN mkdir /build </a:t>
            </a:r>
            <a:r>
              <a:rPr sz="1800" b="1">
                <a:solidFill>
                  <a:srgbClr val="204A87"/>
                </a:solidFill>
                <a:latin typeface="Courier"/>
              </a:rPr>
              <a:t>&amp;&amp;</a:t>
            </a:r>
            <a:r>
              <a:rPr sz="1800">
                <a:latin typeface="Courier"/>
              </a:rPr>
              <a:t> cd /build </a:t>
            </a:r>
            <a:r>
              <a:rPr sz="1800" b="1">
                <a:solidFill>
                  <a:srgbClr val="204A87"/>
                </a:solidFill>
                <a:latin typeface="Courier"/>
              </a:rPr>
              <a:t>&amp;&amp;</a:t>
            </a:r>
            <a:r>
              <a:rPr sz="1800">
                <a:latin typeface="Courier"/>
              </a:rPr>
              <a:t> </a:t>
            </a:r>
            <a:r>
              <a:rPr sz="1800">
                <a:solidFill>
                  <a:srgbClr val="000000"/>
                </a:solidFill>
                <a:latin typeface="Courier"/>
              </a:rPr>
              <a:t>wget</a:t>
            </a:r>
            <a:r>
              <a:rPr sz="1800">
                <a:latin typeface="Courier"/>
              </a:rPr>
              <a:t> http://launchpadlibrarian.net/251391227/systemtap-sdt-dev_2.9-2ubuntu2_amd64.deb </a:t>
            </a:r>
            <a:r>
              <a:rPr sz="1800" b="1">
                <a:solidFill>
                  <a:srgbClr val="204A87"/>
                </a:solidFill>
                <a:latin typeface="Courier"/>
              </a:rPr>
              <a:t>&amp;&amp;</a:t>
            </a:r>
            <a:r>
              <a:rPr sz="1800">
                <a:latin typeface="Courier"/>
              </a:rPr>
              <a:t> </a:t>
            </a:r>
            <a:r>
              <a:rPr sz="1800" b="1">
                <a:solidFill>
                  <a:srgbClr val="204A87"/>
                </a:solidFill>
                <a:latin typeface="Courier"/>
              </a:rPr>
              <a:t>\</a:t>
            </a:r>
            <a:br/>
            <a:r>
              <a:rPr sz="1800">
                <a:latin typeface="Courier"/>
              </a:rPr>
              <a:t>    </a:t>
            </a:r>
            <a:r>
              <a:rPr sz="1800">
                <a:solidFill>
                  <a:srgbClr val="000000"/>
                </a:solidFill>
                <a:latin typeface="Courier"/>
              </a:rPr>
              <a:t>ar</a:t>
            </a:r>
            <a:r>
              <a:rPr sz="1800">
                <a:latin typeface="Courier"/>
              </a:rPr>
              <a:t> x systemtap-sdt-dev_2.9-2ubuntu2_amd64.deb </a:t>
            </a:r>
            <a:r>
              <a:rPr sz="1800" b="1">
                <a:solidFill>
                  <a:srgbClr val="204A87"/>
                </a:solidFill>
                <a:latin typeface="Courier"/>
              </a:rPr>
              <a:t>&amp;&amp;</a:t>
            </a:r>
            <a:r>
              <a:rPr sz="1800">
                <a:latin typeface="Courier"/>
              </a:rPr>
              <a:t> </a:t>
            </a:r>
            <a:r>
              <a:rPr sz="1800" b="1">
                <a:solidFill>
                  <a:srgbClr val="204A87"/>
                </a:solidFill>
                <a:latin typeface="Courier"/>
              </a:rPr>
              <a:t>\</a:t>
            </a:r>
            <a:br/>
            <a:r>
              <a:rPr sz="1800">
                <a:latin typeface="Courier"/>
              </a:rPr>
              <a:t>    </a:t>
            </a:r>
            <a:r>
              <a:rPr sz="1800">
                <a:solidFill>
                  <a:srgbClr val="000000"/>
                </a:solidFill>
                <a:latin typeface="Courier"/>
              </a:rPr>
              <a:t>tar</a:t>
            </a:r>
            <a:r>
              <a:rPr sz="1800">
                <a:latin typeface="Courier"/>
              </a:rPr>
              <a:t> -xpf data.tar.xz </a:t>
            </a:r>
            <a:r>
              <a:rPr sz="1800" b="1">
                <a:solidFill>
                  <a:srgbClr val="204A87"/>
                </a:solidFill>
                <a:latin typeface="Courier"/>
              </a:rPr>
              <a:t>&amp;&amp;</a:t>
            </a:r>
            <a:r>
              <a:rPr sz="1800">
                <a:latin typeface="Courier"/>
              </a:rPr>
              <a:t> </a:t>
            </a:r>
            <a:r>
              <a:rPr sz="1800" b="1">
                <a:solidFill>
                  <a:srgbClr val="204A87"/>
                </a:solidFill>
                <a:latin typeface="Courier"/>
              </a:rPr>
              <a:t>\</a:t>
            </a:r>
            <a:br/>
            <a:r>
              <a:rPr sz="1800">
                <a:latin typeface="Courier"/>
              </a:rPr>
              <a:t>    </a:t>
            </a:r>
            <a:r>
              <a:rPr sz="1800">
                <a:solidFill>
                  <a:srgbClr val="000000"/>
                </a:solidFill>
                <a:latin typeface="Courier"/>
              </a:rPr>
              <a:t>mkdir</a:t>
            </a:r>
            <a:r>
              <a:rPr sz="1800">
                <a:latin typeface="Courier"/>
              </a:rPr>
              <a:t> -p /usr/include/sys </a:t>
            </a:r>
            <a:r>
              <a:rPr sz="1800" b="1">
                <a:solidFill>
                  <a:srgbClr val="204A87"/>
                </a:solidFill>
                <a:latin typeface="Courier"/>
              </a:rPr>
              <a:t>&amp;&amp;</a:t>
            </a:r>
            <a:r>
              <a:rPr sz="1800">
                <a:latin typeface="Courier"/>
              </a:rPr>
              <a:t> </a:t>
            </a:r>
            <a:r>
              <a:rPr sz="1800" b="1">
                <a:solidFill>
                  <a:srgbClr val="204A87"/>
                </a:solidFill>
                <a:latin typeface="Courier"/>
              </a:rPr>
              <a:t>\</a:t>
            </a:r>
            <a:br/>
            <a:r>
              <a:rPr sz="1800">
                <a:latin typeface="Courier"/>
              </a:rPr>
              <a:t>    </a:t>
            </a:r>
            <a:r>
              <a:rPr sz="1800">
                <a:solidFill>
                  <a:srgbClr val="000000"/>
                </a:solidFill>
                <a:latin typeface="Courier"/>
              </a:rPr>
              <a:t>mv</a:t>
            </a:r>
            <a:r>
              <a:rPr sz="1800">
                <a:latin typeface="Courier"/>
              </a:rPr>
              <a:t> usr/include/x86_64-linux-gnu/sys/* /usr/include/sys </a:t>
            </a:r>
            <a:r>
              <a:rPr sz="1800" b="1">
                <a:solidFill>
                  <a:srgbClr val="204A87"/>
                </a:solidFill>
                <a:latin typeface="Courier"/>
              </a:rPr>
              <a:t>&amp;&amp;</a:t>
            </a:r>
            <a:r>
              <a:rPr sz="1800">
                <a:latin typeface="Courier"/>
              </a:rPr>
              <a:t> </a:t>
            </a:r>
            <a:r>
              <a:rPr sz="1800">
                <a:solidFill>
                  <a:srgbClr val="000000"/>
                </a:solidFill>
                <a:latin typeface="Courier"/>
              </a:rPr>
              <a:t>rm</a:t>
            </a:r>
            <a:r>
              <a:rPr sz="1800">
                <a:latin typeface="Courier"/>
              </a:rPr>
              <a:t> -rf /build</a:t>
            </a:r>
          </a:p>
          <a:p>
            <a:pPr lvl="0" marL="0" indent="0">
              <a:buNone/>
            </a:pPr>
            <a:r>
              <a:rPr/>
              <a:t>Though the package is being pulled from Ubuntu, only a few text files are needed from it. This package just installs the </a:t>
            </a:r>
            <a:r>
              <a:rPr sz="1800">
                <a:latin typeface="Courier"/>
              </a:rPr>
              <a:t>sys/sdt.h</a:t>
            </a:r>
            <a:r>
              <a:rPr/>
              <a:t> header, and a stub command of Dtrace that can be used to convert a dtrace file into a generated header, providing the necessary macros to add tracepoints. The Debian archive is extracted, and the </a:t>
            </a:r>
            <a:r>
              <a:rPr sz="1800">
                <a:latin typeface="Courier"/>
              </a:rPr>
              <a:t>/usr/bin/dtrace</a:t>
            </a:r>
            <a:r>
              <a:rPr/>
              <a:t> shell stub and headers are copied into the docker image at standard paths.</a:t>
            </a:r>
          </a:p>
          <a:p>
            <a:pPr lvl="0" marL="0" indent="0">
              <a:buNone/>
            </a:pPr>
            <a:r>
              <a:rPr/>
              <a:t>Then on the configure line for Memcached, just adding </a:t>
            </a:r>
            <a:r>
              <a:rPr sz="1800">
                <a:latin typeface="Courier"/>
              </a:rPr>
              <a:t>--enable-dtrace</a:t>
            </a:r>
            <a:r>
              <a:rPr/>
              <a:t> was sufficient:</a:t>
            </a:r>
          </a:p>
          <a:p>
            <a:pPr lvl="0" marL="1270000" indent="0">
              <a:buNone/>
            </a:pPr>
            <a:r>
              <a:rPr sz="1800">
                <a:latin typeface="Courier"/>
              </a:rPr>
              <a:t>        </a:t>
            </a:r>
            <a:r>
              <a:rPr sz="1800" b="1">
                <a:solidFill>
                  <a:srgbClr val="204A87"/>
                </a:solidFill>
                <a:latin typeface="Courier"/>
              </a:rPr>
              <a:t>&amp;&amp;</a:t>
            </a:r>
            <a:r>
              <a:rPr sz="1800">
                <a:latin typeface="Courier"/>
              </a:rPr>
              <a:t> ./configure \</a:t>
            </a:r>
            <a:br/>
            <a:r>
              <a:rPr sz="1800">
                <a:latin typeface="Courier"/>
              </a:rPr>
              <a:t>        CFLAGS=</a:t>
            </a:r>
            <a:r>
              <a:rPr sz="1800">
                <a:solidFill>
                  <a:srgbClr val="4E9A06"/>
                </a:solidFill>
                <a:latin typeface="Courier"/>
              </a:rPr>
              <a:t>"-ggdb3"</a:t>
            </a:r>
            <a:r>
              <a:rPr sz="1800">
                <a:latin typeface="Courier"/>
              </a:rPr>
              <a:t> \</a:t>
            </a:r>
            <a:br/>
            <a:r>
              <a:rPr sz="1800">
                <a:latin typeface="Courier"/>
              </a:rPr>
              <a:t>        CXXFLAGS=</a:t>
            </a:r>
            <a:r>
              <a:rPr sz="1800">
                <a:solidFill>
                  <a:srgbClr val="4E9A06"/>
                </a:solidFill>
                <a:latin typeface="Courier"/>
              </a:rPr>
              <a:t>"-ggdb3"</a:t>
            </a:r>
            <a:r>
              <a:rPr sz="1800">
                <a:latin typeface="Courier"/>
              </a:rPr>
              <a:t> \</a:t>
            </a:r>
            <a:br/>
            <a:r>
              <a:rPr sz="1800">
                <a:latin typeface="Courier"/>
              </a:rPr>
              <a:t>        LDFLAGS=</a:t>
            </a:r>
            <a:r>
              <a:rPr sz="1800">
                <a:solidFill>
                  <a:srgbClr val="4E9A06"/>
                </a:solidFill>
                <a:latin typeface="Courier"/>
              </a:rPr>
              <a:t>"-ggdb3"</a:t>
            </a:r>
            <a:r>
              <a:rPr sz="1800">
                <a:latin typeface="Courier"/>
              </a:rPr>
              <a:t> \</a:t>
            </a:r>
            <a:br/>
            <a:r>
              <a:rPr sz="1800">
                <a:latin typeface="Courier"/>
              </a:rPr>
              <a:t>                --build=</a:t>
            </a:r>
            <a:r>
              <a:rPr sz="1800">
                <a:solidFill>
                  <a:srgbClr val="4E9A06"/>
                </a:solidFill>
                <a:latin typeface="Courier"/>
              </a:rPr>
              <a:t>"</a:t>
            </a:r>
            <a:r>
              <a:rPr sz="1800">
                <a:solidFill>
                  <a:srgbClr val="000000"/>
                </a:solidFill>
                <a:latin typeface="Courier"/>
              </a:rPr>
              <a:t>$gnuArch</a:t>
            </a:r>
            <a:r>
              <a:rPr sz="1800">
                <a:solidFill>
                  <a:srgbClr val="4E9A06"/>
                </a:solidFill>
                <a:latin typeface="Courier"/>
              </a:rPr>
              <a:t>"</a:t>
            </a:r>
            <a:r>
              <a:rPr sz="1800">
                <a:latin typeface="Courier"/>
              </a:rPr>
              <a:t> \</a:t>
            </a:r>
            <a:br/>
            <a:r>
              <a:rPr sz="1800">
                <a:latin typeface="Courier"/>
              </a:rPr>
              <a:t>                --enable-sasl \</a:t>
            </a:r>
            <a:br/>
            <a:r>
              <a:rPr sz="1800">
                <a:latin typeface="Courier"/>
              </a:rPr>
              <a:t>                --enable-sasl-pwdb \</a:t>
            </a:r>
            <a:br/>
            <a:r>
              <a:rPr sz="1800">
                <a:latin typeface="Courier"/>
              </a:rPr>
              <a:t>                --enable-dtrace \</a:t>
            </a:r>
          </a:p>
          <a:p>
            <a:pPr lvl="0" marL="0" indent="0">
              <a:buNone/>
            </a:pPr>
            <a:r>
              <a:rPr/>
              <a:t>The image can be built with </a:t>
            </a:r>
            <a:r>
              <a:rPr sz="1800">
                <a:latin typeface="Courier"/>
              </a:rPr>
              <a:t>Docker build . -t memcached-dtrace</a:t>
            </a:r>
            <a:r>
              <a:rPr/>
              <a:t> in this directory, producing a Memcached image with dtrace probes.</a:t>
            </a:r>
          </a:p>
          <a:p>
            <a:pPr lvl="0" marL="0" indent="0">
              <a:buNone/>
            </a:pPr>
            <a:r>
              <a:rPr/>
              <a:t>During the configure process, this output indicates it finds the Dtrace stub:</a:t>
            </a:r>
          </a:p>
          <a:p>
            <a:pPr lvl="0" marL="1270000" indent="0">
              <a:buNone/>
            </a:pPr>
            <a:r>
              <a:rPr sz="1800">
                <a:latin typeface="Courier"/>
              </a:rPr>
              <a:t>...
checking for dtrace... /usr/bin/dtrace
...</a:t>
            </a:r>
          </a:p>
          <a:p>
            <a:pPr lvl="0" marL="0" indent="0">
              <a:buNone/>
            </a:pPr>
            <a:r>
              <a:rPr/>
              <a:t>Later on it generates a header </a:t>
            </a:r>
            <a:r>
              <a:rPr sz="1800">
                <a:latin typeface="Courier"/>
              </a:rPr>
              <a:t>memcached_dtrace.h</a:t>
            </a:r>
            <a:r>
              <a:rPr/>
              <a:t>, which is conditionally included when Dtrace probes are enabled:</a:t>
            </a:r>
            <a:r>
              <a:rPr baseline="30000">
                <a:hlinkClick r:id="rId2" action="ppaction://hlinksldjump"/>
              </a:rPr>
              <a:t>7</a:t>
            </a:r>
          </a:p>
          <a:p>
            <a:pPr lvl="0" marL="1270000" indent="0">
              <a:buNone/>
            </a:pPr>
            <a:r>
              <a:rPr sz="1800">
                <a:latin typeface="Courier"/>
              </a:rPr>
              <a:t>/usr/bin/dtrace -h -s memcached_dtrace.d</a:t>
            </a:r>
            <a:br/>
            <a:r>
              <a:rPr sz="1800">
                <a:solidFill>
                  <a:srgbClr val="000000"/>
                </a:solidFill>
                <a:latin typeface="Courier"/>
              </a:rPr>
              <a:t>sed</a:t>
            </a:r>
            <a:r>
              <a:rPr sz="1800">
                <a:latin typeface="Courier"/>
              </a:rPr>
              <a:t> -e </a:t>
            </a:r>
            <a:r>
              <a:rPr sz="1800">
                <a:solidFill>
                  <a:srgbClr val="4E9A06"/>
                </a:solidFill>
                <a:latin typeface="Courier"/>
              </a:rPr>
              <a:t>'s,void \*,const void \*,g'</a:t>
            </a:r>
            <a:r>
              <a:rPr sz="1800">
                <a:latin typeface="Courier"/>
              </a:rPr>
              <a:t> memcached_dtrace.h </a:t>
            </a:r>
            <a:r>
              <a:rPr sz="1800" b="1">
                <a:solidFill>
                  <a:srgbClr val="204A87"/>
                </a:solidFill>
                <a:latin typeface="Courier"/>
              </a:rPr>
              <a:t>|</a:t>
            </a:r>
            <a:r>
              <a:rPr sz="1800">
                <a:latin typeface="Courier"/>
              </a:rPr>
              <a:t> </a:t>
            </a:r>
            <a:r>
              <a:rPr sz="1800" b="1">
                <a:solidFill>
                  <a:srgbClr val="204A87"/>
                </a:solidFill>
                <a:latin typeface="Courier"/>
              </a:rPr>
              <a:t>\</a:t>
            </a:r>
            <a:br/>
            <a:r>
              <a:rPr sz="1800">
                <a:latin typeface="Courier"/>
              </a:rPr>
              <a:t>            </a:t>
            </a:r>
            <a:r>
              <a:rPr sz="1800">
                <a:solidFill>
                  <a:srgbClr val="000000"/>
                </a:solidFill>
                <a:latin typeface="Courier"/>
              </a:rPr>
              <a:t>sed</a:t>
            </a:r>
            <a:r>
              <a:rPr sz="1800">
                <a:latin typeface="Courier"/>
              </a:rPr>
              <a:t> -e </a:t>
            </a:r>
            <a:r>
              <a:rPr sz="1800">
                <a:solidFill>
                  <a:srgbClr val="4E9A06"/>
                </a:solidFill>
                <a:latin typeface="Courier"/>
              </a:rPr>
              <a:t>'s,char \*,const char \*,g'</a:t>
            </a:r>
            <a:r>
              <a:rPr sz="1800">
                <a:latin typeface="Courier"/>
              </a:rPr>
              <a:t> </a:t>
            </a:r>
            <a:r>
              <a:rPr sz="1800" b="1">
                <a:solidFill>
                  <a:srgbClr val="204A87"/>
                </a:solidFill>
                <a:latin typeface="Courier"/>
              </a:rPr>
              <a:t>|</a:t>
            </a:r>
            <a:r>
              <a:rPr sz="1800">
                <a:latin typeface="Courier"/>
              </a:rPr>
              <a:t> </a:t>
            </a:r>
            <a:r>
              <a:rPr sz="1800">
                <a:solidFill>
                  <a:srgbClr val="000000"/>
                </a:solidFill>
                <a:latin typeface="Courier"/>
              </a:rPr>
              <a:t>tr</a:t>
            </a:r>
            <a:r>
              <a:rPr sz="1800">
                <a:latin typeface="Courier"/>
              </a:rPr>
              <a:t> </a:t>
            </a:r>
            <a:r>
              <a:rPr sz="1800">
                <a:solidFill>
                  <a:srgbClr val="4E9A06"/>
                </a:solidFill>
                <a:latin typeface="Courier"/>
              </a:rPr>
              <a:t>'\t'</a:t>
            </a:r>
            <a:r>
              <a:rPr sz="1800">
                <a:latin typeface="Courier"/>
              </a:rPr>
              <a:t> </a:t>
            </a:r>
            <a:r>
              <a:rPr sz="1800">
                <a:solidFill>
                  <a:srgbClr val="4E9A06"/>
                </a:solidFill>
                <a:latin typeface="Courier"/>
              </a:rPr>
              <a:t>' '</a:t>
            </a:r>
            <a:r>
              <a:rPr sz="1800">
                <a:latin typeface="Courier"/>
              </a:rPr>
              <a:t> </a:t>
            </a:r>
            <a:r>
              <a:rPr sz="1800" b="1">
                <a:solidFill>
                  <a:srgbClr val="CE5C00"/>
                </a:solidFill>
                <a:latin typeface="Courier"/>
              </a:rPr>
              <a:t>&gt;</a:t>
            </a:r>
            <a:r>
              <a:rPr sz="1800">
                <a:latin typeface="Courier"/>
              </a:rPr>
              <a:t> mmc_dtrace.tmp</a:t>
            </a:r>
            <a:br/>
            <a:r>
              <a:rPr sz="1800">
                <a:solidFill>
                  <a:srgbClr val="000000"/>
                </a:solidFill>
                <a:latin typeface="Courier"/>
              </a:rPr>
              <a:t>mv</a:t>
            </a:r>
            <a:r>
              <a:rPr sz="1800">
                <a:latin typeface="Courier"/>
              </a:rPr>
              <a:t> mmc_dtrace.tmp memcached_dtrace.h</a:t>
            </a:r>
            <a:br/>
          </a:p>
          <a:p>
            <a:pPr lvl="0" marL="0" indent="0">
              <a:buNone/>
            </a:pPr>
            <a:r>
              <a:rPr/>
              <a:t>This generated header defines the macros which are already called in the source code of Memcached:</a:t>
            </a:r>
          </a:p>
          <a:p>
            <a:pPr lvl="0" marL="1270000" indent="0">
              <a:buNone/>
            </a:pPr>
            <a:r>
              <a:rPr sz="1800" i="1">
                <a:solidFill>
                  <a:srgbClr val="8F5902"/>
                </a:solidFill>
                <a:latin typeface="Courier"/>
              </a:rPr>
              <a:t>/* MEMCACHED_COMMAND_SET ( int connid, const char *key, int keylen, int size, int64_t casid ) */</a:t>
            </a:r>
            <a:br/>
            <a:r>
              <a:rPr sz="1800" i="1">
                <a:solidFill>
                  <a:srgbClr val="8F5902"/>
                </a:solidFill>
                <a:latin typeface="Courier"/>
              </a:rPr>
              <a:t>#define MEMCACHED_COMMAND_SET(arg1, arg2, arg3, arg4, arg5) \</a:t>
            </a:r>
            <a:br/>
            <a:r>
              <a:rPr sz="1800" i="1">
                <a:solidFill>
                  <a:srgbClr val="8F5902"/>
                </a:solidFill>
                <a:latin typeface="Courier"/>
              </a:rPr>
              <a:t>DTRACE_PROBE5 (memcached, command__set, arg1, arg2, arg3, arg4, arg5)</a:t>
            </a:r>
          </a:p>
          <a:p>
            <a:pPr lvl="0" marL="0" indent="0">
              <a:buNone/>
            </a:pPr>
            <a:r>
              <a:rPr/>
              <a:t>So it seems like the dtrace support has been built into Memcached. Now that the image has been built, this can be verified against a running process instance. To start a test instance the docker commands to bind to localhost on the standard Memcached port are:</a:t>
            </a:r>
          </a:p>
          <a:p>
            <a:pPr lvl="0" marL="1270000" indent="0">
              <a:buNone/>
            </a:pPr>
            <a:r>
              <a:rPr sz="1800">
                <a:latin typeface="Courier"/>
              </a:rPr>
              <a:t>docker run --name memcached-dtrace -p 11211:11211 memcached-dtrace</a:t>
            </a:r>
          </a:p>
          <a:p>
            <a:pPr lvl="0" marL="0" indent="0">
              <a:buNone/>
            </a:pPr>
            <a:r>
              <a:rPr/>
              <a:t>Or, alternatively, use an image already built:</a:t>
            </a:r>
          </a:p>
          <a:p>
            <a:pPr lvl="0" marL="1270000" indent="0">
              <a:buNone/>
            </a:pPr>
            <a:r>
              <a:rPr sz="1800">
                <a:latin typeface="Courier"/>
              </a:rPr>
              <a:t>docker run --name memcached-dtrace -p 11211:11211 quay.io/dalehamel/memcached-dtrace:latest</a:t>
            </a:r>
          </a:p>
          <a:p>
            <a:pPr lvl="0" marL="0" indent="0">
              <a:buNone/>
            </a:pPr>
            <a:r>
              <a:rPr/>
              <a:t>To probe it, we’ll need to get the process ID of Memcached:</a:t>
            </a:r>
          </a:p>
          <a:p>
            <a:pPr lvl="0" marL="1270000" indent="0">
              <a:buNone/>
            </a:pPr>
            <a:r>
              <a:rPr sz="1800">
                <a:latin typeface="Courier"/>
              </a:rPr>
              <a:t>MEMCACHED_PID=$(docker inspect --format '{{.State.Pid}}' memcached-dtrace)</a:t>
            </a:r>
          </a:p>
          <a:p>
            <a:pPr lvl="0" marL="0" indent="0">
              <a:buNone/>
            </a:pPr>
            <a:r>
              <a:rPr/>
              <a:t>Now I can run </a:t>
            </a:r>
            <a:r>
              <a:rPr sz="1800">
                <a:latin typeface="Courier"/>
              </a:rPr>
              <a:t>tplist</a:t>
            </a:r>
            <a:r>
              <a:rPr/>
              <a:t> from bcc, or use bpftrace</a:t>
            </a:r>
            <a:r>
              <a:rPr baseline="30000">
                <a:hlinkClick r:id="rId3" action="ppaction://hlinksldjump"/>
              </a:rPr>
              <a:t>8</a:t>
            </a:r>
            <a:r>
              <a:rPr/>
              <a:t> to list the USDT tracepoints:</a:t>
            </a:r>
          </a:p>
          <a:p>
            <a:pPr lvl="0" marL="1270000" indent="0">
              <a:buNone/>
            </a:pPr>
            <a:r>
              <a:rPr sz="1800">
                <a:latin typeface="Courier"/>
              </a:rPr>
              <a:t>tplist -p ${MEMCACHED_PID}</a:t>
            </a:r>
          </a:p>
          <a:p>
            <a:pPr lvl="0" marL="0" indent="0">
              <a:buNone/>
            </a:pPr>
            <a:r>
              <a:rPr/>
              <a:t>Shows These tracepoints</a:t>
            </a:r>
            <a:r>
              <a:rPr baseline="30000">
                <a:hlinkClick r:id="rId4" action="ppaction://hlinksldjump"/>
              </a:rPr>
              <a:t>9</a:t>
            </a:r>
            <a:r>
              <a:rPr/>
              <a:t>:</a:t>
            </a:r>
          </a:p>
          <a:p>
            <a:pPr lvl="0" marL="1270000" indent="0">
              <a:buNone/>
            </a:pPr>
            <a:r>
              <a:rPr sz="1800">
                <a:latin typeface="Courier"/>
              </a:rPr>
              <a:t>/usr/local/bin/memcached memcached:conn__create</a:t>
            </a:r>
            <a:br/>
            <a:r>
              <a:rPr sz="1800">
                <a:latin typeface="Courier"/>
              </a:rPr>
              <a:t>/usr/local/bin/memcached memcached:conn__allocate</a:t>
            </a:r>
            <a:br/>
            <a:r>
              <a:rPr sz="1800">
                <a:latin typeface="Courier"/>
              </a:rPr>
              <a:t>/usr/local/bin/memcached memcached:conn__destroy</a:t>
            </a:r>
            <a:br/>
            <a:r>
              <a:rPr sz="1800">
                <a:latin typeface="Courier"/>
              </a:rPr>
              <a:t>/usr/local/bin/memcached memcached:conn__release</a:t>
            </a:r>
            <a:br/>
            <a:r>
              <a:rPr sz="1800">
                <a:latin typeface="Courier"/>
              </a:rPr>
              <a:t>/usr/local/bin/memcached memcached:process__command__end</a:t>
            </a:r>
            <a:br/>
            <a:r>
              <a:rPr sz="1800">
                <a:latin typeface="Courier"/>
              </a:rPr>
              <a:t>/usr/local/bin/memcached memcached:command__add</a:t>
            </a:r>
            <a:br/>
            <a:r>
              <a:rPr sz="1800">
                <a:latin typeface="Courier"/>
              </a:rPr>
              <a:t>/usr/local/bin/memcached memcached:command__replace</a:t>
            </a:r>
            <a:br/>
            <a:r>
              <a:rPr sz="1800">
                <a:latin typeface="Courier"/>
              </a:rPr>
              <a:t>/usr/local/bin/memcached memcached:command__append</a:t>
            </a:r>
            <a:br/>
            <a:r>
              <a:rPr sz="1800">
                <a:latin typeface="Courier"/>
              </a:rPr>
              <a:t>/usr/local/bin/memcached memcached:command__prepend</a:t>
            </a:r>
            <a:br/>
            <a:r>
              <a:rPr sz="1800">
                <a:latin typeface="Courier"/>
              </a:rPr>
              <a:t>/usr/local/bin/memcached memcached:command__set</a:t>
            </a:r>
            <a:br/>
            <a:r>
              <a:rPr sz="1800">
                <a:latin typeface="Courier"/>
              </a:rPr>
              <a:t>/usr/local/bin/memcached memcached:command__cas</a:t>
            </a:r>
            <a:br/>
            <a:r>
              <a:rPr sz="1800">
                <a:latin typeface="Courier"/>
              </a:rPr>
              <a:t>/usr/local/bin/memcached memcached:command__touch</a:t>
            </a:r>
            <a:br/>
            <a:r>
              <a:rPr sz="1800">
                <a:latin typeface="Courier"/>
              </a:rPr>
              <a:t>/usr/local/bin/memcached memcached:command__get</a:t>
            </a:r>
            <a:br/>
            <a:r>
              <a:rPr sz="1800">
                <a:latin typeface="Courier"/>
              </a:rPr>
              <a:t>/usr/local/bin/memcached memcached:process__command__start</a:t>
            </a:r>
            <a:br/>
            <a:r>
              <a:rPr sz="1800">
                <a:latin typeface="Courier"/>
              </a:rPr>
              <a:t>/usr/local/bin/memcached memcached:command__delete</a:t>
            </a:r>
            <a:br/>
            <a:r>
              <a:rPr sz="1800">
                <a:latin typeface="Courier"/>
              </a:rPr>
              <a:t>/usr/local/bin/memcached memcached:command__incr</a:t>
            </a:r>
            <a:br/>
            <a:r>
              <a:rPr sz="1800">
                <a:latin typeface="Courier"/>
              </a:rPr>
              <a:t>/usr/local/bin/memcached memcached:command__decr</a:t>
            </a:r>
            <a:br/>
            <a:r>
              <a:rPr sz="1800">
                <a:latin typeface="Courier"/>
              </a:rPr>
              <a:t>/usr/local/bin/memcached memcached:slabs__slabclass__allocate__failed</a:t>
            </a:r>
            <a:br/>
            <a:r>
              <a:rPr sz="1800">
                <a:latin typeface="Courier"/>
              </a:rPr>
              <a:t>/usr/local/bin/memcached memcached:slabs__slabclass__allocate</a:t>
            </a:r>
            <a:br/>
            <a:r>
              <a:rPr sz="1800">
                <a:latin typeface="Courier"/>
              </a:rPr>
              <a:t>/usr/local/bin/memcached memcached:slabs__allocate__failed</a:t>
            </a:r>
            <a:br/>
            <a:r>
              <a:rPr sz="1800">
                <a:latin typeface="Courier"/>
              </a:rPr>
              <a:t>/usr/local/bin/memcached memcached:slabs__allocate</a:t>
            </a:r>
            <a:br/>
            <a:r>
              <a:rPr sz="1800">
                <a:latin typeface="Courier"/>
              </a:rPr>
              <a:t>/usr/local/bin/memcached memcached:slabs__free</a:t>
            </a:r>
            <a:br/>
            <a:r>
              <a:rPr sz="1800">
                <a:latin typeface="Courier"/>
              </a:rPr>
              <a:t>/usr/local/bin/memcached memcached:item__link</a:t>
            </a:r>
            <a:br/>
            <a:r>
              <a:rPr sz="1800">
                <a:latin typeface="Courier"/>
              </a:rPr>
              <a:t>/usr/local/bin/memcached memcached:item__unlink</a:t>
            </a:r>
            <a:br/>
            <a:r>
              <a:rPr sz="1800">
                <a:latin typeface="Courier"/>
              </a:rPr>
              <a:t>/usr/local/bin/memcached memcached:item__remove</a:t>
            </a:r>
            <a:br/>
            <a:r>
              <a:rPr sz="1800">
                <a:latin typeface="Courier"/>
              </a:rPr>
              <a:t>/usr/local/bin/memcached memcached:item__update</a:t>
            </a:r>
            <a:br/>
            <a:r>
              <a:rPr sz="1800">
                <a:latin typeface="Courier"/>
              </a:rPr>
              <a:t>/usr/local/bin/memcached memcached:item__replace</a:t>
            </a:r>
            <a:br/>
            <a:r>
              <a:rPr sz="1800">
                <a:latin typeface="Courier"/>
              </a:rPr>
              <a:t>/usr/local/bin/memcached memcached:assoc__find</a:t>
            </a:r>
            <a:br/>
            <a:r>
              <a:rPr sz="1800">
                <a:latin typeface="Courier"/>
              </a:rPr>
              <a:t>/usr/local/bin/memcached memcached:assoc__insert</a:t>
            </a:r>
            <a:br/>
            <a:r>
              <a:rPr sz="1800">
                <a:latin typeface="Courier"/>
              </a:rPr>
              <a:t>/usr/local/bin/memcached memcached:assoc__delete</a:t>
            </a:r>
            <a:br/>
            <a:r>
              <a:rPr sz="1800">
                <a:latin typeface="Courier"/>
              </a:rPr>
              <a:t>/usr/local/bin/memcached memcached:conn__dispatch</a:t>
            </a:r>
          </a:p>
          <a:p>
            <a:pPr lvl="0" marL="0" indent="0">
              <a:buNone/>
            </a:pPr>
            <a:r>
              <a:rPr/>
              <a:t>This showed that probes had been recognized on the ELF binary, and so had been compiled-in successfully, even though there was no available OS package. This shows the ease with which these probes can be applied to existing application suites.</a:t>
            </a:r>
          </a:p>
          <a:p>
            <a:pPr lvl="0" marL="0" indent="0">
              <a:buNone/>
            </a:pPr>
            <a:r>
              <a:rPr/>
              <a:t>With USDT support now confirmed, a probe can be built that targets the </a:t>
            </a:r>
            <a:r>
              <a:rPr sz="1800">
                <a:latin typeface="Courier"/>
              </a:rPr>
              <a:t>process__command</a:t>
            </a:r>
            <a:r>
              <a:rPr/>
              <a:t> probe, reading arguments based on the probe signature.</a:t>
            </a:r>
          </a:p>
          <a:p>
            <a:pPr lvl="0" marL="1270000" indent="0">
              <a:buNone/>
            </a:pPr>
            <a:r>
              <a:rPr sz="1800">
                <a:latin typeface="Courier"/>
              </a:rPr>
              <a:t>   </a:t>
            </a:r>
            <a:r>
              <a:rPr sz="1800" i="1">
                <a:solidFill>
                  <a:srgbClr val="8F5902"/>
                </a:solidFill>
                <a:latin typeface="Courier"/>
              </a:rPr>
              <a:t>/**</a:t>
            </a:r>
            <a:br/>
            <a:r>
              <a:rPr sz="1800" i="1">
                <a:solidFill>
                  <a:srgbClr val="8F5902"/>
                </a:solidFill>
                <a:latin typeface="Courier"/>
              </a:rPr>
              <a:t>    * Fired when the processing of a command starts.</a:t>
            </a:r>
            <a:br/>
            <a:r>
              <a:rPr sz="1800" i="1">
                <a:solidFill>
                  <a:srgbClr val="8F5902"/>
                </a:solidFill>
                <a:latin typeface="Courier"/>
              </a:rPr>
              <a:t>    * </a:t>
            </a:r>
            <a:r>
              <a:rPr sz="1800" b="1" i="1">
                <a:solidFill>
                  <a:srgbClr val="8F5902"/>
                </a:solidFill>
                <a:latin typeface="Courier"/>
              </a:rPr>
              <a:t>@param</a:t>
            </a:r>
            <a:r>
              <a:rPr sz="1800" i="1">
                <a:solidFill>
                  <a:srgbClr val="8F5902"/>
                </a:solidFill>
                <a:latin typeface="Courier"/>
              </a:rPr>
              <a:t> </a:t>
            </a:r>
            <a:r>
              <a:rPr sz="1800" b="1" i="1">
                <a:solidFill>
                  <a:srgbClr val="8F5902"/>
                </a:solidFill>
                <a:latin typeface="Courier"/>
              </a:rPr>
              <a:t>connid</a:t>
            </a:r>
            <a:r>
              <a:rPr sz="1800" i="1">
                <a:solidFill>
                  <a:srgbClr val="8F5902"/>
                </a:solidFill>
                <a:latin typeface="Courier"/>
              </a:rPr>
              <a:t> the connection id</a:t>
            </a:r>
            <a:br/>
            <a:r>
              <a:rPr sz="1800" i="1">
                <a:solidFill>
                  <a:srgbClr val="8F5902"/>
                </a:solidFill>
                <a:latin typeface="Courier"/>
              </a:rPr>
              <a:t>    * </a:t>
            </a:r>
            <a:r>
              <a:rPr sz="1800" b="1" i="1">
                <a:solidFill>
                  <a:srgbClr val="8F5902"/>
                </a:solidFill>
                <a:latin typeface="Courier"/>
              </a:rPr>
              <a:t>@param</a:t>
            </a:r>
            <a:r>
              <a:rPr sz="1800" i="1">
                <a:solidFill>
                  <a:srgbClr val="8F5902"/>
                </a:solidFill>
                <a:latin typeface="Courier"/>
              </a:rPr>
              <a:t> </a:t>
            </a:r>
            <a:r>
              <a:rPr sz="1800" b="1" i="1">
                <a:solidFill>
                  <a:srgbClr val="8F5902"/>
                </a:solidFill>
                <a:latin typeface="Courier"/>
              </a:rPr>
              <a:t>request</a:t>
            </a:r>
            <a:r>
              <a:rPr sz="1800" i="1">
                <a:solidFill>
                  <a:srgbClr val="8F5902"/>
                </a:solidFill>
                <a:latin typeface="Courier"/>
              </a:rPr>
              <a:t> the incoming request</a:t>
            </a:r>
            <a:br/>
            <a:r>
              <a:rPr sz="1800" i="1">
                <a:solidFill>
                  <a:srgbClr val="8F5902"/>
                </a:solidFill>
                <a:latin typeface="Courier"/>
              </a:rPr>
              <a:t>    * </a:t>
            </a:r>
            <a:r>
              <a:rPr sz="1800" b="1" i="1">
                <a:solidFill>
                  <a:srgbClr val="8F5902"/>
                </a:solidFill>
                <a:latin typeface="Courier"/>
              </a:rPr>
              <a:t>@param</a:t>
            </a:r>
            <a:r>
              <a:rPr sz="1800" i="1">
                <a:solidFill>
                  <a:srgbClr val="8F5902"/>
                </a:solidFill>
                <a:latin typeface="Courier"/>
              </a:rPr>
              <a:t> </a:t>
            </a:r>
            <a:r>
              <a:rPr sz="1800" b="1" i="1">
                <a:solidFill>
                  <a:srgbClr val="8F5902"/>
                </a:solidFill>
                <a:latin typeface="Courier"/>
              </a:rPr>
              <a:t>size</a:t>
            </a:r>
            <a:r>
              <a:rPr sz="1800" i="1">
                <a:solidFill>
                  <a:srgbClr val="8F5902"/>
                </a:solidFill>
                <a:latin typeface="Courier"/>
              </a:rPr>
              <a:t> the size of the request</a:t>
            </a:r>
            <a:br/>
            <a:r>
              <a:rPr sz="1800" i="1">
                <a:solidFill>
                  <a:srgbClr val="8F5902"/>
                </a:solidFill>
                <a:latin typeface="Courier"/>
              </a:rPr>
              <a:t>    */</a:t>
            </a:r>
            <a:br/>
            <a:r>
              <a:rPr sz="1800">
                <a:latin typeface="Courier"/>
              </a:rPr>
              <a:t>   probe process__command__start(</a:t>
            </a:r>
            <a:r>
              <a:rPr sz="1800">
                <a:solidFill>
                  <a:srgbClr val="204A87"/>
                </a:solidFill>
                <a:latin typeface="Courier"/>
              </a:rPr>
              <a:t>int</a:t>
            </a:r>
            <a:r>
              <a:rPr sz="1800">
                <a:latin typeface="Courier"/>
              </a:rPr>
              <a:t> connid, </a:t>
            </a:r>
            <a:r>
              <a:rPr sz="1800">
                <a:solidFill>
                  <a:srgbClr val="204A87"/>
                </a:solidFill>
                <a:latin typeface="Courier"/>
              </a:rPr>
              <a:t>const</a:t>
            </a:r>
            <a:r>
              <a:rPr sz="1800">
                <a:latin typeface="Courier"/>
              </a:rPr>
              <a:t> </a:t>
            </a:r>
            <a:r>
              <a:rPr sz="1800">
                <a:solidFill>
                  <a:srgbClr val="204A87"/>
                </a:solidFill>
                <a:latin typeface="Courier"/>
              </a:rPr>
              <a:t>void</a:t>
            </a:r>
            <a:r>
              <a:rPr sz="1800">
                <a:latin typeface="Courier"/>
              </a:rPr>
              <a:t> *request, </a:t>
            </a:r>
            <a:r>
              <a:rPr sz="1800">
                <a:solidFill>
                  <a:srgbClr val="204A87"/>
                </a:solidFill>
                <a:latin typeface="Courier"/>
              </a:rPr>
              <a:t>int</a:t>
            </a:r>
            <a:r>
              <a:rPr sz="1800">
                <a:latin typeface="Courier"/>
              </a:rPr>
              <a:t> size);</a:t>
            </a:r>
          </a:p>
          <a:p>
            <a:pPr lvl="0" marL="0" indent="0">
              <a:buNone/>
            </a:pPr>
            <a:r>
              <a:rPr/>
              <a:t>The uprobe tool from earlier can be rewritten to target this static tracepoint:</a:t>
            </a:r>
          </a:p>
          <a:p>
            <a:pPr lvl="0" marL="1270000" indent="0">
              <a:buNone/>
            </a:pP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process__command,</a:t>
            </a:r>
            <a:br/>
            <a:r>
              <a:rPr sz="1800">
                <a:latin typeface="Courier"/>
              </a:rPr>
              <a:t>{</a:t>
            </a:r>
            <a:br/>
            <a:r>
              <a:rPr sz="1800">
                <a:latin typeface="Courier"/>
              </a:rPr>
              <a:t>  </a:t>
            </a:r>
            <a:r>
              <a:rPr sz="1800" b="1">
                <a:solidFill>
                  <a:srgbClr val="CE5C00"/>
                </a:solidFill>
                <a:latin typeface="Courier"/>
              </a:rPr>
              <a:t>@</a:t>
            </a:r>
            <a:r>
              <a:rPr sz="1800">
                <a:latin typeface="Courier"/>
              </a:rPr>
              <a:t>calls[str(arg1)]</a:t>
            </a:r>
            <a:r>
              <a:rPr sz="1800" b="1">
                <a:solidFill>
                  <a:srgbClr val="CE5C00"/>
                </a:solidFill>
                <a:latin typeface="Courier"/>
              </a:rPr>
              <a:t>++</a:t>
            </a:r>
            <a:r>
              <a:rPr sz="1800">
                <a:latin typeface="Courier"/>
              </a:rPr>
              <a:t>;</a:t>
            </a:r>
            <a:br/>
            <a:r>
              <a:rPr sz="1800">
                <a:latin typeface="Courier"/>
              </a:rPr>
              <a:t>}</a:t>
            </a:r>
          </a:p>
          <a:p>
            <a:pPr lvl="0" marL="0" indent="0">
              <a:buNone/>
            </a:pPr>
            <a:r>
              <a:rPr/>
              <a:t>This serves as a minimal proof of concept that the same tool can be built with a USDT probe, but is nowhere near parity for the data that the original </a:t>
            </a:r>
            <a:r>
              <a:rPr sz="1800">
                <a:latin typeface="Courier"/>
              </a:rPr>
              <a:t>mctop</a:t>
            </a:r>
            <a:r>
              <a:rPr/>
              <a:t> tool could provide.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bpftrace</a:t>
            </a:r>
            <a:r>
              <a:rPr/>
              <a:t> </a:t>
            </a:r>
            <a:r>
              <a:rPr/>
              <a:t>script</a:t>
            </a:r>
            <a:r>
              <a:rPr/>
              <a:t> </a:t>
            </a:r>
            <a:r>
              <a:rPr/>
              <a:t>for</a:t>
            </a:r>
            <a:r>
              <a:rPr/>
              <a:t> </a:t>
            </a:r>
            <a:r>
              <a:rPr/>
              <a:t>mcsnoop</a:t>
            </a:r>
          </a:p>
        </p:txBody>
      </p:sp>
      <p:sp>
        <p:nvSpPr>
          <p:cNvPr id="3" name="Content Placeholder 2"/>
          <p:cNvSpPr>
            <a:spLocks noGrp="1"/>
          </p:cNvSpPr>
          <p:nvPr>
            <p:ph idx="1"/>
          </p:nvPr>
        </p:nvSpPr>
        <p:spPr/>
        <p:txBody>
          <a:bodyPr/>
          <a:lstStyle/>
          <a:p>
            <a:pPr lvl="0" marL="0" indent="0">
              <a:buNone/>
            </a:pPr>
            <a:r>
              <a:rPr/>
              <a:t>With a basic test lab now set up to try out USDT probes on Memcached, it would now be easier to investigate how to pull out cleaner and more complete data from the Dtrace probes.</a:t>
            </a:r>
          </a:p>
          <a:p>
            <a:pPr lvl="0" marL="0" indent="0">
              <a:buNone/>
            </a:pPr>
            <a:r>
              <a:rPr/>
              <a:t>In the Dtrace probe definitions file:</a:t>
            </a:r>
          </a:p>
          <a:p>
            <a:pPr lvl="0" marL="1270000" indent="0">
              <a:buNone/>
            </a:pPr>
            <a:r>
              <a:rPr sz="1800">
                <a:latin typeface="Courier"/>
              </a:rPr>
              <a:t>   </a:t>
            </a:r>
            <a:r>
              <a:rPr sz="1800" i="1">
                <a:solidFill>
                  <a:srgbClr val="8F5902"/>
                </a:solidFill>
                <a:latin typeface="Courier"/>
              </a:rPr>
              <a:t>/**</a:t>
            </a:r>
            <a:br/>
            <a:r>
              <a:rPr sz="1800" i="1">
                <a:solidFill>
                  <a:srgbClr val="8F5902"/>
                </a:solidFill>
                <a:latin typeface="Courier"/>
              </a:rPr>
              <a:t>    * Fired for a set-command.</a:t>
            </a:r>
            <a:br/>
            <a:r>
              <a:rPr sz="1800" i="1">
                <a:solidFill>
                  <a:srgbClr val="8F5902"/>
                </a:solidFill>
                <a:latin typeface="Courier"/>
              </a:rPr>
              <a:t>    * </a:t>
            </a:r>
            <a:r>
              <a:rPr sz="1800" b="1" i="1">
                <a:solidFill>
                  <a:srgbClr val="8F5902"/>
                </a:solidFill>
                <a:latin typeface="Courier"/>
              </a:rPr>
              <a:t>@param</a:t>
            </a:r>
            <a:r>
              <a:rPr sz="1800" i="1">
                <a:solidFill>
                  <a:srgbClr val="8F5902"/>
                </a:solidFill>
                <a:latin typeface="Courier"/>
              </a:rPr>
              <a:t> </a:t>
            </a:r>
            <a:r>
              <a:rPr sz="1800" b="1" i="1">
                <a:solidFill>
                  <a:srgbClr val="8F5902"/>
                </a:solidFill>
                <a:latin typeface="Courier"/>
              </a:rPr>
              <a:t>connid</a:t>
            </a:r>
            <a:r>
              <a:rPr sz="1800" i="1">
                <a:solidFill>
                  <a:srgbClr val="8F5902"/>
                </a:solidFill>
                <a:latin typeface="Courier"/>
              </a:rPr>
              <a:t> connection id</a:t>
            </a:r>
            <a:br/>
            <a:r>
              <a:rPr sz="1800" i="1">
                <a:solidFill>
                  <a:srgbClr val="8F5902"/>
                </a:solidFill>
                <a:latin typeface="Courier"/>
              </a:rPr>
              <a:t>    * </a:t>
            </a:r>
            <a:r>
              <a:rPr sz="1800" b="1" i="1">
                <a:solidFill>
                  <a:srgbClr val="8F5902"/>
                </a:solidFill>
                <a:latin typeface="Courier"/>
              </a:rPr>
              <a:t>@param</a:t>
            </a:r>
            <a:r>
              <a:rPr sz="1800" i="1">
                <a:solidFill>
                  <a:srgbClr val="8F5902"/>
                </a:solidFill>
                <a:latin typeface="Courier"/>
              </a:rPr>
              <a:t> </a:t>
            </a:r>
            <a:r>
              <a:rPr sz="1800" b="1" i="1">
                <a:solidFill>
                  <a:srgbClr val="8F5902"/>
                </a:solidFill>
                <a:latin typeface="Courier"/>
              </a:rPr>
              <a:t>key</a:t>
            </a:r>
            <a:r>
              <a:rPr sz="1800" i="1">
                <a:solidFill>
                  <a:srgbClr val="8F5902"/>
                </a:solidFill>
                <a:latin typeface="Courier"/>
              </a:rPr>
              <a:t> requested key</a:t>
            </a:r>
            <a:br/>
            <a:r>
              <a:rPr sz="1800" i="1">
                <a:solidFill>
                  <a:srgbClr val="8F5902"/>
                </a:solidFill>
                <a:latin typeface="Courier"/>
              </a:rPr>
              <a:t>    * </a:t>
            </a:r>
            <a:r>
              <a:rPr sz="1800" b="1" i="1">
                <a:solidFill>
                  <a:srgbClr val="8F5902"/>
                </a:solidFill>
                <a:latin typeface="Courier"/>
              </a:rPr>
              <a:t>@param</a:t>
            </a:r>
            <a:r>
              <a:rPr sz="1800" i="1">
                <a:solidFill>
                  <a:srgbClr val="8F5902"/>
                </a:solidFill>
                <a:latin typeface="Courier"/>
              </a:rPr>
              <a:t> </a:t>
            </a:r>
            <a:r>
              <a:rPr sz="1800" b="1" i="1">
                <a:solidFill>
                  <a:srgbClr val="8F5902"/>
                </a:solidFill>
                <a:latin typeface="Courier"/>
              </a:rPr>
              <a:t>keylen</a:t>
            </a:r>
            <a:r>
              <a:rPr sz="1800" i="1">
                <a:solidFill>
                  <a:srgbClr val="8F5902"/>
                </a:solidFill>
                <a:latin typeface="Courier"/>
              </a:rPr>
              <a:t> length of the key</a:t>
            </a:r>
            <a:br/>
            <a:r>
              <a:rPr sz="1800" i="1">
                <a:solidFill>
                  <a:srgbClr val="8F5902"/>
                </a:solidFill>
                <a:latin typeface="Courier"/>
              </a:rPr>
              <a:t>    * </a:t>
            </a:r>
            <a:r>
              <a:rPr sz="1800" b="1" i="1">
                <a:solidFill>
                  <a:srgbClr val="8F5902"/>
                </a:solidFill>
                <a:latin typeface="Courier"/>
              </a:rPr>
              <a:t>@param</a:t>
            </a:r>
            <a:r>
              <a:rPr sz="1800" i="1">
                <a:solidFill>
                  <a:srgbClr val="8F5902"/>
                </a:solidFill>
                <a:latin typeface="Courier"/>
              </a:rPr>
              <a:t> </a:t>
            </a:r>
            <a:r>
              <a:rPr sz="1800" b="1" i="1">
                <a:solidFill>
                  <a:srgbClr val="8F5902"/>
                </a:solidFill>
                <a:latin typeface="Courier"/>
              </a:rPr>
              <a:t>size</a:t>
            </a:r>
            <a:r>
              <a:rPr sz="1800" i="1">
                <a:solidFill>
                  <a:srgbClr val="8F5902"/>
                </a:solidFill>
                <a:latin typeface="Courier"/>
              </a:rPr>
              <a:t> the new size of the key's data (or signed int -1 if</a:t>
            </a:r>
            <a:br/>
            <a:r>
              <a:rPr sz="1800" i="1">
                <a:solidFill>
                  <a:srgbClr val="8F5902"/>
                </a:solidFill>
                <a:latin typeface="Courier"/>
              </a:rPr>
              <a:t>    *             not found)</a:t>
            </a:r>
            <a:br/>
            <a:r>
              <a:rPr sz="1800" i="1">
                <a:solidFill>
                  <a:srgbClr val="8F5902"/>
                </a:solidFill>
                <a:latin typeface="Courier"/>
              </a:rPr>
              <a:t>    * </a:t>
            </a:r>
            <a:r>
              <a:rPr sz="1800" b="1" i="1">
                <a:solidFill>
                  <a:srgbClr val="8F5902"/>
                </a:solidFill>
                <a:latin typeface="Courier"/>
              </a:rPr>
              <a:t>@param</a:t>
            </a:r>
            <a:r>
              <a:rPr sz="1800" i="1">
                <a:solidFill>
                  <a:srgbClr val="8F5902"/>
                </a:solidFill>
                <a:latin typeface="Courier"/>
              </a:rPr>
              <a:t> </a:t>
            </a:r>
            <a:r>
              <a:rPr sz="1800" b="1" i="1">
                <a:solidFill>
                  <a:srgbClr val="8F5902"/>
                </a:solidFill>
                <a:latin typeface="Courier"/>
              </a:rPr>
              <a:t>casid</a:t>
            </a:r>
            <a:r>
              <a:rPr sz="1800" i="1">
                <a:solidFill>
                  <a:srgbClr val="8F5902"/>
                </a:solidFill>
                <a:latin typeface="Courier"/>
              </a:rPr>
              <a:t> the casid for the item</a:t>
            </a:r>
            <a:br/>
            <a:r>
              <a:rPr sz="1800" i="1">
                <a:solidFill>
                  <a:srgbClr val="8F5902"/>
                </a:solidFill>
                <a:latin typeface="Courier"/>
              </a:rPr>
              <a:t>    */</a:t>
            </a:r>
            <a:br/>
            <a:r>
              <a:rPr sz="1800">
                <a:latin typeface="Courier"/>
              </a:rPr>
              <a:t>   probe command__set(</a:t>
            </a:r>
            <a:r>
              <a:rPr sz="1800">
                <a:solidFill>
                  <a:srgbClr val="204A87"/>
                </a:solidFill>
                <a:latin typeface="Courier"/>
              </a:rPr>
              <a:t>int</a:t>
            </a:r>
            <a:r>
              <a:rPr sz="1800">
                <a:latin typeface="Courier"/>
              </a:rPr>
              <a:t> connid, </a:t>
            </a:r>
            <a:r>
              <a:rPr sz="1800">
                <a:solidFill>
                  <a:srgbClr val="204A87"/>
                </a:solidFill>
                <a:latin typeface="Courier"/>
              </a:rPr>
              <a:t>const</a:t>
            </a:r>
            <a:r>
              <a:rPr sz="1800">
                <a:latin typeface="Courier"/>
              </a:rPr>
              <a:t> </a:t>
            </a:r>
            <a:r>
              <a:rPr sz="1800">
                <a:solidFill>
                  <a:srgbClr val="204A87"/>
                </a:solidFill>
                <a:latin typeface="Courier"/>
              </a:rPr>
              <a:t>char</a:t>
            </a:r>
            <a:r>
              <a:rPr sz="1800">
                <a:latin typeface="Courier"/>
              </a:rPr>
              <a:t> *key, </a:t>
            </a:r>
            <a:r>
              <a:rPr sz="1800">
                <a:solidFill>
                  <a:srgbClr val="204A87"/>
                </a:solidFill>
                <a:latin typeface="Courier"/>
              </a:rPr>
              <a:t>int</a:t>
            </a:r>
            <a:r>
              <a:rPr sz="1800">
                <a:latin typeface="Courier"/>
              </a:rPr>
              <a:t> keylen, </a:t>
            </a:r>
            <a:r>
              <a:rPr sz="1800">
                <a:solidFill>
                  <a:srgbClr val="204A87"/>
                </a:solidFill>
                <a:latin typeface="Courier"/>
              </a:rPr>
              <a:t>int</a:t>
            </a:r>
            <a:r>
              <a:rPr sz="1800">
                <a:latin typeface="Courier"/>
              </a:rPr>
              <a:t> size, </a:t>
            </a:r>
            <a:r>
              <a:rPr sz="1800">
                <a:solidFill>
                  <a:srgbClr val="204A87"/>
                </a:solidFill>
                <a:latin typeface="Courier"/>
              </a:rPr>
              <a:t>int64_t</a:t>
            </a:r>
            <a:r>
              <a:rPr sz="1800">
                <a:latin typeface="Courier"/>
              </a:rPr>
              <a:t> casid);</a:t>
            </a:r>
          </a:p>
          <a:p>
            <a:pPr lvl="0" marL="0" indent="0">
              <a:buNone/>
            </a:pPr>
            <a:r>
              <a:rPr/>
              <a:t>This </a:t>
            </a:r>
            <a:r>
              <a:rPr sz="1800">
                <a:latin typeface="Courier"/>
              </a:rPr>
              <a:t>command__set</a:t>
            </a:r>
            <a:r>
              <a:rPr/>
              <a:t> probe negates the need to parse the command string to get the values from it, and it looks like all of the other commands also have Dtrace probes with similar signatures.</a:t>
            </a:r>
          </a:p>
          <a:p>
            <a:pPr lvl="0" marL="0" indent="0">
              <a:buNone/>
            </a:pPr>
            <a:r>
              <a:rPr/>
              <a:t>These definitions are generated into header macros that are callable from the Memcached source code. This is what the calls to emit data to a probe look like in Memcached:</a:t>
            </a:r>
          </a:p>
          <a:p>
            <a:pPr lvl="0" marL="1270000" indent="0">
              <a:buNone/>
            </a:pPr>
            <a:r>
              <a:rPr sz="1800" i="1">
                <a:solidFill>
                  <a:srgbClr val="8F5902"/>
                </a:solidFill>
                <a:latin typeface="Courier"/>
              </a:rPr>
              <a:t>#ifdef ENABLE_DTRACE</a:t>
            </a:r>
            <a:br/>
            <a:r>
              <a:rPr sz="1800">
                <a:latin typeface="Courier"/>
              </a:rPr>
              <a:t>      </a:t>
            </a:r>
            <a:r>
              <a:rPr sz="1800">
                <a:solidFill>
                  <a:srgbClr val="204A87"/>
                </a:solidFill>
                <a:latin typeface="Courier"/>
              </a:rPr>
              <a:t>uint64_t</a:t>
            </a:r>
            <a:r>
              <a:rPr sz="1800">
                <a:latin typeface="Courier"/>
              </a:rPr>
              <a:t> cas = ITEM_get_cas(it);</a:t>
            </a:r>
            <a:br/>
            <a:r>
              <a:rPr sz="1800">
                <a:latin typeface="Courier"/>
              </a:rPr>
              <a:t>      </a:t>
            </a:r>
            <a:r>
              <a:rPr sz="1800" b="1">
                <a:solidFill>
                  <a:srgbClr val="204A87"/>
                </a:solidFill>
                <a:latin typeface="Courier"/>
              </a:rPr>
              <a:t>switch</a:t>
            </a:r>
            <a:r>
              <a:rPr sz="1800">
                <a:latin typeface="Courier"/>
              </a:rPr>
              <a:t> (c-&gt;cmd) {</a:t>
            </a:r>
            <a:br/>
            <a:r>
              <a:rPr sz="1800">
                <a:latin typeface="Courier"/>
              </a:rPr>
              <a:t>      </a:t>
            </a:r>
            <a:r>
              <a:rPr sz="1800" b="1">
                <a:solidFill>
                  <a:srgbClr val="204A87"/>
                </a:solidFill>
                <a:latin typeface="Courier"/>
              </a:rPr>
              <a:t>case</a:t>
            </a:r>
            <a:r>
              <a:rPr sz="1800">
                <a:latin typeface="Courier"/>
              </a:rPr>
              <a:t> NREAD_ADD:</a:t>
            </a:r>
            <a:br/>
            <a:r>
              <a:rPr sz="1800">
                <a:latin typeface="Courier"/>
              </a:rPr>
              <a:t>          MEMCACHED_COMMAND_ADD(c-&gt;sfd,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NREAD_REPLACE:</a:t>
            </a:r>
            <a:br/>
            <a:r>
              <a:rPr sz="1800">
                <a:latin typeface="Courier"/>
              </a:rPr>
              <a:t>          MEMCACHED_COMMAND_REPLACE(c-&gt;sfd,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NREAD_APPEND:</a:t>
            </a:r>
            <a:br/>
            <a:r>
              <a:rPr sz="1800">
                <a:latin typeface="Courier"/>
              </a:rPr>
              <a:t>          MEMCACHED_COMMAND_APPEND(c-&gt;sfd,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NREAD_PREPEND:</a:t>
            </a:r>
            <a:br/>
            <a:r>
              <a:rPr sz="1800">
                <a:latin typeface="Courier"/>
              </a:rPr>
              <a:t>          MEMCACHED_COMMAND_PREPEND(c-&gt;sfd,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NREAD_SET:</a:t>
            </a:r>
            <a:br/>
            <a:r>
              <a:rPr sz="1800">
                <a:latin typeface="Courier"/>
              </a:rPr>
              <a:t>          MEMCACHED_COMMAND_SET(c-&gt;sfd, ITEM_key(it), it-&gt;nkey,</a:t>
            </a:r>
            <a:br/>
            <a:r>
              <a:rPr sz="1800">
                <a:latin typeface="Courier"/>
              </a:rPr>
              <a:t>                                (ret == </a:t>
            </a:r>
            <a:r>
              <a:rPr sz="1800">
                <a:solidFill>
                  <a:srgbClr val="0000CF"/>
                </a:solidFill>
                <a:latin typeface="Courier"/>
              </a:rPr>
              <a:t>1</a:t>
            </a:r>
            <a:r>
              <a:rPr sz="1800">
                <a:latin typeface="Courier"/>
              </a:rPr>
              <a:t>) ? it-&gt;nbytes : -</a:t>
            </a:r>
            <a:r>
              <a:rPr sz="1800">
                <a:solidFill>
                  <a:srgbClr val="0000CF"/>
                </a:solidFill>
                <a:latin typeface="Courier"/>
              </a:rPr>
              <a:t>1</a:t>
            </a: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r>
              <a:rPr sz="1800" b="1">
                <a:solidFill>
                  <a:srgbClr val="204A87"/>
                </a:solidFill>
                <a:latin typeface="Courier"/>
              </a:rPr>
              <a:t>case</a:t>
            </a:r>
            <a:r>
              <a:rPr sz="1800">
                <a:latin typeface="Courier"/>
              </a:rPr>
              <a:t> NREAD_CAS:</a:t>
            </a:r>
            <a:br/>
            <a:r>
              <a:rPr sz="1800">
                <a:latin typeface="Courier"/>
              </a:rPr>
              <a:t>          MEMCACHED_COMMAND_CAS(c-&gt;sfd, ITEM_key(it), it-&gt;nkey, it-&gt;nbytes,</a:t>
            </a:r>
            <a:br/>
            <a:r>
              <a:rPr sz="1800">
                <a:latin typeface="Courier"/>
              </a:rPr>
              <a:t>                                cas);</a:t>
            </a:r>
            <a:br/>
            <a:r>
              <a:rPr sz="1800">
                <a:latin typeface="Courier"/>
              </a:rPr>
              <a:t>          </a:t>
            </a:r>
            <a:r>
              <a:rPr sz="1800" b="1">
                <a:solidFill>
                  <a:srgbClr val="204A87"/>
                </a:solidFill>
                <a:latin typeface="Courier"/>
              </a:rPr>
              <a:t>break</a:t>
            </a:r>
            <a:r>
              <a:rPr sz="1800">
                <a:latin typeface="Courier"/>
              </a:rPr>
              <a:t>;</a:t>
            </a:r>
            <a:br/>
            <a:r>
              <a:rPr sz="1800">
                <a:latin typeface="Courier"/>
              </a:rPr>
              <a:t>      }</a:t>
            </a:r>
            <a:br/>
            <a:r>
              <a:rPr sz="1800" i="1">
                <a:solidFill>
                  <a:srgbClr val="8F5902"/>
                </a:solidFill>
                <a:latin typeface="Courier"/>
              </a:rPr>
              <a:t>#endif</a:t>
            </a:r>
          </a:p>
          <a:p>
            <a:pPr lvl="0" marL="0" indent="0">
              <a:buNone/>
            </a:pPr>
            <a:r>
              <a:rPr/>
              <a:t>This can be tested by sending a test ‘SET’ command to a Memcached instance. By piping printf into netcat, [</a:t>
            </a:r>
            <a:r>
              <a:rPr/>
              <a:t>10</a:t>
            </a:r>
            <a:r>
              <a:rPr/>
              <a:t>] standard shell tools can send test commands in the Memcached string protocol:</a:t>
            </a:r>
          </a:p>
          <a:p>
            <a:pPr lvl="0" marL="1270000" indent="0">
              <a:buNone/>
            </a:pPr>
            <a:r>
              <a:rPr sz="1800">
                <a:latin typeface="Courier"/>
              </a:rPr>
              <a:t>printf </a:t>
            </a:r>
            <a:r>
              <a:rPr sz="1800">
                <a:solidFill>
                  <a:srgbClr val="4E9A06"/>
                </a:solidFill>
                <a:latin typeface="Courier"/>
              </a:rPr>
              <a:t>"set memtier-3652115 0 60 4\r\ndata\r\n"</a:t>
            </a:r>
            <a:r>
              <a:rPr sz="1800">
                <a:latin typeface="Courier"/>
              </a:rPr>
              <a:t> </a:t>
            </a:r>
            <a:r>
              <a:rPr sz="1800" b="1">
                <a:solidFill>
                  <a:srgbClr val="204A87"/>
                </a:solidFill>
                <a:latin typeface="Courier"/>
              </a:rPr>
              <a:t>|</a:t>
            </a:r>
            <a:r>
              <a:rPr sz="1800">
                <a:latin typeface="Courier"/>
              </a:rPr>
              <a:t> nc localhost 11211</a:t>
            </a:r>
          </a:p>
          <a:p>
            <a:pPr lvl="0" marL="0" indent="0">
              <a:buNone/>
            </a:pPr>
            <a:r>
              <a:rPr/>
              <a:t>By reading arg3 to get the probe size, a bpftrace script could be written that provided similar output to </a:t>
            </a:r>
            <a:r>
              <a:rPr sz="1800">
                <a:latin typeface="Courier"/>
              </a:rPr>
              <a:t>mctop</a:t>
            </a:r>
            <a:r>
              <a:rPr/>
              <a:t>, at least for the SET command:</a:t>
            </a:r>
          </a:p>
          <a:p>
            <a:pPr lvl="0" marL="1270000" indent="0">
              <a:buNone/>
            </a:pPr>
            <a:r>
              <a:rPr sz="1800" b="1">
                <a:solidFill>
                  <a:srgbClr val="204A87"/>
                </a:solidFill>
                <a:latin typeface="Courier"/>
              </a:rPr>
              <a:t>BEGIN</a:t>
            </a:r>
            <a:br/>
            <a:r>
              <a:rPr sz="1800">
                <a:latin typeface="Courier"/>
              </a:rPr>
              <a:t>{</a:t>
            </a:r>
            <a:br/>
            <a:r>
              <a:rPr sz="1800">
                <a:latin typeface="Courier"/>
              </a:rPr>
              <a:t>  </a:t>
            </a:r>
            <a:r>
              <a:rPr sz="1800" b="1">
                <a:solidFill>
                  <a:srgbClr val="204A87"/>
                </a:solidFill>
                <a:latin typeface="Courier"/>
              </a:rPr>
              <a:t>printf</a:t>
            </a:r>
            <a:r>
              <a:rPr sz="1800">
                <a:latin typeface="Courier"/>
              </a:rPr>
              <a:t>(</a:t>
            </a:r>
            <a:r>
              <a:rPr sz="1800">
                <a:solidFill>
                  <a:srgbClr val="4E9A06"/>
                </a:solidFill>
                <a:latin typeface="Courier"/>
              </a:rPr>
              <a:t>"%-20s %10s %10s %10s</a:t>
            </a:r>
            <a:r>
              <a:rPr sz="1800">
                <a:solidFill>
                  <a:srgbClr val="000000"/>
                </a:solidFill>
                <a:latin typeface="Courier"/>
              </a:rPr>
              <a:t>\n</a:t>
            </a:r>
            <a:r>
              <a:rPr sz="1800">
                <a:solidFill>
                  <a:srgbClr val="4E9A06"/>
                </a:solidFill>
                <a:latin typeface="Courier"/>
              </a:rPr>
              <a:t>"</a:t>
            </a:r>
            <a:r>
              <a:rPr sz="1800">
                <a:latin typeface="Courier"/>
              </a:rPr>
              <a:t>, </a:t>
            </a:r>
            <a:r>
              <a:rPr sz="1800">
                <a:solidFill>
                  <a:srgbClr val="4E9A06"/>
                </a:solidFill>
                <a:latin typeface="Courier"/>
              </a:rPr>
              <a:t>"MEMCACHED KEY"</a:t>
            </a:r>
            <a:r>
              <a:rPr sz="1800">
                <a:latin typeface="Courier"/>
              </a:rPr>
              <a:t>, </a:t>
            </a:r>
            <a:r>
              <a:rPr sz="1800">
                <a:solidFill>
                  <a:srgbClr val="4E9A06"/>
                </a:solidFill>
                <a:latin typeface="Courier"/>
              </a:rPr>
              <a:t>"CALLS"</a:t>
            </a:r>
            <a:r>
              <a:rPr sz="1800">
                <a:latin typeface="Courier"/>
              </a:rPr>
              <a:t>, </a:t>
            </a:r>
            <a:r>
              <a:rPr sz="1800">
                <a:solidFill>
                  <a:srgbClr val="4E9A06"/>
                </a:solidFill>
                <a:latin typeface="Courier"/>
              </a:rPr>
              <a:t>"OBJSIZE"</a:t>
            </a:r>
            <a:r>
              <a:rPr sz="1800">
                <a:latin typeface="Courier"/>
              </a:rPr>
              <a:t>, </a:t>
            </a:r>
            <a:r>
              <a:rPr sz="1800">
                <a:solidFill>
                  <a:srgbClr val="4E9A06"/>
                </a:solidFill>
                <a:latin typeface="Courier"/>
              </a:rPr>
              <a:t>"REQ/s"</a:t>
            </a:r>
            <a:r>
              <a:rPr sz="1800">
                <a:latin typeface="Courier"/>
              </a:rPr>
              <a:t>);</a:t>
            </a:r>
            <a:br/>
            <a:br/>
            <a:r>
              <a:rPr sz="1800">
                <a:latin typeface="Courier"/>
              </a:rPr>
              <a:t>  </a:t>
            </a:r>
            <a:r>
              <a:rPr sz="1800" b="1">
                <a:solidFill>
                  <a:srgbClr val="CE5C00"/>
                </a:solidFill>
                <a:latin typeface="Courier"/>
              </a:rPr>
              <a:t>@</a:t>
            </a:r>
            <a:r>
              <a:rPr sz="1800">
                <a:latin typeface="Courier"/>
              </a:rPr>
              <a:t>start </a:t>
            </a:r>
            <a:r>
              <a:rPr sz="1800" b="1">
                <a:solidFill>
                  <a:srgbClr val="CE5C00"/>
                </a:solidFill>
                <a:latin typeface="Courier"/>
              </a:rPr>
              <a:t>=</a:t>
            </a:r>
            <a:r>
              <a:rPr sz="1800">
                <a:latin typeface="Courier"/>
              </a:rPr>
              <a:t> nsecs;</a:t>
            </a:r>
            <a:br/>
            <a:r>
              <a:rPr sz="1800">
                <a:latin typeface="Courier"/>
              </a:rPr>
              <a:t>}</a:t>
            </a:r>
            <a:br/>
            <a:br/>
            <a:r>
              <a:rPr sz="1800">
                <a:solidFill>
                  <a:srgbClr val="8F5902"/>
                </a:solidFill>
                <a:latin typeface="Courier"/>
              </a:rPr>
              <a:t>//</a:t>
            </a:r>
            <a:r>
              <a:rPr sz="1800">
                <a:latin typeface="Courier"/>
              </a:rPr>
              <a:t> NOTE </a:t>
            </a:r>
            <a:r>
              <a:rPr sz="1800" b="1">
                <a:solidFill>
                  <a:srgbClr val="CE5C00"/>
                </a:solidFill>
                <a:latin typeface="Courier"/>
              </a:rPr>
              <a:t>-</a:t>
            </a:r>
            <a:r>
              <a:rPr sz="1800">
                <a:latin typeface="Courier"/>
              </a:rPr>
              <a:t> this presently omits incr, decr, </a:t>
            </a:r>
            <a:r>
              <a:rPr sz="1800">
                <a:solidFill>
                  <a:srgbClr val="000000"/>
                </a:solidFill>
                <a:latin typeface="Courier"/>
              </a:rPr>
              <a:t>and</a:t>
            </a:r>
            <a:r>
              <a:rPr sz="1800">
                <a:latin typeface="Courier"/>
              </a:rPr>
              <a:t> </a:t>
            </a:r>
            <a:r>
              <a:rPr sz="1800" b="1">
                <a:solidFill>
                  <a:srgbClr val="204A87"/>
                </a:solidFill>
                <a:latin typeface="Courier"/>
              </a:rPr>
              <a:t>delete</a:t>
            </a:r>
            <a:r>
              <a:rPr sz="1800">
                <a:latin typeface="Courier"/>
              </a:rPr>
              <a:t> because they have a</a:t>
            </a:r>
            <a:br/>
            <a:r>
              <a:rPr sz="1800">
                <a:solidFill>
                  <a:srgbClr val="8F5902"/>
                </a:solidFill>
                <a:latin typeface="Courier"/>
              </a:rPr>
              <a:t>//</a:t>
            </a:r>
            <a:r>
              <a:rPr sz="1800">
                <a:latin typeface="Courier"/>
              </a:rPr>
              <a:t> different signature</a:t>
            </a:r>
            <a:b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command__set,</a:t>
            </a:r>
            <a:br/>
            <a:r>
              <a:rPr sz="1800">
                <a:latin typeface="Courier"/>
              </a:rPr>
              <a:t>{</a:t>
            </a:r>
            <a:br/>
            <a:r>
              <a:rPr sz="1800">
                <a:latin typeface="Courier"/>
              </a:rPr>
              <a:t>  </a:t>
            </a:r>
            <a:r>
              <a:rPr sz="1800" b="1">
                <a:solidFill>
                  <a:srgbClr val="CE5C00"/>
                </a:solidFill>
                <a:latin typeface="Courier"/>
              </a:rPr>
              <a:t>@</a:t>
            </a:r>
            <a:r>
              <a:rPr sz="1800">
                <a:latin typeface="Courier"/>
              </a:rPr>
              <a:t>calls[str(arg1)]</a:t>
            </a:r>
            <a:r>
              <a:rPr sz="1800" b="1">
                <a:solidFill>
                  <a:srgbClr val="CE5C00"/>
                </a:solidFill>
                <a:latin typeface="Courier"/>
              </a:rPr>
              <a:t>++</a:t>
            </a:r>
            <a:r>
              <a:rPr sz="1800">
                <a:latin typeface="Courier"/>
              </a:rPr>
              <a:t>;</a:t>
            </a:r>
            <a:br/>
            <a:br/>
            <a:r>
              <a:rPr sz="1800">
                <a:latin typeface="Courier"/>
              </a:rPr>
              <a:t>  </a:t>
            </a:r>
            <a:r>
              <a:rPr sz="1800">
                <a:solidFill>
                  <a:srgbClr val="204A87"/>
                </a:solidFill>
                <a:latin typeface="Courier"/>
              </a:rPr>
              <a:t>$objsize</a:t>
            </a:r>
            <a:r>
              <a:rPr sz="1800">
                <a:latin typeface="Courier"/>
              </a:rPr>
              <a:t> </a:t>
            </a:r>
            <a:r>
              <a:rPr sz="1800" b="1">
                <a:solidFill>
                  <a:srgbClr val="CE5C00"/>
                </a:solidFill>
                <a:latin typeface="Courier"/>
              </a:rPr>
              <a:t>=</a:t>
            </a:r>
            <a:r>
              <a:rPr sz="1800">
                <a:latin typeface="Courier"/>
              </a:rPr>
              <a:t> arg3;</a:t>
            </a:r>
            <a:br/>
            <a:r>
              <a:rPr sz="1800">
                <a:latin typeface="Courier"/>
              </a:rPr>
              <a:t>  </a:t>
            </a:r>
            <a:r>
              <a:rPr sz="1800">
                <a:solidFill>
                  <a:srgbClr val="204A87"/>
                </a:solidFill>
                <a:latin typeface="Courier"/>
              </a:rPr>
              <a:t>$interval</a:t>
            </a:r>
            <a:r>
              <a:rPr sz="1800">
                <a:latin typeface="Courier"/>
              </a:rPr>
              <a:t> </a:t>
            </a:r>
            <a:r>
              <a:rPr sz="1800" b="1">
                <a:solidFill>
                  <a:srgbClr val="CE5C00"/>
                </a:solidFill>
                <a:latin typeface="Courier"/>
              </a:rPr>
              <a:t>=</a:t>
            </a:r>
            <a:r>
              <a:rPr sz="1800">
                <a:latin typeface="Courier"/>
              </a:rPr>
              <a:t> (nsecs </a:t>
            </a:r>
            <a:r>
              <a:rPr sz="1800" b="1">
                <a:solidFill>
                  <a:srgbClr val="CE5C00"/>
                </a:solidFill>
                <a:latin typeface="Courier"/>
              </a:rPr>
              <a:t>-</a:t>
            </a:r>
            <a:r>
              <a:rPr sz="1800">
                <a:latin typeface="Courier"/>
              </a:rPr>
              <a:t> </a:t>
            </a:r>
            <a:r>
              <a:rPr sz="1800" b="1">
                <a:solidFill>
                  <a:srgbClr val="CE5C00"/>
                </a:solidFill>
                <a:latin typeface="Courier"/>
              </a:rPr>
              <a:t>@</a:t>
            </a:r>
            <a:r>
              <a:rPr sz="1800">
                <a:latin typeface="Courier"/>
              </a:rPr>
              <a:t>start) </a:t>
            </a:r>
            <a:r>
              <a:rPr sz="1800" b="1">
                <a:solidFill>
                  <a:srgbClr val="CE5C00"/>
                </a:solidFill>
                <a:latin typeface="Courier"/>
              </a:rPr>
              <a:t>/</a:t>
            </a:r>
            <a:r>
              <a:rPr sz="1800">
                <a:latin typeface="Courier"/>
              </a:rPr>
              <a:t> </a:t>
            </a:r>
            <a:r>
              <a:rPr sz="1800">
                <a:solidFill>
                  <a:srgbClr val="0000CF"/>
                </a:solidFill>
                <a:latin typeface="Courier"/>
              </a:rPr>
              <a:t>1000000000</a:t>
            </a:r>
            <a:r>
              <a:rPr sz="1800">
                <a:latin typeface="Courier"/>
              </a:rPr>
              <a:t>;</a:t>
            </a:r>
            <a:br/>
            <a:r>
              <a:rPr sz="1800">
                <a:latin typeface="Courier"/>
              </a:rPr>
              <a:t>  </a:t>
            </a:r>
            <a:r>
              <a:rPr sz="1800">
                <a:solidFill>
                  <a:srgbClr val="204A87"/>
                </a:solidFill>
                <a:latin typeface="Courier"/>
              </a:rPr>
              <a:t>$cps</a:t>
            </a:r>
            <a:r>
              <a:rPr sz="1800">
                <a:latin typeface="Courier"/>
              </a:rPr>
              <a:t> </a:t>
            </a:r>
            <a:r>
              <a:rPr sz="1800" b="1">
                <a:solidFill>
                  <a:srgbClr val="CE5C00"/>
                </a:solidFill>
                <a:latin typeface="Courier"/>
              </a:rPr>
              <a:t>=</a:t>
            </a:r>
            <a:r>
              <a:rPr sz="1800">
                <a:latin typeface="Courier"/>
              </a:rPr>
              <a:t> </a:t>
            </a:r>
            <a:r>
              <a:rPr sz="1800" b="1">
                <a:solidFill>
                  <a:srgbClr val="CE5C00"/>
                </a:solidFill>
                <a:latin typeface="Courier"/>
              </a:rPr>
              <a:t>@</a:t>
            </a:r>
            <a:r>
              <a:rPr sz="1800">
                <a:latin typeface="Courier"/>
              </a:rPr>
              <a:t>calls[str(arg1)] </a:t>
            </a:r>
            <a:r>
              <a:rPr sz="1800" b="1">
                <a:solidFill>
                  <a:srgbClr val="CE5C00"/>
                </a:solidFill>
                <a:latin typeface="Courier"/>
              </a:rPr>
              <a:t>/</a:t>
            </a:r>
            <a:r>
              <a:rPr sz="1800">
                <a:latin typeface="Courier"/>
              </a:rPr>
              <a:t> </a:t>
            </a:r>
            <a:r>
              <a:rPr sz="1800">
                <a:solidFill>
                  <a:srgbClr val="204A87"/>
                </a:solidFill>
                <a:latin typeface="Courier"/>
              </a:rPr>
              <a:t>$interval</a:t>
            </a:r>
            <a:r>
              <a:rPr sz="1800">
                <a:latin typeface="Courier"/>
              </a:rPr>
              <a:t>;</a:t>
            </a:r>
            <a:br/>
            <a:r>
              <a:rPr sz="1800">
                <a:latin typeface="Courier"/>
              </a:rPr>
              <a:t>  </a:t>
            </a:r>
            <a:r>
              <a:rPr sz="1800" b="1">
                <a:solidFill>
                  <a:srgbClr val="204A87"/>
                </a:solidFill>
                <a:latin typeface="Courier"/>
              </a:rPr>
              <a:t>printf</a:t>
            </a:r>
            <a:r>
              <a:rPr sz="1800">
                <a:latin typeface="Courier"/>
              </a:rPr>
              <a:t>(</a:t>
            </a:r>
            <a:r>
              <a:rPr sz="1800">
                <a:solidFill>
                  <a:srgbClr val="4E9A06"/>
                </a:solidFill>
                <a:latin typeface="Courier"/>
              </a:rPr>
              <a:t>"%-20s %10d %10d %10d</a:t>
            </a:r>
            <a:r>
              <a:rPr sz="1800">
                <a:solidFill>
                  <a:srgbClr val="000000"/>
                </a:solidFill>
                <a:latin typeface="Courier"/>
              </a:rPr>
              <a:t>\n</a:t>
            </a:r>
            <a:r>
              <a:rPr sz="1800">
                <a:solidFill>
                  <a:srgbClr val="4E9A06"/>
                </a:solidFill>
                <a:latin typeface="Courier"/>
              </a:rPr>
              <a:t>"</a:t>
            </a:r>
            <a:r>
              <a:rPr sz="1800">
                <a:latin typeface="Courier"/>
              </a:rPr>
              <a:t>, str(arg1), </a:t>
            </a:r>
            <a:r>
              <a:rPr sz="1800" b="1">
                <a:solidFill>
                  <a:srgbClr val="CE5C00"/>
                </a:solidFill>
                <a:latin typeface="Courier"/>
              </a:rPr>
              <a:t>@</a:t>
            </a:r>
            <a:r>
              <a:rPr sz="1800">
                <a:latin typeface="Courier"/>
              </a:rPr>
              <a:t>calls[str(arg1)],</a:t>
            </a:r>
            <a:br/>
            <a:r>
              <a:rPr sz="1800">
                <a:latin typeface="Courier"/>
              </a:rPr>
              <a:t>                               </a:t>
            </a:r>
            <a:r>
              <a:rPr sz="1800">
                <a:solidFill>
                  <a:srgbClr val="204A87"/>
                </a:solidFill>
                <a:latin typeface="Courier"/>
              </a:rPr>
              <a:t>$objsize</a:t>
            </a:r>
            <a:r>
              <a:rPr sz="1800">
                <a:latin typeface="Courier"/>
              </a:rPr>
              <a:t>, </a:t>
            </a:r>
            <a:r>
              <a:rPr sz="1800">
                <a:solidFill>
                  <a:srgbClr val="204A87"/>
                </a:solidFill>
                <a:latin typeface="Courier"/>
              </a:rPr>
              <a:t>$cps</a:t>
            </a:r>
            <a:r>
              <a:rPr sz="1800">
                <a:latin typeface="Courier"/>
              </a:rPr>
              <a:t>)</a:t>
            </a:r>
            <a:br/>
            <a:r>
              <a:rPr sz="1800">
                <a:latin typeface="Courier"/>
              </a:rPr>
              <a:t>}</a:t>
            </a:r>
            <a:br/>
            <a:br/>
            <a:r>
              <a:rPr sz="1800" b="1">
                <a:solidFill>
                  <a:srgbClr val="204A87"/>
                </a:solidFill>
                <a:latin typeface="Courier"/>
              </a:rPr>
              <a:t>END</a:t>
            </a:r>
            <a:br/>
            <a:r>
              <a:rPr sz="1800">
                <a:latin typeface="Courier"/>
              </a:rPr>
              <a:t>{</a:t>
            </a:r>
            <a:br/>
            <a:r>
              <a:rPr sz="1800">
                <a:latin typeface="Courier"/>
              </a:rPr>
              <a:t>  clear(</a:t>
            </a:r>
            <a:r>
              <a:rPr sz="1800" b="1">
                <a:solidFill>
                  <a:srgbClr val="CE5C00"/>
                </a:solidFill>
                <a:latin typeface="Courier"/>
              </a:rPr>
              <a:t>@</a:t>
            </a:r>
            <a:r>
              <a:rPr sz="1800">
                <a:latin typeface="Courier"/>
              </a:rPr>
              <a:t>start);</a:t>
            </a:r>
            <a:br/>
            <a:r>
              <a:rPr sz="1800">
                <a:latin typeface="Courier"/>
              </a:rPr>
              <a:t>  clear(</a:t>
            </a:r>
            <a:r>
              <a:rPr sz="1800" b="1">
                <a:solidFill>
                  <a:srgbClr val="CE5C00"/>
                </a:solidFill>
                <a:latin typeface="Courier"/>
              </a:rPr>
              <a:t>@</a:t>
            </a:r>
            <a:r>
              <a:rPr sz="1800">
                <a:latin typeface="Courier"/>
              </a:rPr>
              <a:t>calls);</a:t>
            </a:r>
            <a:br/>
            <a:r>
              <a:rPr sz="1800">
                <a:latin typeface="Courier"/>
              </a:rPr>
              <a:t>}</a:t>
            </a:r>
          </a:p>
          <a:p>
            <a:pPr lvl="0" marL="0" indent="0">
              <a:buNone/>
            </a:pPr>
            <a:r>
              <a:rPr/>
              <a:t>But this wasn’t really a </a:t>
            </a:r>
            <a:r>
              <a:rPr sz="1800">
                <a:latin typeface="Courier"/>
              </a:rPr>
              <a:t>top</a:t>
            </a:r>
            <a:r>
              <a:rPr/>
              <a:t>-like tool, it just prints results as it gets data. To see how this might be done, Brendan Gregg’s examples from his new book’s [</a:t>
            </a:r>
            <a:r>
              <a:rPr/>
              <a:t>11</a:t>
            </a:r>
            <a:r>
              <a:rPr/>
              <a:t>] git repository [</a:t>
            </a:r>
            <a:r>
              <a:rPr/>
              <a:t>12</a:t>
            </a:r>
            <a:r>
              <a:rPr/>
              <a:t>], has slabratetop.bt:</a:t>
            </a:r>
          </a:p>
          <a:p>
            <a:pPr lvl="0" marL="1270000" indent="0">
              <a:buNone/>
            </a:pPr>
            <a:r>
              <a:rPr sz="1800" i="1">
                <a:solidFill>
                  <a:srgbClr val="8F5902"/>
                </a:solidFill>
                <a:latin typeface="Courier"/>
              </a:rPr>
              <a:t>#include &lt;linux/mm.h&gt;</a:t>
            </a:r>
            <a:br/>
            <a:r>
              <a:rPr sz="1800" i="1">
                <a:solidFill>
                  <a:srgbClr val="8F5902"/>
                </a:solidFill>
                <a:latin typeface="Courier"/>
              </a:rPr>
              <a:t>#include &lt;linux/slab.h&gt;</a:t>
            </a:r>
            <a:br/>
            <a:r>
              <a:rPr sz="1800" i="1">
                <a:solidFill>
                  <a:srgbClr val="8F5902"/>
                </a:solidFill>
                <a:latin typeface="Courier"/>
              </a:rPr>
              <a:t>#ifdef CONFIG_SLUB</a:t>
            </a:r>
            <a:br/>
            <a:r>
              <a:rPr sz="1800" i="1">
                <a:solidFill>
                  <a:srgbClr val="8F5902"/>
                </a:solidFill>
                <a:latin typeface="Courier"/>
              </a:rPr>
              <a:t>#include &lt;linux/slub_def.h&gt;</a:t>
            </a:r>
            <a:br/>
            <a:r>
              <a:rPr sz="1800" i="1">
                <a:solidFill>
                  <a:srgbClr val="8F5902"/>
                </a:solidFill>
                <a:latin typeface="Courier"/>
              </a:rPr>
              <a:t>#else</a:t>
            </a:r>
            <a:br/>
            <a:r>
              <a:rPr sz="1800" i="1">
                <a:solidFill>
                  <a:srgbClr val="8F5902"/>
                </a:solidFill>
                <a:latin typeface="Courier"/>
              </a:rPr>
              <a:t>#include &lt;linux/slab_def.h&gt;</a:t>
            </a:r>
            <a:br/>
            <a:r>
              <a:rPr sz="1800" i="1">
                <a:solidFill>
                  <a:srgbClr val="8F5902"/>
                </a:solidFill>
                <a:latin typeface="Courier"/>
              </a:rPr>
              <a:t>#endif</a:t>
            </a:r>
            <a:br/>
            <a:br/>
            <a:r>
              <a:rPr sz="1800">
                <a:latin typeface="Courier"/>
              </a:rPr>
              <a:t>kprobe</a:t>
            </a:r>
            <a:r>
              <a:rPr sz="1800" b="1">
                <a:solidFill>
                  <a:srgbClr val="CE5C00"/>
                </a:solidFill>
                <a:latin typeface="Courier"/>
              </a:rPr>
              <a:t>:</a:t>
            </a:r>
            <a:r>
              <a:rPr sz="1800">
                <a:latin typeface="Courier"/>
              </a:rPr>
              <a:t>kmem_cache_alloc</a:t>
            </a:r>
            <a:br/>
            <a:r>
              <a:rPr sz="1800">
                <a:latin typeface="Courier"/>
              </a:rPr>
              <a:t>{</a:t>
            </a:r>
            <a:br/>
            <a:r>
              <a:rPr sz="1800">
                <a:latin typeface="Courier"/>
              </a:rPr>
              <a:t>	</a:t>
            </a:r>
            <a:r>
              <a:rPr sz="1800">
                <a:solidFill>
                  <a:srgbClr val="204A87"/>
                </a:solidFill>
                <a:latin typeface="Courier"/>
              </a:rPr>
              <a:t>$cachep</a:t>
            </a:r>
            <a:r>
              <a:rPr sz="1800">
                <a:latin typeface="Courier"/>
              </a:rPr>
              <a:t> </a:t>
            </a:r>
            <a:r>
              <a:rPr sz="1800" b="1">
                <a:solidFill>
                  <a:srgbClr val="CE5C00"/>
                </a:solidFill>
                <a:latin typeface="Courier"/>
              </a:rPr>
              <a:t>=</a:t>
            </a:r>
            <a:r>
              <a:rPr sz="1800">
                <a:latin typeface="Courier"/>
              </a:rPr>
              <a:t> (struct kmem_cache </a:t>
            </a:r>
            <a:r>
              <a:rPr sz="1800" b="1">
                <a:solidFill>
                  <a:srgbClr val="CE5C00"/>
                </a:solidFill>
                <a:latin typeface="Courier"/>
              </a:rPr>
              <a:t>*</a:t>
            </a:r>
            <a:r>
              <a:rPr sz="1800">
                <a:latin typeface="Courier"/>
              </a:rPr>
              <a:t>)arg0;</a:t>
            </a:r>
            <a:br/>
            <a:r>
              <a:rPr sz="1800">
                <a:latin typeface="Courier"/>
              </a:rPr>
              <a:t>	</a:t>
            </a:r>
            <a:r>
              <a:rPr sz="1800" b="1">
                <a:solidFill>
                  <a:srgbClr val="CE5C00"/>
                </a:solidFill>
                <a:latin typeface="Courier"/>
              </a:rPr>
              <a:t>@</a:t>
            </a:r>
            <a:r>
              <a:rPr sz="1800">
                <a:latin typeface="Courier"/>
              </a:rPr>
              <a:t>[str(</a:t>
            </a:r>
            <a:r>
              <a:rPr sz="1800">
                <a:solidFill>
                  <a:srgbClr val="204A87"/>
                </a:solidFill>
                <a:latin typeface="Courier"/>
              </a:rPr>
              <a:t>$cachep</a:t>
            </a:r>
            <a:r>
              <a:rPr sz="1800" b="1">
                <a:solidFill>
                  <a:srgbClr val="CE5C00"/>
                </a:solidFill>
                <a:latin typeface="Courier"/>
              </a:rPr>
              <a:t>-&gt;</a:t>
            </a:r>
            <a:r>
              <a:rPr sz="1800">
                <a:latin typeface="Courier"/>
              </a:rPr>
              <a:t>name)] </a:t>
            </a:r>
            <a:r>
              <a:rPr sz="1800" b="1">
                <a:solidFill>
                  <a:srgbClr val="CE5C00"/>
                </a:solidFill>
                <a:latin typeface="Courier"/>
              </a:rPr>
              <a:t>=</a:t>
            </a:r>
            <a:r>
              <a:rPr sz="1800">
                <a:latin typeface="Courier"/>
              </a:rPr>
              <a:t> count();</a:t>
            </a:r>
            <a:br/>
            <a:r>
              <a:rPr sz="1800">
                <a:latin typeface="Courier"/>
              </a:rPr>
              <a:t>}</a:t>
            </a:r>
            <a:br/>
            <a:br/>
            <a:r>
              <a:rPr sz="1800">
                <a:latin typeface="Courier"/>
              </a:rPr>
              <a:t>interval</a:t>
            </a:r>
            <a:r>
              <a:rPr sz="1800" b="1">
                <a:solidFill>
                  <a:srgbClr val="CE5C00"/>
                </a:solidFill>
                <a:latin typeface="Courier"/>
              </a:rPr>
              <a:t>:</a:t>
            </a:r>
            <a:r>
              <a:rPr sz="1800">
                <a:latin typeface="Courier"/>
              </a:rPr>
              <a:t>s</a:t>
            </a:r>
            <a:r>
              <a:rPr sz="1800" b="1">
                <a:solidFill>
                  <a:srgbClr val="CE5C00"/>
                </a:solidFill>
                <a:latin typeface="Courier"/>
              </a:rPr>
              <a:t>:</a:t>
            </a:r>
            <a:r>
              <a:rPr sz="1800">
                <a:solidFill>
                  <a:srgbClr val="0000CF"/>
                </a:solidFill>
                <a:latin typeface="Courier"/>
              </a:rPr>
              <a:t>1</a:t>
            </a:r>
            <a:br/>
            <a:r>
              <a:rPr sz="1800">
                <a:latin typeface="Courier"/>
              </a:rPr>
              <a:t>{</a:t>
            </a:r>
            <a:br/>
            <a:r>
              <a:rPr sz="1800">
                <a:latin typeface="Courier"/>
              </a:rPr>
              <a:t>	time();</a:t>
            </a:r>
            <a:br/>
            <a:r>
              <a:rPr sz="1800">
                <a:latin typeface="Courier"/>
              </a:rPr>
              <a:t>	</a:t>
            </a:r>
            <a:r>
              <a:rPr sz="1800" b="1">
                <a:solidFill>
                  <a:srgbClr val="204A87"/>
                </a:solidFill>
                <a:latin typeface="Courier"/>
              </a:rPr>
              <a:t>print</a:t>
            </a:r>
            <a:r>
              <a:rPr sz="1800">
                <a:latin typeface="Courier"/>
              </a:rPr>
              <a:t>(</a:t>
            </a:r>
            <a:r>
              <a:rPr sz="1800" b="1">
                <a:solidFill>
                  <a:srgbClr val="CE5C00"/>
                </a:solidFill>
                <a:latin typeface="Courier"/>
              </a:rPr>
              <a:t>@</a:t>
            </a:r>
            <a:r>
              <a:rPr sz="1800">
                <a:latin typeface="Courier"/>
              </a:rPr>
              <a:t>);</a:t>
            </a:r>
            <a:br/>
            <a:r>
              <a:rPr sz="1800">
                <a:latin typeface="Courier"/>
              </a:rPr>
              <a:t>	clear(</a:t>
            </a:r>
            <a:r>
              <a:rPr sz="1800" b="1">
                <a:solidFill>
                  <a:srgbClr val="CE5C00"/>
                </a:solidFill>
                <a:latin typeface="Courier"/>
              </a:rPr>
              <a:t>@</a:t>
            </a:r>
            <a:r>
              <a:rPr sz="1800">
                <a:latin typeface="Courier"/>
              </a:rPr>
              <a:t>);</a:t>
            </a:r>
            <a:br/>
            <a:r>
              <a:rPr sz="1800">
                <a:latin typeface="Courier"/>
              </a:rPr>
              <a:t>}</a:t>
            </a:r>
          </a:p>
          <a:p>
            <a:pPr lvl="0" marL="0" indent="0">
              <a:buNone/>
            </a:pPr>
            <a:r>
              <a:rPr/>
              <a:t>This showed how to build a top-like tool in </a:t>
            </a:r>
            <a:r>
              <a:rPr sz="1800">
                <a:latin typeface="Courier"/>
              </a:rPr>
              <a:t>bpftrace</a:t>
            </a:r>
            <a:r>
              <a:rPr/>
              <a:t>, but also the limitations of doing so. You can basically just print the map data out on a recurring interval.</a:t>
            </a:r>
          </a:p>
          <a:p>
            <a:pPr lvl="0" marL="0" indent="0">
              <a:buNone/>
            </a:pPr>
            <a:r>
              <a:rPr/>
              <a:t>So for a UI, this was about the limit of what </a:t>
            </a:r>
            <a:r>
              <a:rPr sz="1800">
                <a:latin typeface="Courier"/>
              </a:rPr>
              <a:t>bpftrace</a:t>
            </a:r>
            <a:r>
              <a:rPr/>
              <a:t> could easily provide. It is great for analyzing map data, but not so great at producing interactive top-like UIs yet, as that involves some sophisticated post-processing of the map data.</a:t>
            </a:r>
          </a:p>
          <a:p>
            <a:pPr lvl="0" marL="0" indent="0">
              <a:buNone/>
            </a:pPr>
            <a:r>
              <a:rPr/>
              <a:t>Ultimately, the most complete working version of this </a:t>
            </a:r>
            <a:r>
              <a:rPr sz="1800">
                <a:latin typeface="Courier"/>
              </a:rPr>
              <a:t>bpftrace</a:t>
            </a:r>
            <a:r>
              <a:rPr/>
              <a:t> prototype is something more like a sniffer, so a name like </a:t>
            </a:r>
            <a:r>
              <a:rPr sz="1800">
                <a:latin typeface="Courier"/>
              </a:rPr>
              <a:t>mcsnoop</a:t>
            </a:r>
            <a:r>
              <a:rPr/>
              <a:t>, is more appropriate.</a:t>
            </a:r>
          </a:p>
          <a:p>
            <a:pPr lvl="0" marL="0" indent="0">
              <a:buNone/>
            </a:pPr>
            <a:r>
              <a:rPr/>
              <a:t>A full version of the latest source for </a:t>
            </a:r>
            <a:r>
              <a:rPr sz="1800">
                <a:latin typeface="Courier"/>
              </a:rPr>
              <a:t>mcsnoop</a:t>
            </a:r>
            <a:r>
              <a:rPr baseline="30000">
                <a:hlinkClick r:id="rId2" action="ppaction://hlinksldjump"/>
              </a:rPr>
              <a:t>10</a:t>
            </a:r>
            <a:r>
              <a:rPr/>
              <a:t> is available in the repository for this report [</a:t>
            </a:r>
            <a:r>
              <a:rPr/>
              <a:t>2</a:t>
            </a:r>
            <a:r>
              <a:rPr/>
              <a:t>]:</a:t>
            </a:r>
          </a:p>
          <a:p>
            <a:pPr lvl="0" marL="1270000" indent="0">
              <a:buNone/>
            </a:pPr>
            <a:r>
              <a:rPr sz="1800" b="1">
                <a:solidFill>
                  <a:srgbClr val="204A87"/>
                </a:solidFill>
                <a:latin typeface="Courier"/>
              </a:rPr>
              <a:t>BEGIN</a:t>
            </a:r>
            <a:br/>
            <a:r>
              <a:rPr sz="1800">
                <a:latin typeface="Courier"/>
              </a:rPr>
              <a:t>{</a:t>
            </a:r>
            <a:br/>
            <a:r>
              <a:rPr sz="1800">
                <a:latin typeface="Courier"/>
              </a:rPr>
              <a:t>  </a:t>
            </a:r>
            <a:r>
              <a:rPr sz="1800" b="1">
                <a:solidFill>
                  <a:srgbClr val="204A87"/>
                </a:solidFill>
                <a:latin typeface="Courier"/>
              </a:rPr>
              <a:t>printf</a:t>
            </a:r>
            <a:r>
              <a:rPr sz="1800">
                <a:latin typeface="Courier"/>
              </a:rPr>
              <a:t>(</a:t>
            </a:r>
            <a:r>
              <a:rPr sz="1800">
                <a:solidFill>
                  <a:srgbClr val="4E9A06"/>
                </a:solidFill>
                <a:latin typeface="Courier"/>
              </a:rPr>
              <a:t>"%-20s %10s %10s %10s</a:t>
            </a:r>
            <a:r>
              <a:rPr sz="1800">
                <a:solidFill>
                  <a:srgbClr val="000000"/>
                </a:solidFill>
                <a:latin typeface="Courier"/>
              </a:rPr>
              <a:t>\n</a:t>
            </a:r>
            <a:r>
              <a:rPr sz="1800">
                <a:solidFill>
                  <a:srgbClr val="4E9A06"/>
                </a:solidFill>
                <a:latin typeface="Courier"/>
              </a:rPr>
              <a:t>"</a:t>
            </a:r>
            <a:r>
              <a:rPr sz="1800">
                <a:latin typeface="Courier"/>
              </a:rPr>
              <a:t>, </a:t>
            </a:r>
            <a:r>
              <a:rPr sz="1800">
                <a:solidFill>
                  <a:srgbClr val="4E9A06"/>
                </a:solidFill>
                <a:latin typeface="Courier"/>
              </a:rPr>
              <a:t>"MEMCACHED KEY"</a:t>
            </a:r>
            <a:r>
              <a:rPr sz="1800">
                <a:latin typeface="Courier"/>
              </a:rPr>
              <a:t>, </a:t>
            </a:r>
            <a:r>
              <a:rPr sz="1800">
                <a:solidFill>
                  <a:srgbClr val="4E9A06"/>
                </a:solidFill>
                <a:latin typeface="Courier"/>
              </a:rPr>
              <a:t>"CALLS"</a:t>
            </a:r>
            <a:r>
              <a:rPr sz="1800">
                <a:latin typeface="Courier"/>
              </a:rPr>
              <a:t>, </a:t>
            </a:r>
            <a:r>
              <a:rPr sz="1800">
                <a:solidFill>
                  <a:srgbClr val="4E9A06"/>
                </a:solidFill>
                <a:latin typeface="Courier"/>
              </a:rPr>
              <a:t>"OBJSIZE"</a:t>
            </a:r>
            <a:r>
              <a:rPr sz="1800">
                <a:latin typeface="Courier"/>
              </a:rPr>
              <a:t>, </a:t>
            </a:r>
            <a:r>
              <a:rPr sz="1800">
                <a:solidFill>
                  <a:srgbClr val="4E9A06"/>
                </a:solidFill>
                <a:latin typeface="Courier"/>
              </a:rPr>
              <a:t>"REQ/s"</a:t>
            </a:r>
            <a:r>
              <a:rPr sz="1800">
                <a:latin typeface="Courier"/>
              </a:rPr>
              <a:t>);</a:t>
            </a:r>
            <a:br/>
            <a:br/>
            <a:r>
              <a:rPr sz="1800">
                <a:latin typeface="Courier"/>
              </a:rPr>
              <a:t>  </a:t>
            </a:r>
            <a:r>
              <a:rPr sz="1800" b="1">
                <a:solidFill>
                  <a:srgbClr val="CE5C00"/>
                </a:solidFill>
                <a:latin typeface="Courier"/>
              </a:rPr>
              <a:t>@</a:t>
            </a:r>
            <a:r>
              <a:rPr sz="1800">
                <a:latin typeface="Courier"/>
              </a:rPr>
              <a:t>start </a:t>
            </a:r>
            <a:r>
              <a:rPr sz="1800" b="1">
                <a:solidFill>
                  <a:srgbClr val="CE5C00"/>
                </a:solidFill>
                <a:latin typeface="Courier"/>
              </a:rPr>
              <a:t>=</a:t>
            </a:r>
            <a:r>
              <a:rPr sz="1800">
                <a:latin typeface="Courier"/>
              </a:rPr>
              <a:t> nsecs;</a:t>
            </a:r>
            <a:br/>
            <a:r>
              <a:rPr sz="1800">
                <a:latin typeface="Courier"/>
              </a:rPr>
              <a:t>}</a:t>
            </a:r>
            <a:br/>
            <a:br/>
            <a:r>
              <a:rPr sz="1800">
                <a:solidFill>
                  <a:srgbClr val="8F5902"/>
                </a:solidFill>
                <a:latin typeface="Courier"/>
              </a:rPr>
              <a:t>//</a:t>
            </a:r>
            <a:r>
              <a:rPr sz="1800">
                <a:latin typeface="Courier"/>
              </a:rPr>
              <a:t> NOTE </a:t>
            </a:r>
            <a:r>
              <a:rPr sz="1800" b="1">
                <a:solidFill>
                  <a:srgbClr val="CE5C00"/>
                </a:solidFill>
                <a:latin typeface="Courier"/>
              </a:rPr>
              <a:t>-</a:t>
            </a:r>
            <a:r>
              <a:rPr sz="1800">
                <a:latin typeface="Courier"/>
              </a:rPr>
              <a:t> this presently omits incr, decr, </a:t>
            </a:r>
            <a:r>
              <a:rPr sz="1800">
                <a:solidFill>
                  <a:srgbClr val="000000"/>
                </a:solidFill>
                <a:latin typeface="Courier"/>
              </a:rPr>
              <a:t>and</a:t>
            </a:r>
            <a:r>
              <a:rPr sz="1800">
                <a:latin typeface="Courier"/>
              </a:rPr>
              <a:t> </a:t>
            </a:r>
            <a:r>
              <a:rPr sz="1800" b="1">
                <a:solidFill>
                  <a:srgbClr val="204A87"/>
                </a:solidFill>
                <a:latin typeface="Courier"/>
              </a:rPr>
              <a:t>delete</a:t>
            </a:r>
            <a:r>
              <a:rPr sz="1800">
                <a:latin typeface="Courier"/>
              </a:rPr>
              <a:t> because they have a</a:t>
            </a:r>
            <a:br/>
            <a:r>
              <a:rPr sz="1800">
                <a:solidFill>
                  <a:srgbClr val="8F5902"/>
                </a:solidFill>
                <a:latin typeface="Courier"/>
              </a:rPr>
              <a:t>//</a:t>
            </a:r>
            <a:r>
              <a:rPr sz="1800">
                <a:latin typeface="Courier"/>
              </a:rPr>
              <a:t> different signature</a:t>
            </a:r>
            <a:b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command__get,</a:t>
            </a:r>
            <a:b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command__set,</a:t>
            </a:r>
            <a:b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command__add,</a:t>
            </a:r>
            <a:b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command__append,</a:t>
            </a:r>
            <a:b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command__prepend,</a:t>
            </a:r>
            <a:b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command__touch,</a:t>
            </a:r>
            <a:b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command__cas,</a:t>
            </a:r>
            <a:br/>
            <a:r>
              <a:rPr sz="1800">
                <a:latin typeface="Courier"/>
              </a:rPr>
              <a:t>usdt</a:t>
            </a:r>
            <a:r>
              <a:rPr sz="1800" b="1">
                <a:solidFill>
                  <a:srgbClr val="CE5C00"/>
                </a:solidFill>
                <a:latin typeface="Courier"/>
              </a:rPr>
              <a:t>::</a:t>
            </a:r>
            <a:r>
              <a:rPr sz="1800">
                <a:latin typeface="Courier"/>
              </a:rPr>
              <a:t>memcached</a:t>
            </a:r>
            <a:r>
              <a:rPr sz="1800" b="1">
                <a:solidFill>
                  <a:srgbClr val="CE5C00"/>
                </a:solidFill>
                <a:latin typeface="Courier"/>
              </a:rPr>
              <a:t>:</a:t>
            </a:r>
            <a:r>
              <a:rPr sz="1800">
                <a:latin typeface="Courier"/>
              </a:rPr>
              <a:t>command__replace</a:t>
            </a:r>
            <a:br/>
            <a:r>
              <a:rPr sz="1800">
                <a:latin typeface="Courier"/>
              </a:rPr>
              <a:t>{</a:t>
            </a:r>
            <a:br/>
            <a:r>
              <a:rPr sz="1800">
                <a:latin typeface="Courier"/>
              </a:rPr>
              <a:t>  </a:t>
            </a:r>
            <a:r>
              <a:rPr sz="1800">
                <a:solidFill>
                  <a:srgbClr val="204A87"/>
                </a:solidFill>
                <a:latin typeface="Courier"/>
              </a:rPr>
              <a:t>$key</a:t>
            </a:r>
            <a:r>
              <a:rPr sz="1800">
                <a:latin typeface="Courier"/>
              </a:rPr>
              <a:t> </a:t>
            </a:r>
            <a:r>
              <a:rPr sz="1800" b="1">
                <a:solidFill>
                  <a:srgbClr val="CE5C00"/>
                </a:solidFill>
                <a:latin typeface="Courier"/>
              </a:rPr>
              <a:t>=</a:t>
            </a:r>
            <a:r>
              <a:rPr sz="1800">
                <a:latin typeface="Courier"/>
              </a:rPr>
              <a:t> str(arg1, arg2)</a:t>
            </a:r>
            <a:br/>
            <a:r>
              <a:rPr sz="1800">
                <a:latin typeface="Courier"/>
              </a:rPr>
              <a:t>  </a:t>
            </a:r>
            <a:r>
              <a:rPr sz="1800" b="1">
                <a:solidFill>
                  <a:srgbClr val="CE5C00"/>
                </a:solidFill>
                <a:latin typeface="Courier"/>
              </a:rPr>
              <a:t>@</a:t>
            </a:r>
            <a:r>
              <a:rPr sz="1800">
                <a:latin typeface="Courier"/>
              </a:rPr>
              <a:t>calls[</a:t>
            </a:r>
            <a:r>
              <a:rPr sz="1800">
                <a:solidFill>
                  <a:srgbClr val="204A87"/>
                </a:solidFill>
                <a:latin typeface="Courier"/>
              </a:rPr>
              <a:t>$key</a:t>
            </a:r>
            <a:r>
              <a:rPr sz="1800">
                <a:latin typeface="Courier"/>
              </a:rPr>
              <a:t>]</a:t>
            </a:r>
            <a:r>
              <a:rPr sz="1800" b="1">
                <a:solidFill>
                  <a:srgbClr val="CE5C00"/>
                </a:solidFill>
                <a:latin typeface="Courier"/>
              </a:rPr>
              <a:t>++</a:t>
            </a:r>
            <a:r>
              <a:rPr sz="1800">
                <a:latin typeface="Courier"/>
              </a:rPr>
              <a:t>;</a:t>
            </a:r>
            <a:br/>
            <a:br/>
            <a:r>
              <a:rPr sz="1800">
                <a:latin typeface="Courier"/>
              </a:rPr>
              <a:t>  </a:t>
            </a:r>
            <a:r>
              <a:rPr sz="1800">
                <a:solidFill>
                  <a:srgbClr val="204A87"/>
                </a:solidFill>
                <a:latin typeface="Courier"/>
              </a:rPr>
              <a:t>$objsize</a:t>
            </a:r>
            <a:r>
              <a:rPr sz="1800">
                <a:latin typeface="Courier"/>
              </a:rPr>
              <a:t> </a:t>
            </a:r>
            <a:r>
              <a:rPr sz="1800" b="1">
                <a:solidFill>
                  <a:srgbClr val="CE5C00"/>
                </a:solidFill>
                <a:latin typeface="Courier"/>
              </a:rPr>
              <a:t>=</a:t>
            </a:r>
            <a:r>
              <a:rPr sz="1800">
                <a:latin typeface="Courier"/>
              </a:rPr>
              <a:t> arg3;</a:t>
            </a:r>
            <a:br/>
            <a:r>
              <a:rPr sz="1800">
                <a:latin typeface="Courier"/>
              </a:rPr>
              <a:t>  </a:t>
            </a:r>
            <a:r>
              <a:rPr sz="1800">
                <a:solidFill>
                  <a:srgbClr val="204A87"/>
                </a:solidFill>
                <a:latin typeface="Courier"/>
              </a:rPr>
              <a:t>$interval</a:t>
            </a:r>
            <a:r>
              <a:rPr sz="1800">
                <a:latin typeface="Courier"/>
              </a:rPr>
              <a:t> </a:t>
            </a:r>
            <a:r>
              <a:rPr sz="1800" b="1">
                <a:solidFill>
                  <a:srgbClr val="CE5C00"/>
                </a:solidFill>
                <a:latin typeface="Courier"/>
              </a:rPr>
              <a:t>=</a:t>
            </a:r>
            <a:r>
              <a:rPr sz="1800">
                <a:latin typeface="Courier"/>
              </a:rPr>
              <a:t> (nsecs </a:t>
            </a:r>
            <a:r>
              <a:rPr sz="1800" b="1">
                <a:solidFill>
                  <a:srgbClr val="CE5C00"/>
                </a:solidFill>
                <a:latin typeface="Courier"/>
              </a:rPr>
              <a:t>-</a:t>
            </a:r>
            <a:r>
              <a:rPr sz="1800">
                <a:latin typeface="Courier"/>
              </a:rPr>
              <a:t> </a:t>
            </a:r>
            <a:r>
              <a:rPr sz="1800" b="1">
                <a:solidFill>
                  <a:srgbClr val="CE5C00"/>
                </a:solidFill>
                <a:latin typeface="Courier"/>
              </a:rPr>
              <a:t>@</a:t>
            </a:r>
            <a:r>
              <a:rPr sz="1800">
                <a:latin typeface="Courier"/>
              </a:rPr>
              <a:t>start) </a:t>
            </a:r>
            <a:r>
              <a:rPr sz="1800" b="1">
                <a:solidFill>
                  <a:srgbClr val="CE5C00"/>
                </a:solidFill>
                <a:latin typeface="Courier"/>
              </a:rPr>
              <a:t>/</a:t>
            </a:r>
            <a:r>
              <a:rPr sz="1800">
                <a:latin typeface="Courier"/>
              </a:rPr>
              <a:t> </a:t>
            </a:r>
            <a:r>
              <a:rPr sz="1800">
                <a:solidFill>
                  <a:srgbClr val="0000CF"/>
                </a:solidFill>
                <a:latin typeface="Courier"/>
              </a:rPr>
              <a:t>1000000000</a:t>
            </a:r>
            <a:r>
              <a:rPr sz="1800">
                <a:latin typeface="Courier"/>
              </a:rPr>
              <a:t>;</a:t>
            </a:r>
            <a:br/>
            <a:r>
              <a:rPr sz="1800">
                <a:latin typeface="Courier"/>
              </a:rPr>
              <a:t>  </a:t>
            </a:r>
            <a:r>
              <a:rPr sz="1800">
                <a:solidFill>
                  <a:srgbClr val="204A87"/>
                </a:solidFill>
                <a:latin typeface="Courier"/>
              </a:rPr>
              <a:t>$cps</a:t>
            </a:r>
            <a:r>
              <a:rPr sz="1800">
                <a:latin typeface="Courier"/>
              </a:rPr>
              <a:t> </a:t>
            </a:r>
            <a:r>
              <a:rPr sz="1800" b="1">
                <a:solidFill>
                  <a:srgbClr val="CE5C00"/>
                </a:solidFill>
                <a:latin typeface="Courier"/>
              </a:rPr>
              <a:t>=</a:t>
            </a:r>
            <a:r>
              <a:rPr sz="1800">
                <a:latin typeface="Courier"/>
              </a:rPr>
              <a:t> </a:t>
            </a:r>
            <a:r>
              <a:rPr sz="1800" b="1">
                <a:solidFill>
                  <a:srgbClr val="CE5C00"/>
                </a:solidFill>
                <a:latin typeface="Courier"/>
              </a:rPr>
              <a:t>@</a:t>
            </a:r>
            <a:r>
              <a:rPr sz="1800">
                <a:latin typeface="Courier"/>
              </a:rPr>
              <a:t>calls[</a:t>
            </a:r>
            <a:r>
              <a:rPr sz="1800">
                <a:solidFill>
                  <a:srgbClr val="204A87"/>
                </a:solidFill>
                <a:latin typeface="Courier"/>
              </a:rPr>
              <a:t>$key</a:t>
            </a:r>
            <a:r>
              <a:rPr sz="1800">
                <a:latin typeface="Courier"/>
              </a:rPr>
              <a:t>] </a:t>
            </a:r>
            <a:r>
              <a:rPr sz="1800" b="1">
                <a:solidFill>
                  <a:srgbClr val="CE5C00"/>
                </a:solidFill>
                <a:latin typeface="Courier"/>
              </a:rPr>
              <a:t>/</a:t>
            </a:r>
            <a:r>
              <a:rPr sz="1800">
                <a:latin typeface="Courier"/>
              </a:rPr>
              <a:t> </a:t>
            </a:r>
            <a:r>
              <a:rPr sz="1800">
                <a:solidFill>
                  <a:srgbClr val="204A87"/>
                </a:solidFill>
                <a:latin typeface="Courier"/>
              </a:rPr>
              <a:t>$interval</a:t>
            </a:r>
            <a:r>
              <a:rPr sz="1800">
                <a:latin typeface="Courier"/>
              </a:rPr>
              <a:t>;</a:t>
            </a:r>
            <a:br/>
            <a:r>
              <a:rPr sz="1800">
                <a:latin typeface="Courier"/>
              </a:rPr>
              <a:t>  </a:t>
            </a:r>
            <a:r>
              <a:rPr sz="1800" b="1">
                <a:solidFill>
                  <a:srgbClr val="204A87"/>
                </a:solidFill>
                <a:latin typeface="Courier"/>
              </a:rPr>
              <a:t>printf</a:t>
            </a:r>
            <a:r>
              <a:rPr sz="1800">
                <a:latin typeface="Courier"/>
              </a:rPr>
              <a:t>(</a:t>
            </a:r>
            <a:r>
              <a:rPr sz="1800">
                <a:solidFill>
                  <a:srgbClr val="4E9A06"/>
                </a:solidFill>
                <a:latin typeface="Courier"/>
              </a:rPr>
              <a:t>"%-20s %10d %10d %10d</a:t>
            </a:r>
            <a:r>
              <a:rPr sz="1800">
                <a:solidFill>
                  <a:srgbClr val="000000"/>
                </a:solidFill>
                <a:latin typeface="Courier"/>
              </a:rPr>
              <a:t>\n</a:t>
            </a:r>
            <a:r>
              <a:rPr sz="1800">
                <a:solidFill>
                  <a:srgbClr val="4E9A06"/>
                </a:solidFill>
                <a:latin typeface="Courier"/>
              </a:rPr>
              <a:t>"</a:t>
            </a:r>
            <a:r>
              <a:rPr sz="1800">
                <a:latin typeface="Courier"/>
              </a:rPr>
              <a:t>, </a:t>
            </a:r>
            <a:r>
              <a:rPr sz="1800">
                <a:solidFill>
                  <a:srgbClr val="204A87"/>
                </a:solidFill>
                <a:latin typeface="Courier"/>
              </a:rPr>
              <a:t>$key</a:t>
            </a:r>
            <a:r>
              <a:rPr sz="1800">
                <a:latin typeface="Courier"/>
              </a:rPr>
              <a:t>, </a:t>
            </a:r>
            <a:r>
              <a:rPr sz="1800" b="1">
                <a:solidFill>
                  <a:srgbClr val="CE5C00"/>
                </a:solidFill>
                <a:latin typeface="Courier"/>
              </a:rPr>
              <a:t>@</a:t>
            </a:r>
            <a:r>
              <a:rPr sz="1800">
                <a:latin typeface="Courier"/>
              </a:rPr>
              <a:t>calls[</a:t>
            </a:r>
            <a:r>
              <a:rPr sz="1800">
                <a:solidFill>
                  <a:srgbClr val="204A87"/>
                </a:solidFill>
                <a:latin typeface="Courier"/>
              </a:rPr>
              <a:t>$key</a:t>
            </a:r>
            <a:r>
              <a:rPr sz="1800">
                <a:latin typeface="Courier"/>
              </a:rPr>
              <a:t>],</a:t>
            </a:r>
            <a:br/>
            <a:r>
              <a:rPr sz="1800">
                <a:latin typeface="Courier"/>
              </a:rPr>
              <a:t>                               </a:t>
            </a:r>
            <a:r>
              <a:rPr sz="1800">
                <a:solidFill>
                  <a:srgbClr val="204A87"/>
                </a:solidFill>
                <a:latin typeface="Courier"/>
              </a:rPr>
              <a:t>$objsize</a:t>
            </a:r>
            <a:r>
              <a:rPr sz="1800">
                <a:latin typeface="Courier"/>
              </a:rPr>
              <a:t>, </a:t>
            </a:r>
            <a:r>
              <a:rPr sz="1800">
                <a:solidFill>
                  <a:srgbClr val="204A87"/>
                </a:solidFill>
                <a:latin typeface="Courier"/>
              </a:rPr>
              <a:t>$cps</a:t>
            </a:r>
            <a:r>
              <a:rPr sz="1800">
                <a:latin typeface="Courier"/>
              </a:rPr>
              <a:t>)</a:t>
            </a:r>
            <a:br/>
            <a:r>
              <a:rPr sz="1800">
                <a:latin typeface="Courier"/>
              </a:rPr>
              <a:t>}</a:t>
            </a:r>
            <a:br/>
            <a:br/>
            <a:r>
              <a:rPr sz="1800" b="1">
                <a:solidFill>
                  <a:srgbClr val="204A87"/>
                </a:solidFill>
                <a:latin typeface="Courier"/>
              </a:rPr>
              <a:t>END</a:t>
            </a:r>
            <a:br/>
            <a:r>
              <a:rPr sz="1800">
                <a:latin typeface="Courier"/>
              </a:rPr>
              <a:t>{</a:t>
            </a:r>
            <a:br/>
            <a:r>
              <a:rPr sz="1800">
                <a:latin typeface="Courier"/>
              </a:rPr>
              <a:t>  clear(</a:t>
            </a:r>
            <a:r>
              <a:rPr sz="1800" b="1">
                <a:solidFill>
                  <a:srgbClr val="CE5C00"/>
                </a:solidFill>
                <a:latin typeface="Courier"/>
              </a:rPr>
              <a:t>@</a:t>
            </a:r>
            <a:r>
              <a:rPr sz="1800">
                <a:latin typeface="Courier"/>
              </a:rPr>
              <a:t>start);</a:t>
            </a:r>
            <a:br/>
            <a:r>
              <a:rPr sz="1800">
                <a:latin typeface="Courier"/>
              </a:rPr>
              <a:t>  clear(</a:t>
            </a:r>
            <a:r>
              <a:rPr sz="1800" b="1">
                <a:solidFill>
                  <a:srgbClr val="CE5C00"/>
                </a:solidFill>
                <a:latin typeface="Courier"/>
              </a:rPr>
              <a:t>@</a:t>
            </a:r>
            <a:r>
              <a:rPr sz="1800">
                <a:latin typeface="Courier"/>
              </a:rPr>
              <a:t>calls);</a:t>
            </a:r>
            <a:br/>
            <a:r>
              <a:rPr sz="1800">
                <a:latin typeface="Courie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Getting</a:t>
            </a:r>
            <a:r>
              <a:rPr/>
              <a:t> </a:t>
            </a:r>
            <a:r>
              <a:rPr/>
              <a:t>started</a:t>
            </a:r>
            <a:r>
              <a:rPr/>
              <a:t> </a:t>
            </a:r>
            <a:r>
              <a:rPr/>
              <a:t>on</a:t>
            </a:r>
            <a:r>
              <a:rPr/>
              <a:t> </a:t>
            </a:r>
            <a:r>
              <a:rPr/>
              <a:t>a</a:t>
            </a:r>
            <a:r>
              <a:rPr/>
              <a:t> </a:t>
            </a:r>
            <a:r>
              <a:rPr/>
              <a:t>bcc</a:t>
            </a:r>
            <a:r>
              <a:rPr/>
              <a:t> </a:t>
            </a:r>
            <a:r>
              <a:rPr/>
              <a:t>tool</a:t>
            </a:r>
          </a:p>
        </p:txBody>
      </p:sp>
      <p:sp>
        <p:nvSpPr>
          <p:cNvPr id="3" name="Content Placeholder 2"/>
          <p:cNvSpPr>
            <a:spLocks noGrp="1"/>
          </p:cNvSpPr>
          <p:nvPr>
            <p:ph idx="1"/>
          </p:nvPr>
        </p:nvSpPr>
        <p:spPr/>
        <p:txBody>
          <a:bodyPr/>
          <a:lstStyle/>
          <a:p>
            <a:pPr lvl="0" marL="0" indent="0">
              <a:buNone/>
            </a:pPr>
            <a:r>
              <a:rPr/>
              <a:t>To make a fully-featured port of </a:t>
            </a:r>
            <a:r>
              <a:rPr sz="1800">
                <a:latin typeface="Courier"/>
              </a:rPr>
              <a:t>mctop</a:t>
            </a:r>
            <a:r>
              <a:rPr/>
              <a:t>, </a:t>
            </a:r>
            <a:r>
              <a:rPr sz="1800">
                <a:latin typeface="Courier"/>
              </a:rPr>
              <a:t>bpftrace</a:t>
            </a:r>
            <a:r>
              <a:rPr/>
              <a:t> wouldn’t quite fit the bill, as it doesn’t have quite the same flexibility as Python when it comes to post-processing data.</a:t>
            </a:r>
          </a:p>
          <a:p>
            <a:pPr lvl="0" marL="0" indent="0">
              <a:spcBef>
                <a:spcPts val="3000"/>
              </a:spcBef>
              <a:buNone/>
            </a:pPr>
            <a:r>
              <a:rPr b="1"/>
              <a:t>USDT example</a:t>
            </a:r>
          </a:p>
          <a:p>
            <a:pPr lvl="0" marL="0" indent="0">
              <a:buNone/>
            </a:pPr>
            <a:r>
              <a:rPr/>
              <a:t>From the </a:t>
            </a:r>
            <a:r>
              <a:rPr sz="1800">
                <a:latin typeface="Courier"/>
              </a:rPr>
              <a:t>bcc</a:t>
            </a:r>
            <a:r>
              <a:rPr/>
              <a:t> reference guide [</a:t>
            </a:r>
            <a:r>
              <a:rPr/>
              <a:t>13</a:t>
            </a:r>
            <a:r>
              <a:rPr/>
              <a:t>], an example program snippet is provided showing how to read data from a USDT argument:</a:t>
            </a:r>
          </a:p>
          <a:p>
            <a:pPr lvl="0" marL="1270000" indent="0">
              <a:buNone/>
            </a:pPr>
            <a:r>
              <a:rPr sz="1800">
                <a:solidFill>
                  <a:srgbClr val="204A87"/>
                </a:solidFill>
                <a:latin typeface="Courier"/>
              </a:rPr>
              <a:t>int</a:t>
            </a:r>
            <a:r>
              <a:rPr sz="1800">
                <a:latin typeface="Courier"/>
              </a:rPr>
              <a:t> do_trace(</a:t>
            </a:r>
            <a:r>
              <a:rPr sz="1800" b="1">
                <a:solidFill>
                  <a:srgbClr val="204A87"/>
                </a:solidFill>
                <a:latin typeface="Courier"/>
              </a:rPr>
              <a:t>struct</a:t>
            </a:r>
            <a:r>
              <a:rPr sz="1800">
                <a:latin typeface="Courier"/>
              </a:rPr>
              <a:t> pt_regs *ctx) {</a:t>
            </a:r>
            <a:br/>
            <a:r>
              <a:rPr sz="1800">
                <a:latin typeface="Courier"/>
              </a:rPr>
              <a:t>    </a:t>
            </a:r>
            <a:r>
              <a:rPr sz="1800">
                <a:solidFill>
                  <a:srgbClr val="204A87"/>
                </a:solidFill>
                <a:latin typeface="Courier"/>
              </a:rPr>
              <a:t>uint64_t</a:t>
            </a:r>
            <a:r>
              <a:rPr sz="1800">
                <a:latin typeface="Courier"/>
              </a:rPr>
              <a:t> addr;</a:t>
            </a:r>
            <a:br/>
            <a:r>
              <a:rPr sz="1800">
                <a:latin typeface="Courier"/>
              </a:rPr>
              <a:t>    </a:t>
            </a:r>
            <a:r>
              <a:rPr sz="1800">
                <a:solidFill>
                  <a:srgbClr val="204A87"/>
                </a:solidFill>
                <a:latin typeface="Courier"/>
              </a:rPr>
              <a:t>char</a:t>
            </a:r>
            <a:r>
              <a:rPr sz="1800">
                <a:latin typeface="Courier"/>
              </a:rPr>
              <a:t> path[</a:t>
            </a:r>
            <a:r>
              <a:rPr sz="1800">
                <a:solidFill>
                  <a:srgbClr val="0000CF"/>
                </a:solidFill>
                <a:latin typeface="Courier"/>
              </a:rPr>
              <a:t>128</a:t>
            </a:r>
            <a:r>
              <a:rPr sz="1800">
                <a:latin typeface="Courier"/>
              </a:rPr>
              <a:t>];</a:t>
            </a:r>
            <a:br/>
            <a:r>
              <a:rPr sz="1800">
                <a:latin typeface="Courier"/>
              </a:rPr>
              <a:t>    bpf_usdt_readarg(</a:t>
            </a:r>
            <a:r>
              <a:rPr sz="1800">
                <a:solidFill>
                  <a:srgbClr val="0000CF"/>
                </a:solidFill>
                <a:latin typeface="Courier"/>
              </a:rPr>
              <a:t>6</a:t>
            </a:r>
            <a:r>
              <a:rPr sz="1800">
                <a:latin typeface="Courier"/>
              </a:rPr>
              <a:t>, ctx, &amp;addr);</a:t>
            </a:r>
            <a:br/>
            <a:r>
              <a:rPr sz="1800">
                <a:latin typeface="Courier"/>
              </a:rPr>
              <a:t>    bpf_probe_read(&amp;path, </a:t>
            </a:r>
            <a:r>
              <a:rPr sz="1800" b="1">
                <a:solidFill>
                  <a:srgbClr val="204A87"/>
                </a:solidFill>
                <a:latin typeface="Courier"/>
              </a:rPr>
              <a:t>sizeof</a:t>
            </a:r>
            <a:r>
              <a:rPr sz="1800">
                <a:latin typeface="Courier"/>
              </a:rPr>
              <a:t>(path), (</a:t>
            </a:r>
            <a:r>
              <a:rPr sz="1800">
                <a:solidFill>
                  <a:srgbClr val="204A87"/>
                </a:solidFill>
                <a:latin typeface="Courier"/>
              </a:rPr>
              <a:t>void</a:t>
            </a:r>
            <a:r>
              <a:rPr sz="1800">
                <a:latin typeface="Courier"/>
              </a:rPr>
              <a:t> *)addr);</a:t>
            </a:r>
            <a:br/>
            <a:r>
              <a:rPr sz="1800">
                <a:latin typeface="Courier"/>
              </a:rPr>
              <a:t>    bpf_trace_printk(</a:t>
            </a:r>
            <a:r>
              <a:rPr sz="1800">
                <a:solidFill>
                  <a:srgbClr val="4E9A06"/>
                </a:solidFill>
                <a:latin typeface="Courier"/>
              </a:rPr>
              <a:t>"path:%s</a:t>
            </a:r>
            <a:r>
              <a:rPr sz="1800">
                <a:solidFill>
                  <a:srgbClr val="000000"/>
                </a:solidFill>
                <a:latin typeface="Courier"/>
              </a:rPr>
              <a:t>\\</a:t>
            </a:r>
            <a:r>
              <a:rPr sz="1800">
                <a:solidFill>
                  <a:srgbClr val="4E9A06"/>
                </a:solidFill>
                <a:latin typeface="Courier"/>
              </a:rPr>
              <a:t>n"</a:t>
            </a:r>
            <a:r>
              <a:rPr sz="1800">
                <a:latin typeface="Courier"/>
              </a:rPr>
              <a:t>, path);</a:t>
            </a:r>
            <a:br/>
            <a:r>
              <a:rPr sz="1800">
                <a:latin typeface="Courier"/>
              </a:rPr>
              <a:t>    </a:t>
            </a:r>
            <a:r>
              <a:rPr sz="1800" b="1">
                <a:solidFill>
                  <a:srgbClr val="204A87"/>
                </a:solidFill>
                <a:latin typeface="Courier"/>
              </a:rPr>
              <a:t>return</a:t>
            </a:r>
            <a:r>
              <a:rPr sz="1800">
                <a:latin typeface="Courier"/>
              </a:rPr>
              <a:t> </a:t>
            </a:r>
            <a:r>
              <a:rPr sz="1800">
                <a:solidFill>
                  <a:srgbClr val="0000CF"/>
                </a:solidFill>
                <a:latin typeface="Courier"/>
              </a:rPr>
              <a:t>0</a:t>
            </a:r>
            <a:r>
              <a:rPr sz="1800">
                <a:latin typeface="Courier"/>
              </a:rPr>
              <a:t>;</a:t>
            </a:r>
            <a:br/>
            <a:r>
              <a:rPr sz="1800">
                <a:latin typeface="Courier"/>
              </a:rPr>
              <a:t>};</a:t>
            </a:r>
          </a:p>
          <a:p>
            <a:pPr lvl="0" marL="0" indent="0">
              <a:buNone/>
            </a:pPr>
            <a:r>
              <a:rPr/>
              <a:t>It just declares a 64 bit integer to store an address, and 128-byte character array to store a path, presumably a string.</a:t>
            </a:r>
          </a:p>
          <a:p>
            <a:pPr lvl="0" marL="0" indent="0">
              <a:buNone/>
            </a:pPr>
            <a:r>
              <a:rPr sz="1800">
                <a:latin typeface="Courier"/>
              </a:rPr>
              <a:t>bpf_usdt_readarg</a:t>
            </a:r>
            <a:r>
              <a:rPr/>
              <a:t> is used to read the argument, and is called to store the literal value of an integer for </a:t>
            </a:r>
            <a:r>
              <a:rPr sz="1800">
                <a:latin typeface="Courier"/>
              </a:rPr>
              <a:t>addr</a:t>
            </a:r>
            <a:r>
              <a:rPr/>
              <a:t>, and this value happens to be a pointer to where the string for </a:t>
            </a:r>
            <a:r>
              <a:rPr sz="1800">
                <a:latin typeface="Courier"/>
              </a:rPr>
              <a:t>path</a:t>
            </a:r>
            <a:r>
              <a:rPr/>
              <a:t> is stored in the memory space. This is handled by the next call.</a:t>
            </a:r>
          </a:p>
          <a:p>
            <a:pPr lvl="0" marL="0" indent="0">
              <a:buNone/>
            </a:pPr>
            <a:r>
              <a:rPr sz="1800">
                <a:latin typeface="Courier"/>
              </a:rPr>
              <a:t>bpf_probe_read</a:t>
            </a:r>
            <a:r>
              <a:rPr/>
              <a:t> reads a fixed number of bytes, starting from the pointer address.</a:t>
            </a:r>
          </a:p>
          <a:p>
            <a:pPr lvl="0" marL="0" indent="0">
              <a:buNone/>
            </a:pPr>
            <a:r>
              <a:rPr/>
              <a:t>With these basics, the tool could be translated to C (for the probes) and Python (for the UI and post-processing / deriving second-order values).</a:t>
            </a:r>
          </a:p>
          <a:p>
            <a:pPr lvl="0" marL="0" indent="0">
              <a:spcBef>
                <a:spcPts val="3000"/>
              </a:spcBef>
              <a:buNone/>
            </a:pPr>
            <a:r>
              <a:rPr b="1"/>
              <a:t>Examining some real tools</a:t>
            </a:r>
          </a:p>
          <a:p>
            <a:pPr lvl="0" marL="0" indent="0">
              <a:buNone/>
            </a:pPr>
            <a:r>
              <a:rPr/>
              <a:t>“When in Rome, do as the Romans do”</a:t>
            </a:r>
          </a:p>
          <a:p>
            <a:pPr lvl="0" marL="0" indent="0">
              <a:buNone/>
            </a:pPr>
            <a:r>
              <a:rPr/>
              <a:t>To get an idea of how USDT probes were used in real-world scripts, existing bcc tools are a good source inspiration and to gain better understanding of how to port the </a:t>
            </a:r>
            <a:r>
              <a:rPr sz="1800">
                <a:latin typeface="Courier"/>
              </a:rPr>
              <a:t>bpftrace</a:t>
            </a:r>
            <a:r>
              <a:rPr/>
              <a:t> script to `bcc.</a:t>
            </a:r>
          </a:p>
          <a:p>
            <a:pPr lvl="0" marL="0" indent="0">
              <a:spcBef>
                <a:spcPts val="3000"/>
              </a:spcBef>
              <a:buNone/>
            </a:pPr>
            <a:r>
              <a:rPr b="1"/>
              <a:t>mysqld_qslower.py</a:t>
            </a:r>
          </a:p>
          <a:p>
            <a:pPr lvl="0" marL="0" indent="0">
              <a:buNone/>
            </a:pPr>
            <a:r>
              <a:rPr/>
              <a:t>The first example I looked at was one for instrumenting MySQL. This goes to show just how much of a swiss-army-knife USDT can be - the same tools can be used to debug Memcached and MySQL!</a:t>
            </a:r>
          </a:p>
          <a:p>
            <a:pPr lvl="0" marL="0" indent="0">
              <a:buNone/>
            </a:pPr>
            <a:r>
              <a:rPr/>
              <a:t>The C code segment of this script showed a real invocation of the methods to read USDT argument data, and how to set up a map to store structured data:</a:t>
            </a:r>
          </a:p>
          <a:p>
            <a:pPr lvl="0" marL="1270000" indent="0">
              <a:buNone/>
            </a:pPr>
            <a:br/>
            <a:r>
              <a:rPr sz="1800" b="1">
                <a:solidFill>
                  <a:srgbClr val="204A87"/>
                </a:solidFill>
                <a:latin typeface="Courier"/>
              </a:rPr>
              <a:t>struct</a:t>
            </a:r>
            <a:r>
              <a:rPr sz="1800">
                <a:latin typeface="Courier"/>
              </a:rPr>
              <a:t> start_t {</a:t>
            </a:r>
            <a:br/>
            <a:r>
              <a:rPr sz="1800">
                <a:latin typeface="Courier"/>
              </a:rPr>
              <a:t>    u64 ts;</a:t>
            </a:r>
            <a:br/>
            <a:r>
              <a:rPr sz="1800">
                <a:latin typeface="Courier"/>
              </a:rPr>
              <a:t>    </a:t>
            </a:r>
            <a:r>
              <a:rPr sz="1800">
                <a:solidFill>
                  <a:srgbClr val="204A87"/>
                </a:solidFill>
                <a:latin typeface="Courier"/>
              </a:rPr>
              <a:t>char</a:t>
            </a:r>
            <a:r>
              <a:rPr sz="1800">
                <a:latin typeface="Courier"/>
              </a:rPr>
              <a:t> *query;</a:t>
            </a:r>
            <a:br/>
            <a:r>
              <a:rPr sz="1800">
                <a:latin typeface="Courier"/>
              </a:rPr>
              <a:t>};</a:t>
            </a:r>
            <a:br/>
            <a:br/>
            <a:r>
              <a:rPr sz="1800" b="1">
                <a:solidFill>
                  <a:srgbClr val="204A87"/>
                </a:solidFill>
                <a:latin typeface="Courier"/>
              </a:rPr>
              <a:t>struct</a:t>
            </a:r>
            <a:r>
              <a:rPr sz="1800">
                <a:latin typeface="Courier"/>
              </a:rPr>
              <a:t> data_t {</a:t>
            </a:r>
            <a:br/>
            <a:r>
              <a:rPr sz="1800">
                <a:latin typeface="Courier"/>
              </a:rPr>
              <a:t>    u64 pid;</a:t>
            </a:r>
            <a:br/>
            <a:r>
              <a:rPr sz="1800">
                <a:latin typeface="Courier"/>
              </a:rPr>
              <a:t>    u64 ts;</a:t>
            </a:r>
            <a:br/>
            <a:r>
              <a:rPr sz="1800">
                <a:latin typeface="Courier"/>
              </a:rPr>
              <a:t>    u64 delta;</a:t>
            </a:r>
            <a:br/>
            <a:r>
              <a:rPr sz="1800">
                <a:latin typeface="Courier"/>
              </a:rPr>
              <a:t>    </a:t>
            </a:r>
            <a:r>
              <a:rPr sz="1800">
                <a:solidFill>
                  <a:srgbClr val="204A87"/>
                </a:solidFill>
                <a:latin typeface="Courier"/>
              </a:rPr>
              <a:t>char</a:t>
            </a:r>
            <a:r>
              <a:rPr sz="1800">
                <a:latin typeface="Courier"/>
              </a:rPr>
              <a:t> query[QUERY_MAX];</a:t>
            </a:r>
            <a:br/>
            <a:r>
              <a:rPr sz="1800">
                <a:latin typeface="Courier"/>
              </a:rPr>
              <a:t>};</a:t>
            </a:r>
            <a:br/>
            <a:br/>
            <a:r>
              <a:rPr sz="1800">
                <a:latin typeface="Courier"/>
              </a:rPr>
              <a:t>BPF_HASH(start_tmp, u32, </a:t>
            </a:r>
            <a:r>
              <a:rPr sz="1800" b="1">
                <a:solidFill>
                  <a:srgbClr val="204A87"/>
                </a:solidFill>
                <a:latin typeface="Courier"/>
              </a:rPr>
              <a:t>struct</a:t>
            </a:r>
            <a:r>
              <a:rPr sz="1800">
                <a:latin typeface="Courier"/>
              </a:rPr>
              <a:t> start_t);</a:t>
            </a:r>
            <a:br/>
            <a:r>
              <a:rPr sz="1800">
                <a:latin typeface="Courier"/>
              </a:rPr>
              <a:t>BPF_PERF_OUTPUT(events);</a:t>
            </a:r>
            <a:br/>
            <a:br/>
            <a:r>
              <a:rPr sz="1800">
                <a:solidFill>
                  <a:srgbClr val="204A87"/>
                </a:solidFill>
                <a:latin typeface="Courier"/>
              </a:rPr>
              <a:t>int</a:t>
            </a:r>
            <a:r>
              <a:rPr sz="1800">
                <a:latin typeface="Courier"/>
              </a:rPr>
              <a:t> do_start(</a:t>
            </a:r>
            <a:r>
              <a:rPr sz="1800" b="1">
                <a:solidFill>
                  <a:srgbClr val="204A87"/>
                </a:solidFill>
                <a:latin typeface="Courier"/>
              </a:rPr>
              <a:t>struct</a:t>
            </a:r>
            <a:r>
              <a:rPr sz="1800">
                <a:latin typeface="Courier"/>
              </a:rPr>
              <a:t> pt_regs *ctx) {</a:t>
            </a:r>
            <a:br/>
            <a:r>
              <a:rPr sz="1800">
                <a:latin typeface="Courier"/>
              </a:rPr>
              <a:t>    u32 pid = bpf_get_current_pid_tgid();</a:t>
            </a:r>
            <a:br/>
            <a:r>
              <a:rPr sz="1800">
                <a:latin typeface="Courier"/>
              </a:rPr>
              <a:t>    </a:t>
            </a:r>
            <a:r>
              <a:rPr sz="1800" b="1">
                <a:solidFill>
                  <a:srgbClr val="204A87"/>
                </a:solidFill>
                <a:latin typeface="Courier"/>
              </a:rPr>
              <a:t>struct</a:t>
            </a:r>
            <a:r>
              <a:rPr sz="1800">
                <a:latin typeface="Courier"/>
              </a:rPr>
              <a:t> start_t start = {};</a:t>
            </a:r>
            <a:br/>
            <a:r>
              <a:rPr sz="1800">
                <a:latin typeface="Courier"/>
              </a:rPr>
              <a:t>    start.ts = bpf_ktime_get_ns();</a:t>
            </a:r>
            <a:br/>
            <a:r>
              <a:rPr sz="1800">
                <a:latin typeface="Courier"/>
              </a:rPr>
              <a:t>    bpf_usdt_readarg(</a:t>
            </a:r>
            <a:r>
              <a:rPr sz="1800">
                <a:solidFill>
                  <a:srgbClr val="0000CF"/>
                </a:solidFill>
                <a:latin typeface="Courier"/>
              </a:rPr>
              <a:t>1</a:t>
            </a:r>
            <a:r>
              <a:rPr sz="1800">
                <a:latin typeface="Courier"/>
              </a:rPr>
              <a:t>, ctx, &amp;start.query);</a:t>
            </a:r>
            <a:br/>
            <a:r>
              <a:rPr sz="1800">
                <a:latin typeface="Courier"/>
              </a:rPr>
              <a:t>    start_tmp.update(&amp;pid, &amp;start);</a:t>
            </a:r>
            <a:br/>
            <a:r>
              <a:rPr sz="1800">
                <a:latin typeface="Courier"/>
              </a:rPr>
              <a:t>    </a:t>
            </a:r>
            <a:r>
              <a:rPr sz="1800" b="1">
                <a:solidFill>
                  <a:srgbClr val="204A87"/>
                </a:solidFill>
                <a:latin typeface="Courier"/>
              </a:rPr>
              <a:t>return</a:t>
            </a:r>
            <a:r>
              <a:rPr sz="1800">
                <a:latin typeface="Courier"/>
              </a:rPr>
              <a:t> </a:t>
            </a:r>
            <a:r>
              <a:rPr sz="1800">
                <a:solidFill>
                  <a:srgbClr val="0000CF"/>
                </a:solidFill>
                <a:latin typeface="Courier"/>
              </a:rPr>
              <a:t>0</a:t>
            </a:r>
            <a:r>
              <a:rPr sz="1800">
                <a:latin typeface="Courier"/>
              </a:rPr>
              <a:t>;</a:t>
            </a:r>
            <a:br/>
            <a:r>
              <a:rPr sz="1800">
                <a:latin typeface="Courier"/>
              </a:rPr>
              <a:t>};</a:t>
            </a:r>
            <a:br/>
          </a:p>
          <a:p>
            <a:pPr lvl="0" marL="0" indent="0">
              <a:spcBef>
                <a:spcPts val="3000"/>
              </a:spcBef>
              <a:buNone/>
            </a:pPr>
            <a:r>
              <a:rPr b="1"/>
              <a:t>ucalls.py</a:t>
            </a:r>
          </a:p>
          <a:p>
            <a:pPr lvl="0" marL="0" indent="0">
              <a:buNone/>
            </a:pPr>
            <a:r>
              <a:rPr/>
              <a:t>Another great example that I spent a lot of time dissecting was ucalls.py, which is the script that powers </a:t>
            </a:r>
            <a:r>
              <a:rPr sz="1800">
                <a:latin typeface="Courier"/>
              </a:rPr>
              <a:t>rubycalls</a:t>
            </a:r>
            <a:r>
              <a:rPr/>
              <a:t> and other language-specific USDT tools in bcc. It does a little bit of meta-programming, in that it swaps out function calls and arguments to match that of the runtime for the target language. This allows for it to share the same control logic, regardless of which language is being traced. For instance, for Ruby it sets the probe points at one location:</a:t>
            </a:r>
          </a:p>
          <a:p>
            <a:pPr lvl="0" marL="1270000" indent="0">
              <a:buNone/>
            </a:pPr>
            <a:r>
              <a:rPr sz="1800" b="1">
                <a:solidFill>
                  <a:srgbClr val="204A87"/>
                </a:solidFill>
                <a:latin typeface="Courier"/>
              </a:rPr>
              <a:t>elif</a:t>
            </a:r>
            <a:r>
              <a:rPr sz="1800">
                <a:latin typeface="Courier"/>
              </a:rPr>
              <a:t> language </a:t>
            </a:r>
            <a:r>
              <a:rPr sz="1800" b="1">
                <a:solidFill>
                  <a:srgbClr val="CE5C00"/>
                </a:solidFill>
                <a:latin typeface="Courier"/>
              </a:rPr>
              <a:t>==</a:t>
            </a:r>
            <a:r>
              <a:rPr sz="1800">
                <a:latin typeface="Courier"/>
              </a:rPr>
              <a:t> </a:t>
            </a:r>
            <a:r>
              <a:rPr sz="1800">
                <a:solidFill>
                  <a:srgbClr val="4E9A06"/>
                </a:solidFill>
                <a:latin typeface="Courier"/>
              </a:rPr>
              <a:t>"ruby"</a:t>
            </a:r>
            <a:r>
              <a:rPr sz="1800">
                <a:latin typeface="Courier"/>
              </a:rPr>
              <a:t>:</a:t>
            </a:r>
            <a:br/>
            <a:r>
              <a:rPr sz="1800">
                <a:latin typeface="Courier"/>
              </a:rPr>
              <a:t>    </a:t>
            </a:r>
            <a:r>
              <a:rPr sz="1800" i="1">
                <a:solidFill>
                  <a:srgbClr val="8F5902"/>
                </a:solidFill>
                <a:latin typeface="Courier"/>
              </a:rPr>
              <a:t># </a:t>
            </a:r>
            <a:r>
              <a:rPr sz="1800">
                <a:solidFill>
                  <a:srgbClr val="EF2929"/>
                </a:solidFill>
                <a:latin typeface="Courier"/>
              </a:rPr>
              <a:t>TODO</a:t>
            </a:r>
            <a:r>
              <a:rPr sz="1800" i="1">
                <a:solidFill>
                  <a:srgbClr val="8F5902"/>
                </a:solidFill>
                <a:latin typeface="Courier"/>
              </a:rPr>
              <a:t> Also probe cmethod__entry and cmethod__return with same arguments</a:t>
            </a:r>
            <a:br/>
            <a:r>
              <a:rPr sz="1800">
                <a:latin typeface="Courier"/>
              </a:rPr>
              <a:t>    entry_probe </a:t>
            </a:r>
            <a:r>
              <a:rPr sz="1800" b="1">
                <a:solidFill>
                  <a:srgbClr val="CE5C00"/>
                </a:solidFill>
                <a:latin typeface="Courier"/>
              </a:rPr>
              <a:t>=</a:t>
            </a:r>
            <a:r>
              <a:rPr sz="1800">
                <a:latin typeface="Courier"/>
              </a:rPr>
              <a:t> </a:t>
            </a:r>
            <a:r>
              <a:rPr sz="1800">
                <a:solidFill>
                  <a:srgbClr val="4E9A06"/>
                </a:solidFill>
                <a:latin typeface="Courier"/>
              </a:rPr>
              <a:t>"method__entry"</a:t>
            </a:r>
            <a:br/>
            <a:r>
              <a:rPr sz="1800">
                <a:latin typeface="Courier"/>
              </a:rPr>
              <a:t>    return_probe </a:t>
            </a:r>
            <a:r>
              <a:rPr sz="1800" b="1">
                <a:solidFill>
                  <a:srgbClr val="CE5C00"/>
                </a:solidFill>
                <a:latin typeface="Courier"/>
              </a:rPr>
              <a:t>=</a:t>
            </a:r>
            <a:r>
              <a:rPr sz="1800">
                <a:latin typeface="Courier"/>
              </a:rPr>
              <a:t> </a:t>
            </a:r>
            <a:r>
              <a:rPr sz="1800">
                <a:solidFill>
                  <a:srgbClr val="4E9A06"/>
                </a:solidFill>
                <a:latin typeface="Courier"/>
              </a:rPr>
              <a:t>"method__return"</a:t>
            </a:r>
            <a:br/>
            <a:r>
              <a:rPr sz="1800">
                <a:latin typeface="Courier"/>
              </a:rPr>
              <a:t>    read_class </a:t>
            </a:r>
            <a:r>
              <a:rPr sz="1800" b="1">
                <a:solidFill>
                  <a:srgbClr val="CE5C00"/>
                </a:solidFill>
                <a:latin typeface="Courier"/>
              </a:rPr>
              <a:t>=</a:t>
            </a:r>
            <a:r>
              <a:rPr sz="1800">
                <a:latin typeface="Courier"/>
              </a:rPr>
              <a:t> </a:t>
            </a:r>
            <a:r>
              <a:rPr sz="1800">
                <a:solidFill>
                  <a:srgbClr val="4E9A06"/>
                </a:solidFill>
                <a:latin typeface="Courier"/>
              </a:rPr>
              <a:t>"bpf_usdt_readarg(1, ctx, &amp;clazz);"</a:t>
            </a:r>
            <a:br/>
            <a:r>
              <a:rPr sz="1800">
                <a:latin typeface="Courier"/>
              </a:rPr>
              <a:t>    read_method </a:t>
            </a:r>
            <a:r>
              <a:rPr sz="1800" b="1">
                <a:solidFill>
                  <a:srgbClr val="CE5C00"/>
                </a:solidFill>
                <a:latin typeface="Courier"/>
              </a:rPr>
              <a:t>=</a:t>
            </a:r>
            <a:r>
              <a:rPr sz="1800">
                <a:latin typeface="Courier"/>
              </a:rPr>
              <a:t> </a:t>
            </a:r>
            <a:r>
              <a:rPr sz="1800">
                <a:solidFill>
                  <a:srgbClr val="4E9A06"/>
                </a:solidFill>
                <a:latin typeface="Courier"/>
              </a:rPr>
              <a:t>"bpf_usdt_readarg(2, ctx, &amp;method);"</a:t>
            </a:r>
          </a:p>
          <a:p>
            <a:pPr lvl="0" marL="0" indent="0">
              <a:buNone/>
            </a:pPr>
            <a:r>
              <a:rPr/>
              <a:t>Then later, in the C code, it uses these to replace </a:t>
            </a:r>
            <a:r>
              <a:rPr sz="1800">
                <a:latin typeface="Courier"/>
              </a:rPr>
              <a:t>READ_CLASS</a:t>
            </a:r>
            <a:r>
              <a:rPr/>
              <a:t> and </a:t>
            </a:r>
            <a:r>
              <a:rPr sz="1800">
                <a:latin typeface="Courier"/>
              </a:rPr>
              <a:t>READ_METHOD</a:t>
            </a:r>
            <a:r>
              <a:rPr/>
              <a:t> when it is building out the probe function:</a:t>
            </a:r>
          </a:p>
          <a:p>
            <a:pPr lvl="0" marL="1270000" indent="0">
              <a:buNone/>
            </a:pPr>
            <a:r>
              <a:rPr sz="1800">
                <a:solidFill>
                  <a:srgbClr val="204A87"/>
                </a:solidFill>
                <a:latin typeface="Courier"/>
              </a:rPr>
              <a:t>int</a:t>
            </a:r>
            <a:r>
              <a:rPr sz="1800">
                <a:latin typeface="Courier"/>
              </a:rPr>
              <a:t> trace_entry(</a:t>
            </a:r>
            <a:r>
              <a:rPr sz="1800" b="1">
                <a:solidFill>
                  <a:srgbClr val="204A87"/>
                </a:solidFill>
                <a:latin typeface="Courier"/>
              </a:rPr>
              <a:t>struct</a:t>
            </a:r>
            <a:r>
              <a:rPr sz="1800">
                <a:latin typeface="Courier"/>
              </a:rPr>
              <a:t> pt_regs *ctx) {</a:t>
            </a:r>
            <a:br/>
            <a:r>
              <a:rPr sz="1800">
                <a:latin typeface="Courier"/>
              </a:rPr>
              <a:t>    u64 clazz = </a:t>
            </a:r>
            <a:r>
              <a:rPr sz="1800">
                <a:solidFill>
                  <a:srgbClr val="0000CF"/>
                </a:solidFill>
                <a:latin typeface="Courier"/>
              </a:rPr>
              <a:t>0</a:t>
            </a:r>
            <a:r>
              <a:rPr sz="1800">
                <a:latin typeface="Courier"/>
              </a:rPr>
              <a:t>, method = </a:t>
            </a:r>
            <a:r>
              <a:rPr sz="1800">
                <a:solidFill>
                  <a:srgbClr val="0000CF"/>
                </a:solidFill>
                <a:latin typeface="Courier"/>
              </a:rPr>
              <a:t>0</a:t>
            </a:r>
            <a:r>
              <a:rPr sz="1800">
                <a:latin typeface="Courier"/>
              </a:rPr>
              <a:t>, val = </a:t>
            </a:r>
            <a:r>
              <a:rPr sz="1800">
                <a:solidFill>
                  <a:srgbClr val="0000CF"/>
                </a:solidFill>
                <a:latin typeface="Courier"/>
              </a:rPr>
              <a:t>0</a:t>
            </a:r>
            <a:r>
              <a:rPr sz="1800">
                <a:latin typeface="Courier"/>
              </a:rPr>
              <a:t>;</a:t>
            </a:r>
            <a:br/>
            <a:r>
              <a:rPr sz="1800">
                <a:latin typeface="Courier"/>
              </a:rPr>
              <a:t>    u64 *valp;</a:t>
            </a:r>
            <a:br/>
            <a:r>
              <a:rPr sz="1800">
                <a:latin typeface="Courier"/>
              </a:rPr>
              <a:t>    </a:t>
            </a:r>
            <a:r>
              <a:rPr sz="1800" b="1">
                <a:solidFill>
                  <a:srgbClr val="204A87"/>
                </a:solidFill>
                <a:latin typeface="Courier"/>
              </a:rPr>
              <a:t>struct</a:t>
            </a:r>
            <a:r>
              <a:rPr sz="1800">
                <a:latin typeface="Courier"/>
              </a:rPr>
              <a:t> entry_t data = {</a:t>
            </a:r>
            <a:r>
              <a:rPr sz="1800">
                <a:solidFill>
                  <a:srgbClr val="0000CF"/>
                </a:solidFill>
                <a:latin typeface="Courier"/>
              </a:rPr>
              <a:t>0</a:t>
            </a:r>
            <a:r>
              <a:rPr sz="1800">
                <a:latin typeface="Courier"/>
              </a:rPr>
              <a:t>};</a:t>
            </a:r>
            <a:br/>
            <a:r>
              <a:rPr sz="1800" i="1">
                <a:solidFill>
                  <a:srgbClr val="8F5902"/>
                </a:solidFill>
                <a:latin typeface="Courier"/>
              </a:rPr>
              <a:t>#ifdef LATENCY</a:t>
            </a:r>
            <a:br/>
            <a:r>
              <a:rPr sz="1800">
                <a:latin typeface="Courier"/>
              </a:rPr>
              <a:t>    u64 timestamp = bpf_ktime_get_ns();</a:t>
            </a:r>
            <a:br/>
            <a:r>
              <a:rPr sz="1800">
                <a:latin typeface="Courier"/>
              </a:rPr>
              <a:t>    data.pid = bpf_get_current_pid_tgid();</a:t>
            </a:r>
            <a:br/>
            <a:r>
              <a:rPr sz="1800" i="1">
                <a:solidFill>
                  <a:srgbClr val="8F5902"/>
                </a:solidFill>
                <a:latin typeface="Courier"/>
              </a:rPr>
              <a:t>#endif</a:t>
            </a:r>
            <a:br/>
            <a:r>
              <a:rPr sz="1800">
                <a:latin typeface="Courier"/>
              </a:rPr>
              <a:t>    READ_CLASS</a:t>
            </a:r>
            <a:br/>
            <a:r>
              <a:rPr sz="1800">
                <a:latin typeface="Courier"/>
              </a:rPr>
              <a:t>    READ_METHOD</a:t>
            </a:r>
            <a:br/>
            <a:r>
              <a:rPr sz="1800">
                <a:latin typeface="Courier"/>
              </a:rPr>
              <a:t>    bpf_probe_read(&amp;data.method.clazz, </a:t>
            </a:r>
            <a:r>
              <a:rPr sz="1800" b="1">
                <a:solidFill>
                  <a:srgbClr val="204A87"/>
                </a:solidFill>
                <a:latin typeface="Courier"/>
              </a:rPr>
              <a:t>sizeof</a:t>
            </a:r>
            <a:r>
              <a:rPr sz="1800">
                <a:latin typeface="Courier"/>
              </a:rPr>
              <a:t>(data.method.clazz),</a:t>
            </a:r>
            <a:br/>
            <a:r>
              <a:rPr sz="1800">
                <a:latin typeface="Courier"/>
              </a:rPr>
              <a:t>                   (</a:t>
            </a:r>
            <a:r>
              <a:rPr sz="1800">
                <a:solidFill>
                  <a:srgbClr val="204A87"/>
                </a:solidFill>
                <a:latin typeface="Courier"/>
              </a:rPr>
              <a:t>void</a:t>
            </a:r>
            <a:r>
              <a:rPr sz="1800">
                <a:latin typeface="Courier"/>
              </a:rPr>
              <a:t> *)clazz);</a:t>
            </a:r>
            <a:br/>
            <a:r>
              <a:rPr sz="1800">
                <a:latin typeface="Courier"/>
              </a:rPr>
              <a:t>    bpf_probe_read(&amp;data.method.method, </a:t>
            </a:r>
            <a:r>
              <a:rPr sz="1800" b="1">
                <a:solidFill>
                  <a:srgbClr val="204A87"/>
                </a:solidFill>
                <a:latin typeface="Courier"/>
              </a:rPr>
              <a:t>sizeof</a:t>
            </a:r>
            <a:r>
              <a:rPr sz="1800">
                <a:latin typeface="Courier"/>
              </a:rPr>
              <a:t>(data.method.method),</a:t>
            </a:r>
          </a:p>
          <a:p>
            <a:pPr lvl="0" marL="0" indent="0">
              <a:buNone/>
            </a:pPr>
            <a:r>
              <a:rPr/>
              <a:t>There are several other tools in this suite, targeting Ruby, Python, Java, PhP, tcl, and Perl. Some tools are specific to a given language, as support does vary somewhat depending on what probes the runtime maintainers choose to expose.</a:t>
            </a:r>
          </a:p>
          <a:p>
            <a:pPr lvl="0" marL="0" indent="0">
              <a:buNone/>
            </a:pPr>
            <a:r>
              <a:rPr/>
              <a:t>These scripts provided a wealth of examples for how USDT tracing was already being done in </a:t>
            </a:r>
            <a:r>
              <a:rPr sz="1800">
                <a:latin typeface="Courier"/>
              </a:rPr>
              <a:t>bcc</a:t>
            </a:r>
            <a:r>
              <a:rPr/>
              <a:t>, and a jumping off point for a new tool.</a:t>
            </a:r>
          </a:p>
          <a:p>
            <a:pPr lvl="0" marL="0" indent="0">
              <a:spcBef>
                <a:spcPts val="3000"/>
              </a:spcBef>
              <a:buNone/>
            </a:pPr>
            <a:r>
              <a:rPr b="1"/>
              <a:t>slabratetop.py</a:t>
            </a:r>
          </a:p>
          <a:p>
            <a:pPr lvl="0" marL="0" indent="0">
              <a:buNone/>
            </a:pPr>
            <a:r>
              <a:rPr/>
              <a:t>UI / UX design isn’t my forte, and apparently imitation is the sincerest form of flattery. To start with, I looked through the </a:t>
            </a:r>
            <a:r>
              <a:rPr sz="1800">
                <a:latin typeface="Courier"/>
              </a:rPr>
              <a:t>\*top.py</a:t>
            </a:r>
            <a:r>
              <a:rPr/>
              <a:t> </a:t>
            </a:r>
            <a:r>
              <a:rPr sz="1800">
                <a:latin typeface="Courier"/>
              </a:rPr>
              <a:t>top</a:t>
            </a:r>
            <a:r>
              <a:rPr/>
              <a:t>-like tools for one to base the structure of my program on. A fine example was </a:t>
            </a:r>
            <a:r>
              <a:rPr sz="1800">
                <a:latin typeface="Courier"/>
              </a:rPr>
              <a:t>slabratetop.py</a:t>
            </a:r>
            <a:r>
              <a:rPr/>
              <a:t>, which happens to be the Python version of the </a:t>
            </a:r>
            <a:r>
              <a:rPr sz="1800">
                <a:latin typeface="Courier"/>
              </a:rPr>
              <a:t>bpftrace</a:t>
            </a:r>
            <a:r>
              <a:rPr/>
              <a:t> script that was showed earlier. The design of its main control loop and argument parsing were the main concepts borrowed:</a:t>
            </a:r>
          </a:p>
          <a:p>
            <a:pPr lvl="0" marL="1270000" indent="0">
              <a:buNone/>
            </a:pPr>
            <a:r>
              <a:rPr sz="1800">
                <a:latin typeface="Courier"/>
              </a:rPr>
              <a:t>exiting </a:t>
            </a:r>
            <a:r>
              <a:rPr sz="1800" b="1">
                <a:solidFill>
                  <a:srgbClr val="CE5C00"/>
                </a:solidFill>
                <a:latin typeface="Courier"/>
              </a:rPr>
              <a:t>=</a:t>
            </a:r>
            <a:r>
              <a:rPr sz="1800">
                <a:latin typeface="Courier"/>
              </a:rPr>
              <a:t> </a:t>
            </a:r>
            <a:r>
              <a:rPr sz="1800">
                <a:solidFill>
                  <a:srgbClr val="0000CF"/>
                </a:solidFill>
                <a:latin typeface="Courier"/>
              </a:rPr>
              <a:t>0</a:t>
            </a:r>
            <a:br/>
            <a:r>
              <a:rPr sz="1800" b="1">
                <a:solidFill>
                  <a:srgbClr val="204A87"/>
                </a:solidFill>
                <a:latin typeface="Courier"/>
              </a:rPr>
              <a:t>while</a:t>
            </a:r>
            <a:r>
              <a:rPr sz="1800">
                <a:latin typeface="Courier"/>
              </a:rPr>
              <a:t> </a:t>
            </a:r>
            <a:r>
              <a:rPr sz="1800">
                <a:solidFill>
                  <a:srgbClr val="0000CF"/>
                </a:solidFill>
                <a:latin typeface="Courier"/>
              </a:rPr>
              <a:t>1</a:t>
            </a:r>
            <a:r>
              <a:rPr sz="1800">
                <a:latin typeface="Courier"/>
              </a:rPr>
              <a:t>:</a:t>
            </a:r>
            <a:br/>
            <a:r>
              <a:rPr sz="1800">
                <a:latin typeface="Courier"/>
              </a:rPr>
              <a:t>    </a:t>
            </a:r>
            <a:r>
              <a:rPr sz="1800" b="1">
                <a:solidFill>
                  <a:srgbClr val="204A87"/>
                </a:solidFill>
                <a:latin typeface="Courier"/>
              </a:rPr>
              <a:t>try</a:t>
            </a:r>
            <a:r>
              <a:rPr sz="1800">
                <a:latin typeface="Courier"/>
              </a:rPr>
              <a:t>:</a:t>
            </a:r>
            <a:br/>
            <a:r>
              <a:rPr sz="1800">
                <a:latin typeface="Courier"/>
              </a:rPr>
              <a:t>        sleep(interval)</a:t>
            </a:r>
            <a:br/>
            <a:r>
              <a:rPr sz="1800">
                <a:latin typeface="Courier"/>
              </a:rPr>
              <a:t>    </a:t>
            </a:r>
            <a:r>
              <a:rPr sz="1800" b="1">
                <a:solidFill>
                  <a:srgbClr val="204A87"/>
                </a:solidFill>
                <a:latin typeface="Courier"/>
              </a:rPr>
              <a:t>except</a:t>
            </a:r>
            <a:r>
              <a:rPr sz="1800">
                <a:latin typeface="Courier"/>
              </a:rPr>
              <a:t> </a:t>
            </a:r>
            <a:r>
              <a:rPr sz="1800" i="1">
                <a:solidFill>
                  <a:srgbClr val="8F5902"/>
                </a:solidFill>
                <a:latin typeface="Courier"/>
              </a:rPr>
              <a:t>KeyboardInterrupt</a:t>
            </a:r>
            <a:r>
              <a:rPr sz="1800">
                <a:latin typeface="Courier"/>
              </a:rPr>
              <a:t>:</a:t>
            </a:r>
            <a:br/>
            <a:r>
              <a:rPr sz="1800">
                <a:latin typeface="Courier"/>
              </a:rPr>
              <a:t>        exiting </a:t>
            </a:r>
            <a:r>
              <a:rPr sz="1800" b="1">
                <a:solidFill>
                  <a:srgbClr val="CE5C00"/>
                </a:solidFill>
                <a:latin typeface="Courier"/>
              </a:rPr>
              <a:t>=</a:t>
            </a:r>
            <a:r>
              <a:rPr sz="1800">
                <a:latin typeface="Courier"/>
              </a:rPr>
              <a:t> </a:t>
            </a:r>
            <a:r>
              <a:rPr sz="1800">
                <a:solidFill>
                  <a:srgbClr val="0000CF"/>
                </a:solidFill>
                <a:latin typeface="Courier"/>
              </a:rPr>
              <a:t>1</a:t>
            </a:r>
            <a:br/>
            <a:br/>
            <a:r>
              <a:rPr sz="1800">
                <a:latin typeface="Courier"/>
              </a:rPr>
              <a:t>    </a:t>
            </a:r>
            <a:r>
              <a:rPr sz="1800" i="1">
                <a:solidFill>
                  <a:srgbClr val="8F5902"/>
                </a:solidFill>
                <a:latin typeface="Courier"/>
              </a:rPr>
              <a:t># header</a:t>
            </a:r>
            <a:br/>
            <a:r>
              <a:rPr sz="1800">
                <a:latin typeface="Courier"/>
              </a:rPr>
              <a:t>    </a:t>
            </a:r>
            <a:r>
              <a:rPr sz="1800" b="1">
                <a:solidFill>
                  <a:srgbClr val="204A87"/>
                </a:solidFill>
                <a:latin typeface="Courier"/>
              </a:rPr>
              <a:t>if</a:t>
            </a:r>
            <a:r>
              <a:rPr sz="1800">
                <a:latin typeface="Courier"/>
              </a:rPr>
              <a:t> clear:</a:t>
            </a:r>
            <a:br/>
            <a:r>
              <a:rPr sz="1800">
                <a:latin typeface="Courier"/>
              </a:rPr>
              <a:t>        call(</a:t>
            </a:r>
            <a:r>
              <a:rPr sz="1800">
                <a:solidFill>
                  <a:srgbClr val="4E9A06"/>
                </a:solidFill>
                <a:latin typeface="Courier"/>
              </a:rPr>
              <a:t>"clear"</a:t>
            </a:r>
            <a:r>
              <a:rPr sz="1800">
                <a:latin typeface="Courier"/>
              </a:rPr>
              <a:t>)</a:t>
            </a:r>
            <a:br/>
            <a:r>
              <a:rPr sz="1800">
                <a:latin typeface="Courier"/>
              </a:rPr>
              <a:t>    </a:t>
            </a:r>
            <a:r>
              <a:rPr sz="1800" b="1">
                <a:solidFill>
                  <a:srgbClr val="204A87"/>
                </a:solidFill>
                <a:latin typeface="Courier"/>
              </a:rPr>
              <a:t>else</a:t>
            </a:r>
            <a:r>
              <a:rPr sz="1800">
                <a:latin typeface="Courier"/>
              </a:rPr>
              <a:t>:</a:t>
            </a:r>
            <a:br/>
            <a:r>
              <a:rPr sz="1800">
                <a:latin typeface="Courier"/>
              </a:rPr>
              <a:t>        print()</a:t>
            </a:r>
            <a:br/>
            <a:r>
              <a:rPr sz="1800">
                <a:latin typeface="Courier"/>
              </a:rPr>
              <a:t>    </a:t>
            </a:r>
            <a:r>
              <a:rPr sz="1800" b="1">
                <a:solidFill>
                  <a:srgbClr val="204A87"/>
                </a:solidFill>
                <a:latin typeface="Courier"/>
              </a:rPr>
              <a:t>with</a:t>
            </a:r>
            <a:r>
              <a:rPr sz="1800">
                <a:latin typeface="Courier"/>
              </a:rPr>
              <a:t> open(loadavg) as stats:</a:t>
            </a:r>
            <a:br/>
            <a:r>
              <a:rPr sz="1800">
                <a:latin typeface="Courier"/>
              </a:rPr>
              <a:t>        print(</a:t>
            </a:r>
            <a:r>
              <a:rPr sz="1800">
                <a:solidFill>
                  <a:srgbClr val="4E9A06"/>
                </a:solidFill>
                <a:latin typeface="Courier"/>
              </a:rPr>
              <a:t>"</a:t>
            </a:r>
            <a:r>
              <a:rPr sz="1800">
                <a:solidFill>
                  <a:srgbClr val="000000"/>
                </a:solidFill>
                <a:latin typeface="Courier"/>
              </a:rPr>
              <a:t>%-8s</a:t>
            </a:r>
            <a:r>
              <a:rPr sz="1800">
                <a:solidFill>
                  <a:srgbClr val="4E9A06"/>
                </a:solidFill>
                <a:latin typeface="Courier"/>
              </a:rPr>
              <a:t> loadavg: </a:t>
            </a:r>
            <a:r>
              <a:rPr sz="1800">
                <a:solidFill>
                  <a:srgbClr val="000000"/>
                </a:solidFill>
                <a:latin typeface="Courier"/>
              </a:rPr>
              <a:t>%s</a:t>
            </a:r>
            <a:r>
              <a:rPr sz="1800">
                <a:solidFill>
                  <a:srgbClr val="4E9A06"/>
                </a:solidFill>
                <a:latin typeface="Courier"/>
              </a:rPr>
              <a:t>"</a:t>
            </a:r>
            <a:r>
              <a:rPr sz="1800">
                <a:latin typeface="Courier"/>
              </a:rPr>
              <a:t> </a:t>
            </a:r>
            <a:r>
              <a:rPr sz="1800" b="1">
                <a:solidFill>
                  <a:srgbClr val="CE5C00"/>
                </a:solidFill>
                <a:latin typeface="Courier"/>
              </a:rPr>
              <a:t>%</a:t>
            </a:r>
            <a:r>
              <a:rPr sz="1800">
                <a:latin typeface="Courier"/>
              </a:rPr>
              <a:t> (strftime(</a:t>
            </a:r>
            <a:r>
              <a:rPr sz="1800">
                <a:solidFill>
                  <a:srgbClr val="4E9A06"/>
                </a:solidFill>
                <a:latin typeface="Courier"/>
              </a:rPr>
              <a:t>"%H:%M:%S"</a:t>
            </a:r>
            <a:r>
              <a:rPr sz="1800">
                <a:latin typeface="Courier"/>
              </a:rPr>
              <a:t>), stats.read()))</a:t>
            </a:r>
            <a:br/>
            <a:r>
              <a:rPr sz="1800">
                <a:latin typeface="Courier"/>
              </a:rPr>
              <a:t>    print(</a:t>
            </a:r>
            <a:r>
              <a:rPr sz="1800">
                <a:solidFill>
                  <a:srgbClr val="4E9A06"/>
                </a:solidFill>
                <a:latin typeface="Courier"/>
              </a:rPr>
              <a:t>"</a:t>
            </a:r>
            <a:r>
              <a:rPr sz="1800">
                <a:solidFill>
                  <a:srgbClr val="000000"/>
                </a:solidFill>
                <a:latin typeface="Courier"/>
              </a:rPr>
              <a:t>%-32s</a:t>
            </a:r>
            <a:r>
              <a:rPr sz="1800">
                <a:solidFill>
                  <a:srgbClr val="4E9A06"/>
                </a:solidFill>
                <a:latin typeface="Courier"/>
              </a:rPr>
              <a:t> </a:t>
            </a:r>
            <a:r>
              <a:rPr sz="1800">
                <a:solidFill>
                  <a:srgbClr val="000000"/>
                </a:solidFill>
                <a:latin typeface="Courier"/>
              </a:rPr>
              <a:t>%6s</a:t>
            </a:r>
            <a:r>
              <a:rPr sz="1800">
                <a:solidFill>
                  <a:srgbClr val="4E9A06"/>
                </a:solidFill>
                <a:latin typeface="Courier"/>
              </a:rPr>
              <a:t> </a:t>
            </a:r>
            <a:r>
              <a:rPr sz="1800">
                <a:solidFill>
                  <a:srgbClr val="000000"/>
                </a:solidFill>
                <a:latin typeface="Courier"/>
              </a:rPr>
              <a:t>%10s</a:t>
            </a:r>
            <a:r>
              <a:rPr sz="1800">
                <a:solidFill>
                  <a:srgbClr val="4E9A06"/>
                </a:solidFill>
                <a:latin typeface="Courier"/>
              </a:rPr>
              <a:t>"</a:t>
            </a:r>
            <a:r>
              <a:rPr sz="1800">
                <a:latin typeface="Courier"/>
              </a:rPr>
              <a:t> </a:t>
            </a:r>
            <a:r>
              <a:rPr sz="1800" b="1">
                <a:solidFill>
                  <a:srgbClr val="CE5C00"/>
                </a:solidFill>
                <a:latin typeface="Courier"/>
              </a:rPr>
              <a:t>%</a:t>
            </a:r>
            <a:r>
              <a:rPr sz="1800">
                <a:latin typeface="Courier"/>
              </a:rPr>
              <a:t> (</a:t>
            </a:r>
            <a:r>
              <a:rPr sz="1800">
                <a:solidFill>
                  <a:srgbClr val="4E9A06"/>
                </a:solidFill>
                <a:latin typeface="Courier"/>
              </a:rPr>
              <a:t>"CACHE"</a:t>
            </a:r>
            <a:r>
              <a:rPr sz="1800">
                <a:latin typeface="Courier"/>
              </a:rPr>
              <a:t>, </a:t>
            </a:r>
            <a:r>
              <a:rPr sz="1800">
                <a:solidFill>
                  <a:srgbClr val="4E9A06"/>
                </a:solidFill>
                <a:latin typeface="Courier"/>
              </a:rPr>
              <a:t>"ALLOCS"</a:t>
            </a:r>
            <a:r>
              <a:rPr sz="1800">
                <a:latin typeface="Courier"/>
              </a:rPr>
              <a:t>, </a:t>
            </a:r>
            <a:r>
              <a:rPr sz="1800">
                <a:solidFill>
                  <a:srgbClr val="4E9A06"/>
                </a:solidFill>
                <a:latin typeface="Courier"/>
              </a:rPr>
              <a:t>"BYTES"</a:t>
            </a:r>
            <a:r>
              <a:rPr sz="1800">
                <a:latin typeface="Courier"/>
              </a:rPr>
              <a:t>))</a:t>
            </a:r>
            <a:br/>
            <a:br/>
            <a:r>
              <a:rPr sz="1800">
                <a:latin typeface="Courier"/>
              </a:rPr>
              <a:t>    </a:t>
            </a:r>
            <a:r>
              <a:rPr sz="1800" i="1">
                <a:solidFill>
                  <a:srgbClr val="8F5902"/>
                </a:solidFill>
                <a:latin typeface="Courier"/>
              </a:rPr>
              <a:t># by-TID output</a:t>
            </a:r>
            <a:br/>
            <a:r>
              <a:rPr sz="1800">
                <a:latin typeface="Courier"/>
              </a:rPr>
              <a:t>    counts </a:t>
            </a:r>
            <a:r>
              <a:rPr sz="1800" b="1">
                <a:solidFill>
                  <a:srgbClr val="CE5C00"/>
                </a:solidFill>
                <a:latin typeface="Courier"/>
              </a:rPr>
              <a:t>=</a:t>
            </a:r>
            <a:r>
              <a:rPr sz="1800">
                <a:latin typeface="Courier"/>
              </a:rPr>
              <a:t> b.get_table(</a:t>
            </a:r>
            <a:r>
              <a:rPr sz="1800">
                <a:solidFill>
                  <a:srgbClr val="4E9A06"/>
                </a:solidFill>
                <a:latin typeface="Courier"/>
              </a:rPr>
              <a:t>"counts"</a:t>
            </a:r>
            <a:r>
              <a:rPr sz="1800">
                <a:latin typeface="Courier"/>
              </a:rPr>
              <a:t>)</a:t>
            </a:r>
            <a:br/>
            <a:r>
              <a:rPr sz="1800">
                <a:latin typeface="Courier"/>
              </a:rPr>
              <a:t>    line </a:t>
            </a:r>
            <a:r>
              <a:rPr sz="1800" b="1">
                <a:solidFill>
                  <a:srgbClr val="CE5C00"/>
                </a:solidFill>
                <a:latin typeface="Courier"/>
              </a:rPr>
              <a:t>=</a:t>
            </a:r>
            <a:r>
              <a:rPr sz="1800">
                <a:latin typeface="Courier"/>
              </a:rPr>
              <a:t> </a:t>
            </a:r>
            <a:r>
              <a:rPr sz="1800">
                <a:solidFill>
                  <a:srgbClr val="0000CF"/>
                </a:solidFill>
                <a:latin typeface="Courier"/>
              </a:rPr>
              <a:t>0</a:t>
            </a:r>
            <a:br/>
            <a:r>
              <a:rPr sz="1800">
                <a:latin typeface="Courier"/>
              </a:rPr>
              <a:t>    </a:t>
            </a:r>
            <a:r>
              <a:rPr sz="1800" b="1">
                <a:solidFill>
                  <a:srgbClr val="204A87"/>
                </a:solidFill>
                <a:latin typeface="Courier"/>
              </a:rPr>
              <a:t>for</a:t>
            </a:r>
            <a:r>
              <a:rPr sz="1800">
                <a:latin typeface="Courier"/>
              </a:rPr>
              <a:t> k, v </a:t>
            </a:r>
            <a:r>
              <a:rPr sz="1800" b="1">
                <a:solidFill>
                  <a:srgbClr val="204A87"/>
                </a:solidFill>
                <a:latin typeface="Courier"/>
              </a:rPr>
              <a:t>in</a:t>
            </a:r>
            <a:r>
              <a:rPr sz="1800">
                <a:latin typeface="Courier"/>
              </a:rPr>
              <a:t> reversed(sorted(counts.items(),</a:t>
            </a:r>
            <a:br/>
            <a:r>
              <a:rPr sz="1800">
                <a:latin typeface="Courier"/>
              </a:rPr>
              <a:t>                                key</a:t>
            </a:r>
            <a:r>
              <a:rPr sz="1800" b="1">
                <a:solidFill>
                  <a:srgbClr val="CE5C00"/>
                </a:solidFill>
                <a:latin typeface="Courier"/>
              </a:rPr>
              <a:t>=</a:t>
            </a:r>
            <a:r>
              <a:rPr sz="1800" b="1">
                <a:solidFill>
                  <a:srgbClr val="204A87"/>
                </a:solidFill>
                <a:latin typeface="Courier"/>
              </a:rPr>
              <a:t>lambda</a:t>
            </a:r>
            <a:r>
              <a:rPr sz="1800">
                <a:latin typeface="Courier"/>
              </a:rPr>
              <a:t> counts: counts[</a:t>
            </a:r>
            <a:r>
              <a:rPr sz="1800">
                <a:solidFill>
                  <a:srgbClr val="0000CF"/>
                </a:solidFill>
                <a:latin typeface="Courier"/>
              </a:rPr>
              <a:t>1</a:t>
            </a:r>
            <a:r>
              <a:rPr sz="1800">
                <a:latin typeface="Courier"/>
              </a:rPr>
              <a:t>].size)):</a:t>
            </a:r>
            <a:br/>
            <a:r>
              <a:rPr sz="1800">
                <a:latin typeface="Courier"/>
              </a:rPr>
              <a:t>        printb(b</a:t>
            </a:r>
            <a:r>
              <a:rPr sz="1800">
                <a:solidFill>
                  <a:srgbClr val="4E9A06"/>
                </a:solidFill>
                <a:latin typeface="Courier"/>
              </a:rPr>
              <a:t>"</a:t>
            </a:r>
            <a:r>
              <a:rPr sz="1800">
                <a:solidFill>
                  <a:srgbClr val="000000"/>
                </a:solidFill>
                <a:latin typeface="Courier"/>
              </a:rPr>
              <a:t>%-32s</a:t>
            </a:r>
            <a:r>
              <a:rPr sz="1800">
                <a:solidFill>
                  <a:srgbClr val="4E9A06"/>
                </a:solidFill>
                <a:latin typeface="Courier"/>
              </a:rPr>
              <a:t> </a:t>
            </a:r>
            <a:r>
              <a:rPr sz="1800">
                <a:solidFill>
                  <a:srgbClr val="000000"/>
                </a:solidFill>
                <a:latin typeface="Courier"/>
              </a:rPr>
              <a:t>%6d</a:t>
            </a:r>
            <a:r>
              <a:rPr sz="1800">
                <a:solidFill>
                  <a:srgbClr val="4E9A06"/>
                </a:solidFill>
                <a:latin typeface="Courier"/>
              </a:rPr>
              <a:t> </a:t>
            </a:r>
            <a:r>
              <a:rPr sz="1800">
                <a:solidFill>
                  <a:srgbClr val="000000"/>
                </a:solidFill>
                <a:latin typeface="Courier"/>
              </a:rPr>
              <a:t>%10d</a:t>
            </a:r>
            <a:r>
              <a:rPr sz="1800">
                <a:solidFill>
                  <a:srgbClr val="4E9A06"/>
                </a:solidFill>
                <a:latin typeface="Courier"/>
              </a:rPr>
              <a:t>"</a:t>
            </a:r>
            <a:r>
              <a:rPr sz="1800">
                <a:latin typeface="Courier"/>
              </a:rPr>
              <a:t> </a:t>
            </a:r>
            <a:r>
              <a:rPr sz="1800" b="1">
                <a:solidFill>
                  <a:srgbClr val="CE5C00"/>
                </a:solidFill>
                <a:latin typeface="Courier"/>
              </a:rPr>
              <a:t>%</a:t>
            </a:r>
            <a:r>
              <a:rPr sz="1800">
                <a:latin typeface="Courier"/>
              </a:rPr>
              <a:t> (k.name, v.count, v.size))</a:t>
            </a:r>
            <a:br/>
            <a:br/>
            <a:r>
              <a:rPr sz="1800">
                <a:latin typeface="Courier"/>
              </a:rPr>
              <a:t>        line </a:t>
            </a:r>
            <a:r>
              <a:rPr sz="1800" b="1">
                <a:solidFill>
                  <a:srgbClr val="CE5C00"/>
                </a:solidFill>
                <a:latin typeface="Courier"/>
              </a:rPr>
              <a:t>+=</a:t>
            </a:r>
            <a:r>
              <a:rPr sz="1800">
                <a:latin typeface="Courier"/>
              </a:rPr>
              <a:t> </a:t>
            </a:r>
            <a:r>
              <a:rPr sz="1800">
                <a:solidFill>
                  <a:srgbClr val="0000CF"/>
                </a:solidFill>
                <a:latin typeface="Courier"/>
              </a:rPr>
              <a:t>1</a:t>
            </a:r>
            <a:br/>
            <a:r>
              <a:rPr sz="1800">
                <a:latin typeface="Courier"/>
              </a:rPr>
              <a:t>        </a:t>
            </a:r>
            <a:r>
              <a:rPr sz="1800" b="1">
                <a:solidFill>
                  <a:srgbClr val="204A87"/>
                </a:solidFill>
                <a:latin typeface="Courier"/>
              </a:rPr>
              <a:t>if</a:t>
            </a:r>
            <a:r>
              <a:rPr sz="1800">
                <a:latin typeface="Courier"/>
              </a:rPr>
              <a:t> line </a:t>
            </a:r>
            <a:r>
              <a:rPr sz="1800" b="1">
                <a:solidFill>
                  <a:srgbClr val="CE5C00"/>
                </a:solidFill>
                <a:latin typeface="Courier"/>
              </a:rPr>
              <a:t>&gt;=</a:t>
            </a:r>
            <a:r>
              <a:rPr sz="1800">
                <a:latin typeface="Courier"/>
              </a:rPr>
              <a:t> maxrows:</a:t>
            </a:r>
            <a:br/>
            <a:r>
              <a:rPr sz="1800">
                <a:latin typeface="Courier"/>
              </a:rPr>
              <a:t>            </a:t>
            </a:r>
            <a:r>
              <a:rPr sz="1800" b="1">
                <a:solidFill>
                  <a:srgbClr val="204A87"/>
                </a:solidFill>
                <a:latin typeface="Courier"/>
              </a:rPr>
              <a:t>break</a:t>
            </a:r>
            <a:br/>
            <a:r>
              <a:rPr sz="1800">
                <a:latin typeface="Courier"/>
              </a:rPr>
              <a:t>    counts.clear()</a:t>
            </a:r>
            <a:br/>
            <a:br/>
            <a:r>
              <a:rPr sz="1800">
                <a:latin typeface="Courier"/>
              </a:rPr>
              <a:t>    countdown </a:t>
            </a:r>
            <a:r>
              <a:rPr sz="1800" b="1">
                <a:solidFill>
                  <a:srgbClr val="CE5C00"/>
                </a:solidFill>
                <a:latin typeface="Courier"/>
              </a:rPr>
              <a:t>-=</a:t>
            </a:r>
            <a:r>
              <a:rPr sz="1800">
                <a:latin typeface="Courier"/>
              </a:rPr>
              <a:t> </a:t>
            </a:r>
            <a:r>
              <a:rPr sz="1800">
                <a:solidFill>
                  <a:srgbClr val="0000CF"/>
                </a:solidFill>
                <a:latin typeface="Courier"/>
              </a:rPr>
              <a:t>1</a:t>
            </a:r>
            <a:br/>
            <a:r>
              <a:rPr sz="1800">
                <a:latin typeface="Courier"/>
              </a:rPr>
              <a:t>    </a:t>
            </a:r>
            <a:r>
              <a:rPr sz="1800" b="1">
                <a:solidFill>
                  <a:srgbClr val="204A87"/>
                </a:solidFill>
                <a:latin typeface="Courier"/>
              </a:rPr>
              <a:t>if</a:t>
            </a:r>
            <a:r>
              <a:rPr sz="1800">
                <a:latin typeface="Courier"/>
              </a:rPr>
              <a:t> exiting </a:t>
            </a:r>
            <a:r>
              <a:rPr sz="1800" b="1">
                <a:solidFill>
                  <a:srgbClr val="204A87"/>
                </a:solidFill>
                <a:latin typeface="Courier"/>
              </a:rPr>
              <a:t>or</a:t>
            </a:r>
            <a:r>
              <a:rPr sz="1800">
                <a:latin typeface="Courier"/>
              </a:rPr>
              <a:t> countdown </a:t>
            </a:r>
            <a:r>
              <a:rPr sz="1800" b="1">
                <a:solidFill>
                  <a:srgbClr val="CE5C00"/>
                </a:solidFill>
                <a:latin typeface="Courier"/>
              </a:rPr>
              <a:t>==</a:t>
            </a:r>
            <a:r>
              <a:rPr sz="1800">
                <a:latin typeface="Courier"/>
              </a:rPr>
              <a:t> </a:t>
            </a:r>
            <a:r>
              <a:rPr sz="1800">
                <a:solidFill>
                  <a:srgbClr val="0000CF"/>
                </a:solidFill>
                <a:latin typeface="Courier"/>
              </a:rPr>
              <a:t>0</a:t>
            </a:r>
            <a:r>
              <a:rPr sz="1800">
                <a:latin typeface="Courier"/>
              </a:rPr>
              <a:t>:</a:t>
            </a:r>
            <a:br/>
            <a:r>
              <a:rPr sz="1800">
                <a:latin typeface="Courier"/>
              </a:rPr>
              <a:t>        print(</a:t>
            </a:r>
            <a:r>
              <a:rPr sz="1800">
                <a:solidFill>
                  <a:srgbClr val="4E9A06"/>
                </a:solidFill>
                <a:latin typeface="Courier"/>
              </a:rPr>
              <a:t>"Detaching..."</a:t>
            </a:r>
            <a:r>
              <a:rPr sz="1800">
                <a:latin typeface="Courier"/>
              </a:rPr>
              <a:t>)</a:t>
            </a:r>
            <a:br/>
            <a:r>
              <a:rPr sz="1800">
                <a:latin typeface="Courier"/>
              </a:rPr>
              <a:t>        exit()</a:t>
            </a:r>
          </a:p>
          <a:p>
            <a:pPr lvl="0" marL="0" indent="0">
              <a:buNone/>
            </a:pPr>
            <a:r>
              <a:rPr/>
              <a:t>This was then blended with the </a:t>
            </a:r>
            <a:r>
              <a:rPr sz="1800">
                <a:latin typeface="Courier"/>
              </a:rPr>
              <a:t>select</a:t>
            </a:r>
            <a:r>
              <a:rPr/>
              <a:t> approach used by the Ruby </a:t>
            </a:r>
            <a:r>
              <a:rPr sz="1800">
                <a:latin typeface="Courier"/>
              </a:rPr>
              <a:t>mctop</a:t>
            </a:r>
            <a:r>
              <a:rPr/>
              <a:t> in order to receive keyboard input, which will be covered in more detail in the UI section of this document.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Issues</a:t>
            </a:r>
            <a:r>
              <a:rPr/>
              <a:t> </a:t>
            </a:r>
            <a:r>
              <a:rPr/>
              <a:t>porting</a:t>
            </a:r>
            <a:r>
              <a:rPr/>
              <a:t> </a:t>
            </a:r>
            <a:r>
              <a:rPr/>
              <a:t>to</a:t>
            </a:r>
            <a:r>
              <a:rPr/>
              <a:t> </a:t>
            </a:r>
            <a:r>
              <a:rPr/>
              <a:t>bcc</a:t>
            </a:r>
          </a:p>
        </p:txBody>
      </p:sp>
      <p:sp>
        <p:nvSpPr>
          <p:cNvPr id="3" name="Content Placeholder 2"/>
          <p:cNvSpPr>
            <a:spLocks noGrp="1"/>
          </p:cNvSpPr>
          <p:nvPr>
            <p:ph idx="1"/>
          </p:nvPr>
        </p:nvSpPr>
        <p:spPr/>
        <p:txBody>
          <a:bodyPr/>
          <a:lstStyle/>
          <a:p>
            <a:pPr lvl="0" marL="0" indent="0">
              <a:buNone/>
            </a:pPr>
            <a:r>
              <a:rPr/>
              <a:t>In moving from the </a:t>
            </a:r>
            <a:r>
              <a:rPr sz="1800">
                <a:latin typeface="Courier"/>
              </a:rPr>
              <a:t>bpftrace</a:t>
            </a:r>
            <a:r>
              <a:rPr/>
              <a:t> prototype to a fully-fledged </a:t>
            </a:r>
            <a:r>
              <a:rPr sz="1800">
                <a:latin typeface="Courier"/>
              </a:rPr>
              <a:t>bcc</a:t>
            </a:r>
            <a:r>
              <a:rPr/>
              <a:t>-based Python tool, inevitably there were some issues. </a:t>
            </a:r>
            <a:r>
              <a:rPr sz="1800">
                <a:latin typeface="Courier"/>
              </a:rPr>
              <a:t>bpftrace</a:t>
            </a:r>
            <a:r>
              <a:rPr/>
              <a:t> does a lot of smart stuff under the hood, and basically does the equivalent of writing these C-based segments of the eBPF probes for you, using LLVM IR (intermediate representation).</a:t>
            </a:r>
          </a:p>
          <a:p>
            <a:pPr lvl="0" marL="0" indent="0">
              <a:buNone/>
            </a:pPr>
            <a:r>
              <a:rPr/>
              <a:t>In moving to writing the raw C to generate the eBPF code, there were a couple of hiccups in the form of rough edges that aren’t as friendly as the faculties which </a:t>
            </a:r>
            <a:r>
              <a:rPr sz="1800">
                <a:latin typeface="Courier"/>
              </a:rPr>
              <a:t>bpftrace</a:t>
            </a:r>
            <a:r>
              <a:rPr/>
              <a:t> provides in its higher-level tracing language.</a:t>
            </a:r>
          </a:p>
          <a:p>
            <a:pPr lvl="0" marL="0" indent="0">
              <a:spcBef>
                <a:spcPts val="3000"/>
              </a:spcBef>
              <a:buNone/>
            </a:pPr>
            <a:r>
              <a:rPr b="1"/>
              <a:t>Debugging</a:t>
            </a:r>
          </a:p>
          <a:p>
            <a:pPr lvl="0" marL="0" indent="0">
              <a:buNone/>
            </a:pPr>
            <a:r>
              <a:rPr/>
              <a:t>To start off, to be able to print data in a way that can be readily used in debugging scenarios, the built-in </a:t>
            </a:r>
            <a:r>
              <a:rPr sz="1800">
                <a:latin typeface="Courier"/>
              </a:rPr>
              <a:t>bpf_trace_printk</a:t>
            </a:r>
            <a:r>
              <a:rPr/>
              <a:t> can be used, which is a printf-like interface. To read these values out of the kernel:</a:t>
            </a:r>
          </a:p>
          <a:p>
            <a:pPr lvl="0" marL="1270000" indent="0">
              <a:buNone/>
            </a:pPr>
            <a:r>
              <a:rPr sz="1800">
                <a:latin typeface="Courier"/>
              </a:rPr>
              <a:t>sudo cat /sys/kernel/debug/tracing/trace_pipe</a:t>
            </a:r>
          </a:p>
          <a:p>
            <a:pPr lvl="0" marL="0" indent="0">
              <a:spcBef>
                <a:spcPts val="3000"/>
              </a:spcBef>
              <a:buNone/>
            </a:pPr>
            <a:r>
              <a:rPr b="1"/>
              <a:t>Being able to read the data</a:t>
            </a:r>
          </a:p>
          <a:p>
            <a:pPr lvl="0" marL="0" indent="0">
              <a:buNone/>
            </a:pPr>
            <a:r>
              <a:rPr/>
              <a:t>The original eBPF trace function was based on the sample code from </a:t>
            </a:r>
            <a:r>
              <a:rPr sz="1800">
                <a:latin typeface="Courier"/>
              </a:rPr>
              <a:t>bcc</a:t>
            </a:r>
            <a:r>
              <a:rPr/>
              <a:t>. The Dtrace probe spec for </a:t>
            </a:r>
            <a:r>
              <a:rPr sz="1800">
                <a:latin typeface="Courier"/>
              </a:rPr>
              <a:t>command__set</a:t>
            </a:r>
            <a:r>
              <a:rPr/>
              <a:t>, can be used to determine the argument ordering and type information:</a:t>
            </a:r>
          </a:p>
          <a:p>
            <a:pPr lvl="0" marL="1270000" indent="0">
              <a:buNone/>
            </a:pPr>
            <a:r>
              <a:rPr sz="1800" b="1">
                <a:solidFill>
                  <a:srgbClr val="204A87"/>
                </a:solidFill>
                <a:latin typeface="Courier"/>
              </a:rPr>
              <a:t>struct</a:t>
            </a:r>
            <a:r>
              <a:rPr sz="1800">
                <a:latin typeface="Courier"/>
              </a:rPr>
              <a:t> value_t {</a:t>
            </a:r>
            <a:br/>
            <a:r>
              <a:rPr sz="1800">
                <a:latin typeface="Courier"/>
              </a:rPr>
              <a:t>    u64 count;</a:t>
            </a:r>
            <a:br/>
            <a:r>
              <a:rPr sz="1800">
                <a:latin typeface="Courier"/>
              </a:rPr>
              <a:t>    u64 bytecount;</a:t>
            </a:r>
            <a:br/>
            <a:r>
              <a:rPr sz="1800">
                <a:latin typeface="Courier"/>
              </a:rPr>
              <a:t>};</a:t>
            </a:r>
            <a:br/>
            <a:br/>
            <a:r>
              <a:rPr sz="1800">
                <a:latin typeface="Courier"/>
              </a:rPr>
              <a:t>BPF_HASH(keyhits, </a:t>
            </a:r>
            <a:r>
              <a:rPr sz="1800" b="1">
                <a:solidFill>
                  <a:srgbClr val="204A87"/>
                </a:solidFill>
                <a:latin typeface="Courier"/>
              </a:rPr>
              <a:t>struct</a:t>
            </a:r>
            <a:r>
              <a:rPr sz="1800">
                <a:latin typeface="Courier"/>
              </a:rPr>
              <a:t> keyhit_t, </a:t>
            </a:r>
            <a:r>
              <a:rPr sz="1800" b="1">
                <a:solidFill>
                  <a:srgbClr val="204A87"/>
                </a:solidFill>
                <a:latin typeface="Courier"/>
              </a:rPr>
              <a:t>struct</a:t>
            </a:r>
            <a:r>
              <a:rPr sz="1800">
                <a:latin typeface="Courier"/>
              </a:rPr>
              <a:t> value_t);</a:t>
            </a:r>
            <a:br/>
            <a:br/>
            <a:br/>
            <a:r>
              <a:rPr sz="1800">
                <a:solidFill>
                  <a:srgbClr val="204A87"/>
                </a:solidFill>
                <a:latin typeface="Courier"/>
              </a:rPr>
              <a:t>int</a:t>
            </a:r>
            <a:r>
              <a:rPr sz="1800">
                <a:latin typeface="Courier"/>
              </a:rPr>
              <a:t> trace_entry(</a:t>
            </a:r>
            <a:r>
              <a:rPr sz="1800" b="1">
                <a:solidFill>
                  <a:srgbClr val="204A87"/>
                </a:solidFill>
                <a:latin typeface="Courier"/>
              </a:rPr>
              <a:t>struct</a:t>
            </a:r>
            <a:r>
              <a:rPr sz="1800">
                <a:latin typeface="Courier"/>
              </a:rPr>
              <a:t> pt_regs *ctx) {</a:t>
            </a:r>
            <a:br/>
            <a:r>
              <a:rPr sz="1800">
                <a:latin typeface="Courier"/>
              </a:rPr>
              <a:t>    u64 keystr = </a:t>
            </a:r>
            <a:r>
              <a:rPr sz="1800">
                <a:solidFill>
                  <a:srgbClr val="0000CF"/>
                </a:solidFill>
                <a:latin typeface="Courier"/>
              </a:rPr>
              <a:t>0</a:t>
            </a:r>
            <a:r>
              <a:rPr sz="1800">
                <a:latin typeface="Courier"/>
              </a:rPr>
              <a:t>, bytecount = </a:t>
            </a:r>
            <a:r>
              <a:rPr sz="1800">
                <a:solidFill>
                  <a:srgbClr val="0000CF"/>
                </a:solidFill>
                <a:latin typeface="Courier"/>
              </a:rPr>
              <a:t>0</a:t>
            </a:r>
            <a:r>
              <a:rPr sz="1800">
                <a:latin typeface="Courier"/>
              </a:rPr>
              <a:t>;</a:t>
            </a:r>
            <a:br/>
            <a:r>
              <a:rPr sz="1800">
                <a:latin typeface="Courier"/>
              </a:rPr>
              <a:t>    </a:t>
            </a:r>
            <a:r>
              <a:rPr sz="1800" b="1">
                <a:solidFill>
                  <a:srgbClr val="204A87"/>
                </a:solidFill>
                <a:latin typeface="Courier"/>
              </a:rPr>
              <a:t>struct</a:t>
            </a:r>
            <a:r>
              <a:rPr sz="1800">
                <a:latin typeface="Courier"/>
              </a:rPr>
              <a:t> keyhit_t keyhit = {</a:t>
            </a:r>
            <a:r>
              <a:rPr sz="1800">
                <a:solidFill>
                  <a:srgbClr val="0000CF"/>
                </a:solidFill>
                <a:latin typeface="Courier"/>
              </a:rPr>
              <a:t>0</a:t>
            </a:r>
            <a:r>
              <a:rPr sz="1800">
                <a:latin typeface="Courier"/>
              </a:rPr>
              <a:t>};</a:t>
            </a:r>
            <a:br/>
            <a:r>
              <a:rPr sz="1800">
                <a:latin typeface="Courier"/>
              </a:rPr>
              <a:t>    </a:t>
            </a:r>
            <a:r>
              <a:rPr sz="1800" b="1">
                <a:solidFill>
                  <a:srgbClr val="204A87"/>
                </a:solidFill>
                <a:latin typeface="Courier"/>
              </a:rPr>
              <a:t>struct</a:t>
            </a:r>
            <a:r>
              <a:rPr sz="1800">
                <a:latin typeface="Courier"/>
              </a:rPr>
              <a:t> value_t *valp, zero = {};</a:t>
            </a:r>
            <a:br/>
            <a:br/>
            <a:r>
              <a:rPr sz="1800">
                <a:latin typeface="Courier"/>
              </a:rPr>
              <a:t>    bpf_usdt_readarg(</a:t>
            </a:r>
            <a:r>
              <a:rPr sz="1800">
                <a:solidFill>
                  <a:srgbClr val="0000CF"/>
                </a:solidFill>
                <a:latin typeface="Courier"/>
              </a:rPr>
              <a:t>2</a:t>
            </a:r>
            <a:r>
              <a:rPr sz="1800">
                <a:latin typeface="Courier"/>
              </a:rPr>
              <a:t>, ctx, &amp;keystr);</a:t>
            </a:r>
            <a:br/>
            <a:r>
              <a:rPr sz="1800">
                <a:latin typeface="Courier"/>
              </a:rPr>
              <a:t>    bpf_usdt_readarg(</a:t>
            </a:r>
            <a:r>
              <a:rPr sz="1800">
                <a:solidFill>
                  <a:srgbClr val="0000CF"/>
                </a:solidFill>
                <a:latin typeface="Courier"/>
              </a:rPr>
              <a:t>4</a:t>
            </a:r>
            <a:r>
              <a:rPr sz="1800">
                <a:latin typeface="Courier"/>
              </a:rPr>
              <a:t>, ctx, &amp;bytecount);</a:t>
            </a:r>
            <a:br/>
            <a:br/>
            <a:r>
              <a:rPr sz="1800">
                <a:latin typeface="Courier"/>
              </a:rPr>
              <a:t>    bpf_probe_read(&amp;keyhit.keystr, </a:t>
            </a:r>
            <a:r>
              <a:rPr sz="1800" b="1">
                <a:solidFill>
                  <a:srgbClr val="204A87"/>
                </a:solidFill>
                <a:latin typeface="Courier"/>
              </a:rPr>
              <a:t>sizeof</a:t>
            </a:r>
            <a:r>
              <a:rPr sz="1800">
                <a:latin typeface="Courier"/>
              </a:rPr>
              <a:t>(keyhit.keystr), (</a:t>
            </a:r>
            <a:r>
              <a:rPr sz="1800">
                <a:solidFill>
                  <a:srgbClr val="204A87"/>
                </a:solidFill>
                <a:latin typeface="Courier"/>
              </a:rPr>
              <a:t>void</a:t>
            </a:r>
            <a:r>
              <a:rPr sz="1800">
                <a:latin typeface="Courier"/>
              </a:rPr>
              <a:t> *)keystr);</a:t>
            </a:r>
            <a:br/>
            <a:br/>
            <a:r>
              <a:rPr sz="1800">
                <a:latin typeface="Courier"/>
              </a:rPr>
              <a:t>    valp = keyhits.lookup_or_init(&amp;keyhit, &amp;zero);</a:t>
            </a:r>
            <a:br/>
            <a:r>
              <a:rPr sz="1800">
                <a:latin typeface="Courier"/>
              </a:rPr>
              <a:t>    valp-&gt;count += </a:t>
            </a:r>
            <a:r>
              <a:rPr sz="1800">
                <a:solidFill>
                  <a:srgbClr val="0000CF"/>
                </a:solidFill>
                <a:latin typeface="Courier"/>
              </a:rPr>
              <a:t>1</a:t>
            </a:r>
            <a:r>
              <a:rPr sz="1800">
                <a:latin typeface="Courier"/>
              </a:rPr>
              <a:t>;</a:t>
            </a:r>
            <a:br/>
            <a:r>
              <a:rPr sz="1800">
                <a:latin typeface="Courier"/>
              </a:rPr>
              <a:t>    valp-&gt;bytecount = bytecount;</a:t>
            </a:r>
            <a:br/>
            <a:br/>
            <a:r>
              <a:rPr sz="1800">
                <a:latin typeface="Courier"/>
              </a:rPr>
              <a:t>    </a:t>
            </a:r>
            <a:r>
              <a:rPr sz="1800" b="1">
                <a:solidFill>
                  <a:srgbClr val="204A87"/>
                </a:solidFill>
                <a:latin typeface="Courier"/>
              </a:rPr>
              <a:t>return</a:t>
            </a:r>
            <a:r>
              <a:rPr sz="1800">
                <a:latin typeface="Courier"/>
              </a:rPr>
              <a:t> </a:t>
            </a:r>
            <a:r>
              <a:rPr sz="1800">
                <a:solidFill>
                  <a:srgbClr val="0000CF"/>
                </a:solidFill>
                <a:latin typeface="Courier"/>
              </a:rPr>
              <a:t>0</a:t>
            </a:r>
            <a:r>
              <a:rPr sz="1800">
                <a:latin typeface="Courier"/>
              </a:rPr>
              <a:t>;</a:t>
            </a:r>
            <a:br/>
            <a:r>
              <a:rPr sz="1800">
                <a:latin typeface="Courier"/>
              </a:rPr>
              <a:t>}</a:t>
            </a:r>
          </a:p>
          <a:p>
            <a:pPr lvl="0" marL="0" indent="0">
              <a:buNone/>
            </a:pPr>
            <a:r>
              <a:rPr/>
              <a:t>This basic probe was printing data for the key! But it wasn’t reading anything for the size parameter, which was needed in order to replicate the key size feature of the original </a:t>
            </a:r>
            <a:r>
              <a:rPr sz="1800">
                <a:latin typeface="Courier"/>
              </a:rPr>
              <a:t>mctop</a:t>
            </a:r>
            <a:r>
              <a:rPr/>
              <a:t>.</a:t>
            </a:r>
          </a:p>
          <a:p>
            <a:pPr lvl="0" marL="0" indent="0">
              <a:buNone/>
            </a:pPr>
            <a:r>
              <a:rPr/>
              <a:t>The calls to </a:t>
            </a:r>
            <a:r>
              <a:rPr sz="1800">
                <a:latin typeface="Courier"/>
              </a:rPr>
              <a:t>bpf_usdt_readarg</a:t>
            </a:r>
            <a:r>
              <a:rPr/>
              <a:t> are reading the parameter into a 64 bit container. Sometimes this is for literal values, and sometimes it is for addresses. Reading literal values is easy and efficient, they are simply copied into the address passed in as the third argument, as the bitwise AND operator is used for. This is why </a:t>
            </a:r>
            <a:r>
              <a:rPr sz="1800">
                <a:latin typeface="Courier"/>
              </a:rPr>
              <a:t>u64 keystr = 0, bytecount = 0;</a:t>
            </a:r>
            <a:r>
              <a:rPr/>
              <a:t> is in the code, to declare the sizes of these storage containers as 64 bits, unsigned.</a:t>
            </a:r>
          </a:p>
          <a:p>
            <a:pPr lvl="0" marL="0" indent="0">
              <a:buNone/>
            </a:pPr>
            <a:r>
              <a:rPr/>
              <a:t>In </a:t>
            </a:r>
            <a:r>
              <a:rPr sz="1800">
                <a:latin typeface="Courier"/>
              </a:rPr>
              <a:t>bpftrace</a:t>
            </a:r>
            <a:r>
              <a:rPr/>
              <a:t>, almost all storage is done in 64 bit unsigned integers like this, and it is a pretty normal standard to just use a container that is the size of a machine word on modern microprocessors. This is because type information is handled differently in </a:t>
            </a:r>
            <a:r>
              <a:rPr sz="1800">
                <a:latin typeface="Courier"/>
              </a:rPr>
              <a:t>bpftrace</a:t>
            </a:r>
            <a:r>
              <a:rPr/>
              <a:t>, and reads are cast to the appropriate storage class for their type before they occur.</a:t>
            </a:r>
          </a:p>
          <a:p>
            <a:pPr lvl="0" marL="0" indent="0">
              <a:buNone/>
            </a:pPr>
            <a:r>
              <a:rPr/>
              <a:t>As it turns out, for reading USDT args properly, it is best with </a:t>
            </a:r>
            <a:r>
              <a:rPr sz="1800">
                <a:latin typeface="Courier"/>
              </a:rPr>
              <a:t>bcc</a:t>
            </a:r>
            <a:r>
              <a:rPr/>
              <a:t> to match the storage class to the argument type being read, otherwise the result of a type mismatch on the probe read may result in a 0 value.</a:t>
            </a:r>
          </a:p>
          <a:p>
            <a:pPr lvl="0" marL="0" indent="0">
              <a:buNone/>
            </a:pPr>
            <a:r>
              <a:rPr/>
              <a:t>To fix this problem, which is something also encountered in a separate report on Ruby USDT tracing [</a:t>
            </a:r>
            <a:r>
              <a:rPr/>
              <a:t>14</a:t>
            </a:r>
            <a:r>
              <a:rPr/>
              <a:t>], the Systemtap wiki page [</a:t>
            </a:r>
            <a:r>
              <a:rPr/>
              <a:t>15</a:t>
            </a:r>
            <a:r>
              <a:rPr/>
              <a:t>] has an explanation on the ELF note format, which is also used by </a:t>
            </a:r>
            <a:r>
              <a:rPr sz="1800">
                <a:latin typeface="Courier"/>
              </a:rPr>
              <a:t>libstapsdt</a:t>
            </a:r>
            <a:r>
              <a:rPr/>
              <a:t> when generating type signatures for probe arguments.</a:t>
            </a:r>
          </a:p>
          <a:p>
            <a:pPr lvl="0" marL="0" indent="0">
              <a:buNone/>
            </a:pPr>
            <a:r>
              <a:rPr/>
              <a:t>The command </a:t>
            </a:r>
            <a:r>
              <a:rPr sz="1800">
                <a:latin typeface="Courier"/>
              </a:rPr>
              <a:t>readelf --notes</a:t>
            </a:r>
            <a:r>
              <a:rPr/>
              <a:t> can be used to show the probe addresses that are added by the </a:t>
            </a:r>
            <a:r>
              <a:rPr sz="1800">
                <a:latin typeface="Courier"/>
              </a:rPr>
              <a:t>systemtap</a:t>
            </a:r>
            <a:r>
              <a:rPr/>
              <a:t> dtrace compatibility headers, supplying </a:t>
            </a:r>
            <a:r>
              <a:rPr sz="1800">
                <a:latin typeface="Courier"/>
              </a:rPr>
              <a:t>sys/sdt.h</a:t>
            </a:r>
            <a:r>
              <a:rPr/>
              <a:t> to Linux. The output in this case shows:</a:t>
            </a:r>
          </a:p>
          <a:p>
            <a:pPr lvl="0" marL="1270000" indent="0">
              <a:buNone/>
            </a:pPr>
            <a:r>
              <a:rPr sz="1800">
                <a:latin typeface="Courier"/>
              </a:rPr>
              <a:t>  stapsdt              </a:t>
            </a:r>
            <a:r>
              <a:rPr sz="1800">
                <a:solidFill>
                  <a:srgbClr val="0000CF"/>
                </a:solidFill>
                <a:latin typeface="Courier"/>
              </a:rPr>
              <a:t>0x00000058</a:t>
            </a:r>
            <a:r>
              <a:rPr sz="1800">
                <a:latin typeface="Courier"/>
              </a:rPr>
              <a:t>	NT_STAPSDT (SystemTap probe descriptors)</a:t>
            </a:r>
            <a:br/>
            <a:r>
              <a:rPr sz="1800">
                <a:latin typeface="Courier"/>
              </a:rPr>
              <a:t>    </a:t>
            </a:r>
            <a:r>
              <a:rPr sz="1800" b="1">
                <a:solidFill>
                  <a:srgbClr val="204A87"/>
                </a:solidFill>
                <a:latin typeface="Courier"/>
              </a:rPr>
              <a:t>Provider:</a:t>
            </a:r>
            <a:r>
              <a:rPr sz="1800">
                <a:latin typeface="Courier"/>
              </a:rPr>
              <a:t> memcached</a:t>
            </a:r>
            <a:br/>
            <a:r>
              <a:rPr sz="1800">
                <a:latin typeface="Courier"/>
              </a:rPr>
              <a:t>    </a:t>
            </a:r>
            <a:r>
              <a:rPr sz="1800" b="1">
                <a:solidFill>
                  <a:srgbClr val="204A87"/>
                </a:solidFill>
                <a:latin typeface="Courier"/>
              </a:rPr>
              <a:t>Name:</a:t>
            </a:r>
            <a:r>
              <a:rPr sz="1800">
                <a:latin typeface="Courier"/>
              </a:rPr>
              <a:t> command__set</a:t>
            </a:r>
            <a:br/>
            <a:r>
              <a:rPr sz="1800">
                <a:latin typeface="Courier"/>
              </a:rPr>
              <a:t>    </a:t>
            </a:r>
            <a:r>
              <a:rPr sz="1800" b="1">
                <a:solidFill>
                  <a:srgbClr val="204A87"/>
                </a:solidFill>
                <a:latin typeface="Courier"/>
              </a:rPr>
              <a:t>Location:</a:t>
            </a:r>
            <a:r>
              <a:rPr sz="1800">
                <a:latin typeface="Courier"/>
              </a:rPr>
              <a:t> </a:t>
            </a:r>
            <a:r>
              <a:rPr sz="1800">
                <a:solidFill>
                  <a:srgbClr val="0000CF"/>
                </a:solidFill>
                <a:latin typeface="Courier"/>
              </a:rPr>
              <a:t>0x0000000000007a66</a:t>
            </a:r>
            <a:r>
              <a:rPr sz="1800">
                <a:latin typeface="Courier"/>
              </a:rPr>
              <a:t>, </a:t>
            </a:r>
            <a:r>
              <a:rPr sz="1800" b="1">
                <a:solidFill>
                  <a:srgbClr val="204A87"/>
                </a:solidFill>
                <a:latin typeface="Courier"/>
              </a:rPr>
              <a:t>Base:</a:t>
            </a:r>
            <a:r>
              <a:rPr sz="1800">
                <a:latin typeface="Courier"/>
              </a:rPr>
              <a:t> </a:t>
            </a:r>
            <a:r>
              <a:rPr sz="1800">
                <a:solidFill>
                  <a:srgbClr val="0000CF"/>
                </a:solidFill>
                <a:latin typeface="Courier"/>
              </a:rPr>
              <a:t>0x0000000000042a60</a:t>
            </a:r>
            <a:r>
              <a:rPr sz="1800">
                <a:latin typeface="Courier"/>
              </a:rPr>
              <a:t>, </a:t>
            </a:r>
            <a:r>
              <a:rPr sz="1800" b="1">
                <a:solidFill>
                  <a:srgbClr val="204A87"/>
                </a:solidFill>
                <a:latin typeface="Courier"/>
              </a:rPr>
              <a:t>Semaphore:</a:t>
            </a:r>
            <a:r>
              <a:rPr sz="1800">
                <a:latin typeface="Courier"/>
              </a:rPr>
              <a:t> </a:t>
            </a:r>
            <a:r>
              <a:rPr sz="1800">
                <a:solidFill>
                  <a:srgbClr val="0000CF"/>
                </a:solidFill>
                <a:latin typeface="Courier"/>
              </a:rPr>
              <a:t>0x00000000000497ec</a:t>
            </a:r>
            <a:br/>
            <a:r>
              <a:rPr sz="1800">
                <a:latin typeface="Courier"/>
              </a:rPr>
              <a:t>    </a:t>
            </a:r>
            <a:r>
              <a:rPr sz="1800" b="1">
                <a:solidFill>
                  <a:srgbClr val="204A87"/>
                </a:solidFill>
                <a:latin typeface="Courier"/>
              </a:rPr>
              <a:t>Arguments:</a:t>
            </a:r>
            <a:r>
              <a:rPr sz="1800">
                <a:latin typeface="Courier"/>
              </a:rPr>
              <a:t> </a:t>
            </a:r>
            <a:r>
              <a:rPr sz="1800">
                <a:solidFill>
                  <a:srgbClr val="0000CF"/>
                </a:solidFill>
                <a:latin typeface="Courier"/>
              </a:rPr>
              <a:t>-4</a:t>
            </a:r>
            <a:r>
              <a:rPr sz="1800" i="1">
                <a:solidFill>
                  <a:srgbClr val="8F5902"/>
                </a:solidFill>
                <a:latin typeface="Courier"/>
              </a:rPr>
              <a:t>@%edx 8@%rsi 1@%cl -4@%eax 8@-24(%rbp)</a:t>
            </a:r>
          </a:p>
          <a:p>
            <a:pPr lvl="0" marL="0" indent="0">
              <a:buNone/>
            </a:pPr>
            <a:r>
              <a:rPr/>
              <a:t>The argument signature token to the left</a:t>
            </a:r>
            <a:r>
              <a:rPr baseline="30000">
                <a:hlinkClick r:id="rId2" action="ppaction://hlinksldjump"/>
              </a:rPr>
              <a:t>11</a:t>
            </a:r>
            <a:r>
              <a:rPr/>
              <a:t> of the @ symbol is what can be used to decode the type.</a:t>
            </a:r>
          </a:p>
          <a:p>
            <a:pPr lvl="0" marL="1270000" indent="0">
              <a:buNone/>
            </a:pPr>
            <a:r>
              <a:rPr sz="1800">
                <a:latin typeface="Courier"/>
              </a:rPr>
              <a:t>Arguments: -4@... 8@... 1@... -4@... 8@...</a:t>
            </a:r>
          </a:p>
          <a:p>
            <a:pPr lvl="0" marL="0" indent="0">
              <a:buNone/>
            </a:pPr>
            <a:r>
              <a:rPr/>
              <a:t>Using the table from the Systemtap wiki:</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buNone/>
                      </a:pPr>
                      <a:r>
                        <a:rPr/>
                        <a:t>Arg</a:t>
                      </a:r>
                      <a:r>
                        <a:rPr/>
                        <a:t> </a:t>
                      </a:r>
                      <a:r>
                        <a:rPr/>
                        <a:t>code</a:t>
                      </a:r>
                    </a:p>
                  </a:txBody>
                  <a:tcPr/>
                </a:tc>
                <a:tc>
                  <a:txBody>
                    <a:bodyPr/>
                    <a:lstStyle/>
                    <a:p>
                      <a:pPr lvl="0" marL="0" indent="0" algn="l">
                        <a:buNone/>
                      </a:pPr>
                      <a:r>
                        <a:rPr/>
                        <a:t>Description</a:t>
                      </a:r>
                    </a:p>
                  </a:txBody>
                  <a:tcPr/>
                </a:tc>
                <a:tc>
                  <a:txBody>
                    <a:bodyPr/>
                    <a:lstStyle/>
                    <a:p>
                      <a:pPr lvl="0" marL="0" indent="0">
                        <a:buNone/>
                      </a:pPr>
                      <a:r>
                        <a:rPr/>
                        <a:t>Storage</a:t>
                      </a:r>
                      <a:r>
                        <a:rPr/>
                        <a:t> </a:t>
                      </a:r>
                      <a:r>
                        <a:rPr/>
                        <a:t>Class</a:t>
                      </a:r>
                    </a:p>
                  </a:txBody>
                  <a:tcPr/>
                </a:tc>
              </a:tr>
              <a:tr h="0">
                <a:tc>
                  <a:txBody>
                    <a:bodyPr/>
                    <a:lstStyle/>
                    <a:p>
                      <a:pPr lvl="0" marL="0" indent="0">
                        <a:buNone/>
                      </a:pPr>
                      <a:r>
                        <a:rPr/>
                        <a:t>1</a:t>
                      </a:r>
                      <a:r>
                        <a:rPr/>
                        <a:t> </a:t>
                      </a:r>
                      <a:r>
                        <a:rPr/>
                        <a:t>…</a:t>
                      </a:r>
                    </a:p>
                  </a:txBody>
                </a:tc>
                <a:tc>
                  <a:txBody>
                    <a:bodyPr/>
                    <a:lstStyle/>
                    <a:p>
                      <a:pPr lvl="0" marL="0" indent="0" algn="l">
                        <a:buNone/>
                      </a:pPr>
                      <a:r>
                        <a:rPr/>
                        <a:t>8</a:t>
                      </a:r>
                      <a:r>
                        <a:rPr/>
                        <a:t> </a:t>
                      </a:r>
                      <a:r>
                        <a:rPr/>
                        <a:t>bits</a:t>
                      </a:r>
                      <a:r>
                        <a:rPr/>
                        <a:t> </a:t>
                      </a:r>
                      <a:r>
                        <a:rPr/>
                        <a:t>unsigned.</a:t>
                      </a:r>
                    </a:p>
                  </a:txBody>
                </a:tc>
                <a:tc>
                  <a:txBody>
                    <a:bodyPr/>
                    <a:lstStyle/>
                    <a:p>
                      <a:pPr lvl="0" marL="0" indent="0">
                        <a:buNone/>
                      </a:pPr>
                      <a:r>
                        <a:rPr sz="1800">
                          <a:latin typeface="Courier"/>
                        </a:rPr>
                        <a:t>uint8_t</a:t>
                      </a:r>
                      <a:r>
                        <a:rPr/>
                        <a:t> </a:t>
                      </a:r>
                      <a:r>
                        <a:rPr/>
                        <a:t>….</a:t>
                      </a:r>
                    </a:p>
                  </a:txBody>
                </a:tc>
              </a:tr>
              <a:tr h="0">
                <a:tc>
                  <a:txBody>
                    <a:bodyPr/>
                    <a:lstStyle/>
                    <a:p>
                      <a:pPr lvl="0" marL="0" indent="0">
                        <a:buNone/>
                      </a:pPr>
                      <a:r>
                        <a:rPr/>
                        <a:t>-1</a:t>
                      </a:r>
                      <a:r>
                        <a:rPr/>
                        <a:t> </a:t>
                      </a:r>
                      <a:r>
                        <a:rPr/>
                        <a:t>…</a:t>
                      </a:r>
                    </a:p>
                  </a:txBody>
                </a:tc>
                <a:tc>
                  <a:txBody>
                    <a:bodyPr/>
                    <a:lstStyle/>
                    <a:p>
                      <a:pPr lvl="0" marL="0" indent="0" algn="l">
                        <a:buNone/>
                      </a:pPr>
                      <a:r>
                        <a:rPr/>
                        <a:t>8</a:t>
                      </a:r>
                      <a:r>
                        <a:rPr/>
                        <a:t> </a:t>
                      </a:r>
                      <a:r>
                        <a:rPr/>
                        <a:t>bits</a:t>
                      </a:r>
                      <a:r>
                        <a:rPr/>
                        <a:t> </a:t>
                      </a:r>
                      <a:r>
                        <a:rPr/>
                        <a:t>signed.</a:t>
                      </a:r>
                    </a:p>
                  </a:txBody>
                </a:tc>
                <a:tc>
                  <a:txBody>
                    <a:bodyPr/>
                    <a:lstStyle/>
                    <a:p>
                      <a:pPr lvl="0" marL="0" indent="0">
                        <a:buNone/>
                      </a:pPr>
                      <a:r>
                        <a:rPr sz="1800">
                          <a:latin typeface="Courier"/>
                        </a:rPr>
                        <a:t>int8_t</a:t>
                      </a:r>
                      <a:r>
                        <a:rPr/>
                        <a:t> </a:t>
                      </a:r>
                      <a:r>
                        <a:rPr/>
                        <a:t>….</a:t>
                      </a:r>
                    </a:p>
                  </a:txBody>
                </a:tc>
              </a:tr>
              <a:tr h="0">
                <a:tc>
                  <a:txBody>
                    <a:bodyPr/>
                    <a:lstStyle/>
                    <a:p>
                      <a:pPr lvl="0" marL="0" indent="0">
                        <a:buNone/>
                      </a:pPr>
                      <a:r>
                        <a:rPr/>
                        <a:t>2</a:t>
                      </a:r>
                      <a:r>
                        <a:rPr/>
                        <a:t> </a:t>
                      </a:r>
                      <a:r>
                        <a:rPr/>
                        <a:t>…</a:t>
                      </a:r>
                    </a:p>
                  </a:txBody>
                </a:tc>
                <a:tc>
                  <a:txBody>
                    <a:bodyPr/>
                    <a:lstStyle/>
                    <a:p>
                      <a:pPr lvl="0" marL="0" indent="0" algn="l">
                        <a:buNone/>
                      </a:pPr>
                      <a:r>
                        <a:rPr/>
                        <a:t>16</a:t>
                      </a:r>
                      <a:r>
                        <a:rPr/>
                        <a:t> </a:t>
                      </a:r>
                      <a:r>
                        <a:rPr/>
                        <a:t>bits</a:t>
                      </a:r>
                      <a:r>
                        <a:rPr/>
                        <a:t> </a:t>
                      </a:r>
                      <a:r>
                        <a:rPr/>
                        <a:t>unsigned.</a:t>
                      </a:r>
                    </a:p>
                  </a:txBody>
                </a:tc>
                <a:tc>
                  <a:txBody>
                    <a:bodyPr/>
                    <a:lstStyle/>
                    <a:p>
                      <a:pPr lvl="0" marL="0" indent="0">
                        <a:buNone/>
                      </a:pPr>
                      <a:r>
                        <a:rPr sz="1800">
                          <a:latin typeface="Courier"/>
                        </a:rPr>
                        <a:t>uint16_t</a:t>
                      </a:r>
                      <a:r>
                        <a:rPr/>
                        <a:t>….</a:t>
                      </a:r>
                    </a:p>
                  </a:txBody>
                </a:tc>
              </a:tr>
              <a:tr h="0">
                <a:tc>
                  <a:txBody>
                    <a:bodyPr/>
                    <a:lstStyle/>
                    <a:p>
                      <a:pPr lvl="0" marL="0" indent="0">
                        <a:buNone/>
                      </a:pPr>
                      <a:r>
                        <a:rPr/>
                        <a:t>-2</a:t>
                      </a:r>
                      <a:r>
                        <a:rPr/>
                        <a:t> </a:t>
                      </a:r>
                      <a:r>
                        <a:rPr/>
                        <a:t>…</a:t>
                      </a:r>
                    </a:p>
                  </a:txBody>
                </a:tc>
                <a:tc>
                  <a:txBody>
                    <a:bodyPr/>
                    <a:lstStyle/>
                    <a:p>
                      <a:pPr lvl="0" marL="0" indent="0" algn="l">
                        <a:buNone/>
                      </a:pPr>
                      <a:r>
                        <a:rPr/>
                        <a:t>16</a:t>
                      </a:r>
                      <a:r>
                        <a:rPr/>
                        <a:t> </a:t>
                      </a:r>
                      <a:r>
                        <a:rPr/>
                        <a:t>bits</a:t>
                      </a:r>
                      <a:r>
                        <a:rPr/>
                        <a:t> </a:t>
                      </a:r>
                      <a:r>
                        <a:rPr/>
                        <a:t>signed.</a:t>
                      </a:r>
                    </a:p>
                  </a:txBody>
                </a:tc>
                <a:tc>
                  <a:txBody>
                    <a:bodyPr/>
                    <a:lstStyle/>
                    <a:p>
                      <a:pPr lvl="0" marL="0" indent="0">
                        <a:buNone/>
                      </a:pPr>
                      <a:r>
                        <a:rPr sz="1800">
                          <a:latin typeface="Courier"/>
                        </a:rPr>
                        <a:t>int16_t</a:t>
                      </a:r>
                      <a:r>
                        <a:rPr/>
                        <a:t> </a:t>
                      </a:r>
                      <a:r>
                        <a:rPr/>
                        <a:t>….</a:t>
                      </a:r>
                    </a:p>
                  </a:txBody>
                </a:tc>
              </a:tr>
              <a:tr h="0">
                <a:tc>
                  <a:txBody>
                    <a:bodyPr/>
                    <a:lstStyle/>
                    <a:p>
                      <a:pPr lvl="0" marL="0" indent="0">
                        <a:buNone/>
                      </a:pPr>
                      <a:r>
                        <a:rPr/>
                        <a:t>4</a:t>
                      </a:r>
                      <a:r>
                        <a:rPr/>
                        <a:t> </a:t>
                      </a:r>
                      <a:r>
                        <a:rPr/>
                        <a:t>…</a:t>
                      </a:r>
                    </a:p>
                  </a:txBody>
                </a:tc>
                <a:tc>
                  <a:txBody>
                    <a:bodyPr/>
                    <a:lstStyle/>
                    <a:p>
                      <a:pPr lvl="0" marL="0" indent="0" algn="l">
                        <a:buNone/>
                      </a:pPr>
                      <a:r>
                        <a:rPr/>
                        <a:t>32</a:t>
                      </a:r>
                      <a:r>
                        <a:rPr/>
                        <a:t> </a:t>
                      </a:r>
                      <a:r>
                        <a:rPr/>
                        <a:t>bits</a:t>
                      </a:r>
                      <a:r>
                        <a:rPr/>
                        <a:t> </a:t>
                      </a:r>
                      <a:r>
                        <a:rPr/>
                        <a:t>unsigned.</a:t>
                      </a:r>
                    </a:p>
                  </a:txBody>
                </a:tc>
                <a:tc>
                  <a:txBody>
                    <a:bodyPr/>
                    <a:lstStyle/>
                    <a:p>
                      <a:pPr lvl="0" marL="0" indent="0">
                        <a:buNone/>
                      </a:pPr>
                      <a:r>
                        <a:rPr sz="1800">
                          <a:latin typeface="Courier"/>
                        </a:rPr>
                        <a:t>uint32_t</a:t>
                      </a:r>
                      <a:r>
                        <a:rPr/>
                        <a:t>….</a:t>
                      </a:r>
                    </a:p>
                  </a:txBody>
                </a:tc>
              </a:tr>
              <a:tr h="0">
                <a:tc>
                  <a:txBody>
                    <a:bodyPr/>
                    <a:lstStyle/>
                    <a:p>
                      <a:pPr lvl="0" marL="0" indent="0">
                        <a:buNone/>
                      </a:pPr>
                      <a:r>
                        <a:rPr/>
                        <a:t>-4</a:t>
                      </a:r>
                      <a:r>
                        <a:rPr/>
                        <a:t> </a:t>
                      </a:r>
                      <a:r>
                        <a:rPr/>
                        <a:t>…</a:t>
                      </a:r>
                    </a:p>
                  </a:txBody>
                </a:tc>
                <a:tc>
                  <a:txBody>
                    <a:bodyPr/>
                    <a:lstStyle/>
                    <a:p>
                      <a:pPr lvl="0" marL="0" indent="0" algn="l">
                        <a:buNone/>
                      </a:pPr>
                      <a:r>
                        <a:rPr/>
                        <a:t>32</a:t>
                      </a:r>
                      <a:r>
                        <a:rPr/>
                        <a:t> </a:t>
                      </a:r>
                      <a:r>
                        <a:rPr/>
                        <a:t>bits</a:t>
                      </a:r>
                      <a:r>
                        <a:rPr/>
                        <a:t> </a:t>
                      </a:r>
                      <a:r>
                        <a:rPr/>
                        <a:t>signed.</a:t>
                      </a:r>
                    </a:p>
                  </a:txBody>
                </a:tc>
                <a:tc>
                  <a:txBody>
                    <a:bodyPr/>
                    <a:lstStyle/>
                    <a:p>
                      <a:pPr lvl="0" marL="0" indent="0">
                        <a:buNone/>
                      </a:pPr>
                      <a:r>
                        <a:rPr sz="1800">
                          <a:latin typeface="Courier"/>
                        </a:rPr>
                        <a:t>int32_t</a:t>
                      </a:r>
                      <a:r>
                        <a:rPr/>
                        <a:t> </a:t>
                      </a:r>
                      <a:r>
                        <a:rPr/>
                        <a:t>….</a:t>
                      </a:r>
                    </a:p>
                  </a:txBody>
                </a:tc>
              </a:tr>
              <a:tr h="0">
                <a:tc>
                  <a:txBody>
                    <a:bodyPr/>
                    <a:lstStyle/>
                    <a:p>
                      <a:pPr lvl="0" marL="0" indent="0">
                        <a:buNone/>
                      </a:pPr>
                      <a:r>
                        <a:rPr/>
                        <a:t>8</a:t>
                      </a:r>
                      <a:r>
                        <a:rPr/>
                        <a:t> </a:t>
                      </a:r>
                      <a:r>
                        <a:rPr/>
                        <a:t>…</a:t>
                      </a:r>
                    </a:p>
                  </a:txBody>
                </a:tc>
                <a:tc>
                  <a:txBody>
                    <a:bodyPr/>
                    <a:lstStyle/>
                    <a:p>
                      <a:pPr lvl="0" marL="0" indent="0" algn="l">
                        <a:buNone/>
                      </a:pPr>
                      <a:r>
                        <a:rPr/>
                        <a:t>64</a:t>
                      </a:r>
                      <a:r>
                        <a:rPr/>
                        <a:t> </a:t>
                      </a:r>
                      <a:r>
                        <a:rPr/>
                        <a:t>bits</a:t>
                      </a:r>
                      <a:r>
                        <a:rPr/>
                        <a:t> </a:t>
                      </a:r>
                      <a:r>
                        <a:rPr/>
                        <a:t>unsigned.</a:t>
                      </a:r>
                    </a:p>
                  </a:txBody>
                </a:tc>
                <a:tc>
                  <a:txBody>
                    <a:bodyPr/>
                    <a:lstStyle/>
                    <a:p>
                      <a:pPr lvl="0" marL="0" indent="0">
                        <a:buNone/>
                      </a:pPr>
                      <a:r>
                        <a:rPr sz="1800">
                          <a:latin typeface="Courier"/>
                        </a:rPr>
                        <a:t>uint64_t</a:t>
                      </a:r>
                      <a:r>
                        <a:rPr/>
                        <a:t>….</a:t>
                      </a:r>
                    </a:p>
                  </a:txBody>
                </a:tc>
              </a:tr>
              <a:tr h="0">
                <a:tc>
                  <a:txBody>
                    <a:bodyPr/>
                    <a:lstStyle/>
                    <a:p>
                      <a:pPr lvl="0" marL="0" indent="0">
                        <a:buNone/>
                      </a:pPr>
                      <a:r>
                        <a:rPr/>
                        <a:t>-8</a:t>
                      </a:r>
                      <a:r>
                        <a:rPr/>
                        <a:t> </a:t>
                      </a:r>
                      <a:r>
                        <a:rPr/>
                        <a:t>…</a:t>
                      </a:r>
                    </a:p>
                  </a:txBody>
                </a:tc>
                <a:tc>
                  <a:txBody>
                    <a:bodyPr/>
                    <a:lstStyle/>
                    <a:p>
                      <a:pPr lvl="0" marL="0" indent="0" algn="l">
                        <a:buNone/>
                      </a:pPr>
                      <a:r>
                        <a:rPr/>
                        <a:t>64</a:t>
                      </a:r>
                      <a:r>
                        <a:rPr/>
                        <a:t> </a:t>
                      </a:r>
                      <a:r>
                        <a:rPr/>
                        <a:t>bits</a:t>
                      </a:r>
                      <a:r>
                        <a:rPr/>
                        <a:t> </a:t>
                      </a:r>
                      <a:r>
                        <a:rPr/>
                        <a:t>signed.</a:t>
                      </a:r>
                    </a:p>
                  </a:txBody>
                </a:tc>
                <a:tc>
                  <a:txBody>
                    <a:bodyPr/>
                    <a:lstStyle/>
                    <a:p>
                      <a:pPr lvl="0" marL="0" indent="0">
                        <a:buNone/>
                      </a:pPr>
                      <a:r>
                        <a:rPr sz="1800">
                          <a:latin typeface="Courier"/>
                        </a:rPr>
                        <a:t>int64_t</a:t>
                      </a:r>
                      <a:r>
                        <a:rPr/>
                        <a:t> </a:t>
                      </a:r>
                      <a:r>
                        <a:rPr/>
                        <a:t>….</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t>
            </a:r>
            <a:r>
              <a:rPr/>
              <a:t>15</a:t>
            </a:r>
            <a:r>
              <a:rPr/>
              <a:t>]</a:t>
            </a:r>
          </a:p>
          <a:p>
            <a:pPr lvl="0" marL="0" indent="0">
              <a:buNone/>
            </a:pPr>
            <a:r>
              <a:rPr/>
              <a:t>We can decode this as: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buNone/>
                      </a:pPr>
                      <a:r>
                        <a:rPr/>
                        <a:t>Arg</a:t>
                      </a:r>
                      <a:r>
                        <a:rPr/>
                        <a:t> </a:t>
                      </a:r>
                      <a:r>
                        <a:rPr/>
                        <a:t>index</a:t>
                      </a:r>
                    </a:p>
                  </a:txBody>
                  <a:tcPr/>
                </a:tc>
                <a:tc>
                  <a:txBody>
                    <a:bodyPr/>
                    <a:lstStyle/>
                    <a:p>
                      <a:pPr lvl="0" marL="0" indent="0">
                        <a:buNone/>
                      </a:pPr>
                      <a:r>
                        <a:rPr/>
                        <a:t>Args</a:t>
                      </a:r>
                      <a:r>
                        <a:rPr/>
                        <a:t> </a:t>
                      </a:r>
                      <a:r>
                        <a:rPr/>
                        <a:t>from</a:t>
                      </a:r>
                      <a:r>
                        <a:rPr/>
                        <a:t> </a:t>
                      </a:r>
                      <a:r>
                        <a:rPr/>
                        <a:t>ELF</a:t>
                      </a:r>
                      <a:r>
                        <a:rPr/>
                        <a:t> </a:t>
                      </a:r>
                      <a:r>
                        <a:rPr/>
                        <a:t>notes</a:t>
                      </a:r>
                    </a:p>
                  </a:txBody>
                  <a:tcPr/>
                </a:tc>
                <a:tc>
                  <a:txBody>
                    <a:bodyPr/>
                    <a:lstStyle/>
                    <a:p>
                      <a:pPr lvl="0" marL="0" indent="0">
                        <a:buNone/>
                      </a:pPr>
                      <a:r>
                        <a:rPr/>
                        <a:t>Storage</a:t>
                      </a:r>
                      <a:r>
                        <a:rPr/>
                        <a:t> </a:t>
                      </a:r>
                      <a:r>
                        <a:rPr/>
                        <a:t>Class</a:t>
                      </a:r>
                    </a:p>
                  </a:txBody>
                  <a:tcPr/>
                </a:tc>
              </a:tr>
              <a:tr h="0">
                <a:tc>
                  <a:txBody>
                    <a:bodyPr/>
                    <a:lstStyle/>
                    <a:p>
                      <a:pPr lvl="0" marL="0" indent="0">
                        <a:buNone/>
                      </a:pPr>
                      <a:r>
                        <a:rPr/>
                        <a:t>0</a:t>
                      </a:r>
                      <a:r>
                        <a:rPr/>
                        <a:t> </a:t>
                      </a:r>
                      <a:r>
                        <a:rPr/>
                        <a:t>….</a:t>
                      </a:r>
                    </a:p>
                  </a:txBody>
                </a:tc>
                <a:tc>
                  <a:txBody>
                    <a:bodyPr/>
                    <a:lstStyle/>
                    <a:p>
                      <a:pPr lvl="0" marL="0" indent="0">
                        <a:buNone/>
                      </a:pPr>
                      <a:r>
                        <a:rPr/>
                        <a:t>-4@…</a:t>
                      </a:r>
                    </a:p>
                  </a:txBody>
                </a:tc>
                <a:tc>
                  <a:txBody>
                    <a:bodyPr/>
                    <a:lstStyle/>
                    <a:p>
                      <a:pPr lvl="0" marL="0" indent="0">
                        <a:buNone/>
                      </a:pPr>
                      <a:r>
                        <a:rPr sz="1800">
                          <a:latin typeface="Courier"/>
                        </a:rPr>
                        <a:t>int32_t</a:t>
                      </a:r>
                      <a:r>
                        <a:rPr/>
                        <a:t> </a:t>
                      </a:r>
                      <a:r>
                        <a:rPr/>
                        <a:t>…</a:t>
                      </a:r>
                    </a:p>
                  </a:txBody>
                </a:tc>
              </a:tr>
              <a:tr h="0">
                <a:tc>
                  <a:txBody>
                    <a:bodyPr/>
                    <a:lstStyle/>
                    <a:p>
                      <a:pPr lvl="0" marL="0" indent="0">
                        <a:buNone/>
                      </a:pPr>
                      <a:r>
                        <a:rPr/>
                        <a:t>1</a:t>
                      </a:r>
                      <a:r>
                        <a:rPr/>
                        <a:t> </a:t>
                      </a:r>
                      <a:r>
                        <a:rPr/>
                        <a:t>….</a:t>
                      </a:r>
                    </a:p>
                  </a:txBody>
                </a:tc>
                <a:tc>
                  <a:txBody>
                    <a:bodyPr/>
                    <a:lstStyle/>
                    <a:p>
                      <a:pPr lvl="0" marL="0" indent="0">
                        <a:buNone/>
                      </a:pPr>
                      <a:r>
                        <a:rPr/>
                        <a:t>8@…</a:t>
                      </a:r>
                    </a:p>
                  </a:txBody>
                </a:tc>
                <a:tc>
                  <a:txBody>
                    <a:bodyPr/>
                    <a:lstStyle/>
                    <a:p>
                      <a:pPr lvl="0" marL="0" indent="0">
                        <a:buNone/>
                      </a:pPr>
                      <a:r>
                        <a:rPr sz="1800">
                          <a:latin typeface="Courier"/>
                        </a:rPr>
                        <a:t>uint64_t</a:t>
                      </a:r>
                      <a:r>
                        <a:rPr/>
                        <a:t> </a:t>
                      </a:r>
                      <a:r>
                        <a:rPr/>
                        <a:t>…</a:t>
                      </a:r>
                    </a:p>
                  </a:txBody>
                </a:tc>
              </a:tr>
              <a:tr h="0">
                <a:tc>
                  <a:txBody>
                    <a:bodyPr/>
                    <a:lstStyle/>
                    <a:p>
                      <a:pPr lvl="0" marL="0" indent="0">
                        <a:buNone/>
                      </a:pPr>
                      <a:r>
                        <a:rPr/>
                        <a:t>2</a:t>
                      </a:r>
                      <a:r>
                        <a:rPr/>
                        <a:t> </a:t>
                      </a:r>
                      <a:r>
                        <a:rPr/>
                        <a:t>….</a:t>
                      </a:r>
                    </a:p>
                  </a:txBody>
                </a:tc>
                <a:tc>
                  <a:txBody>
                    <a:bodyPr/>
                    <a:lstStyle/>
                    <a:p>
                      <a:pPr lvl="0" marL="0" indent="0">
                        <a:buNone/>
                      </a:pPr>
                      <a:r>
                        <a:rPr/>
                        <a:t>1@…</a:t>
                      </a:r>
                    </a:p>
                  </a:txBody>
                </a:tc>
                <a:tc>
                  <a:txBody>
                    <a:bodyPr/>
                    <a:lstStyle/>
                    <a:p>
                      <a:pPr lvl="0" marL="0" indent="0">
                        <a:buNone/>
                      </a:pPr>
                      <a:r>
                        <a:rPr sz="1800">
                          <a:latin typeface="Courier"/>
                        </a:rPr>
                        <a:t>uint8_t</a:t>
                      </a:r>
                      <a:r>
                        <a:rPr/>
                        <a:t> </a:t>
                      </a:r>
                      <a:r>
                        <a:rPr/>
                        <a:t>…</a:t>
                      </a:r>
                    </a:p>
                  </a:txBody>
                </a:tc>
              </a:tr>
              <a:tr h="0">
                <a:tc>
                  <a:txBody>
                    <a:bodyPr/>
                    <a:lstStyle/>
                    <a:p>
                      <a:pPr lvl="0" marL="0" indent="0">
                        <a:buNone/>
                      </a:pPr>
                      <a:r>
                        <a:rPr/>
                        <a:t>3</a:t>
                      </a:r>
                      <a:r>
                        <a:rPr/>
                        <a:t> </a:t>
                      </a:r>
                      <a:r>
                        <a:rPr/>
                        <a:t>….</a:t>
                      </a:r>
                    </a:p>
                  </a:txBody>
                </a:tc>
                <a:tc>
                  <a:txBody>
                    <a:bodyPr/>
                    <a:lstStyle/>
                    <a:p>
                      <a:pPr lvl="0" marL="0" indent="0">
                        <a:buNone/>
                      </a:pPr>
                      <a:r>
                        <a:rPr/>
                        <a:t>-4@…</a:t>
                      </a:r>
                    </a:p>
                  </a:txBody>
                </a:tc>
                <a:tc>
                  <a:txBody>
                    <a:bodyPr/>
                    <a:lstStyle/>
                    <a:p>
                      <a:pPr lvl="0" marL="0" indent="0">
                        <a:buNone/>
                      </a:pPr>
                      <a:r>
                        <a:rPr sz="1800">
                          <a:latin typeface="Courier"/>
                        </a:rPr>
                        <a:t>int32_t</a:t>
                      </a:r>
                      <a:r>
                        <a:rPr/>
                        <a:t> </a:t>
                      </a:r>
                      <a:r>
                        <a:rPr/>
                        <a:t>…</a:t>
                      </a:r>
                    </a:p>
                  </a:txBody>
                </a:tc>
              </a:tr>
              <a:tr h="0">
                <a:tc>
                  <a:txBody>
                    <a:bodyPr/>
                    <a:lstStyle/>
                    <a:p>
                      <a:pPr lvl="0" marL="0" indent="0">
                        <a:buNone/>
                      </a:pPr>
                      <a:r>
                        <a:rPr/>
                        <a:t>4</a:t>
                      </a:r>
                      <a:r>
                        <a:rPr/>
                        <a:t> </a:t>
                      </a:r>
                      <a:r>
                        <a:rPr/>
                        <a:t>….</a:t>
                      </a:r>
                    </a:p>
                  </a:txBody>
                </a:tc>
                <a:tc>
                  <a:txBody>
                    <a:bodyPr/>
                    <a:lstStyle/>
                    <a:p>
                      <a:pPr lvl="0" marL="0" indent="0">
                        <a:buNone/>
                      </a:pPr>
                      <a:r>
                        <a:rPr/>
                        <a:t>8@…</a:t>
                      </a:r>
                    </a:p>
                  </a:txBody>
                </a:tc>
                <a:tc>
                  <a:txBody>
                    <a:bodyPr/>
                    <a:lstStyle/>
                    <a:p>
                      <a:pPr lvl="0" marL="0" indent="0">
                        <a:buNone/>
                      </a:pPr>
                      <a:r>
                        <a:rPr sz="1800">
                          <a:latin typeface="Courier"/>
                        </a:rPr>
                        <a:t>uint64_t</a:t>
                      </a:r>
                      <a:r>
                        <a:rPr/>
                        <a:t> </a:t>
                      </a:r>
                      <a:r>
                        <a:rPr/>
                        <a:t>…</a:t>
                      </a:r>
                    </a:p>
                  </a:txBody>
                </a:tc>
              </a:tr>
            </a:tbl>
          </a:graphicData>
        </a:graphic>
      </p:graphicFrame>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So, we can take it that the 4th argument to </a:t>
            </a:r>
            <a:r>
              <a:rPr sz="1800">
                <a:latin typeface="Courier"/>
              </a:rPr>
              <a:t>command__set</a:t>
            </a:r>
            <a:r>
              <a:rPr/>
              <a:t>’s probe call is actually meant to be stored in a signed 32-bit int!</a:t>
            </a:r>
          </a:p>
          <a:p>
            <a:pPr lvl="0" marL="0" indent="0">
              <a:buNone/>
            </a:pPr>
            <a:r>
              <a:rPr/>
              <a:t>Adjusting the code accordingly to match the proper storage class, data can now be read by the probe:</a:t>
            </a:r>
          </a:p>
          <a:p>
            <a:pPr lvl="0" marL="1270000" indent="0">
              <a:buNone/>
            </a:pPr>
            <a:r>
              <a:rPr sz="1800">
                <a:solidFill>
                  <a:srgbClr val="204A87"/>
                </a:solidFill>
                <a:latin typeface="Courier"/>
              </a:rPr>
              <a:t>int</a:t>
            </a:r>
            <a:r>
              <a:rPr sz="1800">
                <a:latin typeface="Courier"/>
              </a:rPr>
              <a:t> trace_entry(</a:t>
            </a:r>
            <a:r>
              <a:rPr sz="1800" b="1">
                <a:solidFill>
                  <a:srgbClr val="204A87"/>
                </a:solidFill>
                <a:latin typeface="Courier"/>
              </a:rPr>
              <a:t>struct</a:t>
            </a:r>
            <a:r>
              <a:rPr sz="1800">
                <a:latin typeface="Courier"/>
              </a:rPr>
              <a:t> pt_regs *ctx) {</a:t>
            </a:r>
            <a:br/>
            <a:r>
              <a:rPr sz="1800">
                <a:latin typeface="Courier"/>
              </a:rPr>
              <a:t>    u64 keystr = </a:t>
            </a:r>
            <a:r>
              <a:rPr sz="1800">
                <a:solidFill>
                  <a:srgbClr val="0000CF"/>
                </a:solidFill>
                <a:latin typeface="Courier"/>
              </a:rPr>
              <a:t>0</a:t>
            </a:r>
            <a:r>
              <a:rPr sz="1800">
                <a:latin typeface="Courier"/>
              </a:rPr>
              <a:t>;</a:t>
            </a:r>
            <a:br/>
            <a:r>
              <a:rPr sz="1800">
                <a:latin typeface="Courier"/>
              </a:rPr>
              <a:t>    </a:t>
            </a:r>
            <a:r>
              <a:rPr sz="1800">
                <a:solidFill>
                  <a:srgbClr val="204A87"/>
                </a:solidFill>
                <a:latin typeface="Courier"/>
              </a:rPr>
              <a:t>int32_t</a:t>
            </a:r>
            <a:r>
              <a:rPr sz="1800">
                <a:latin typeface="Courier"/>
              </a:rPr>
              <a:t> bytecount = </a:t>
            </a:r>
            <a:r>
              <a:rPr sz="1800">
                <a:solidFill>
                  <a:srgbClr val="0000CF"/>
                </a:solidFill>
                <a:latin typeface="Courier"/>
              </a:rPr>
              <a:t>0</a:t>
            </a:r>
            <a:r>
              <a:rPr sz="1800">
                <a:latin typeface="Courier"/>
              </a:rPr>
              <a:t>; </a:t>
            </a:r>
            <a:r>
              <a:rPr sz="1800" i="1">
                <a:solidFill>
                  <a:srgbClr val="8F5902"/>
                </a:solidFill>
                <a:latin typeface="Courier"/>
              </a:rPr>
              <a:t>// type is -4@%eax in stap notes, which is int32</a:t>
            </a:r>
            <a:br/>
            <a:r>
              <a:rPr sz="1800">
                <a:latin typeface="Courier"/>
              </a:rPr>
              <a:t>    </a:t>
            </a:r>
            <a:r>
              <a:rPr sz="1800" b="1">
                <a:solidFill>
                  <a:srgbClr val="204A87"/>
                </a:solidFill>
                <a:latin typeface="Courier"/>
              </a:rPr>
              <a:t>struct</a:t>
            </a:r>
            <a:r>
              <a:rPr sz="1800">
                <a:latin typeface="Courier"/>
              </a:rPr>
              <a:t> keyhit_t keyhit = {</a:t>
            </a:r>
            <a:r>
              <a:rPr sz="1800">
                <a:solidFill>
                  <a:srgbClr val="0000CF"/>
                </a:solidFill>
                <a:latin typeface="Courier"/>
              </a:rPr>
              <a:t>0</a:t>
            </a:r>
            <a:r>
              <a:rPr sz="1800">
                <a:latin typeface="Courier"/>
              </a:rPr>
              <a:t>};</a:t>
            </a:r>
            <a:br/>
            <a:r>
              <a:rPr sz="1800">
                <a:latin typeface="Courier"/>
              </a:rPr>
              <a:t>    </a:t>
            </a:r>
            <a:r>
              <a:rPr sz="1800" b="1">
                <a:solidFill>
                  <a:srgbClr val="204A87"/>
                </a:solidFill>
                <a:latin typeface="Courier"/>
              </a:rPr>
              <a:t>struct</a:t>
            </a:r>
            <a:r>
              <a:rPr sz="1800">
                <a:latin typeface="Courier"/>
              </a:rPr>
              <a:t> value_t *valp, zero = {};</a:t>
            </a:r>
            <a:br/>
            <a:br/>
            <a:r>
              <a:rPr sz="1800">
                <a:latin typeface="Courier"/>
              </a:rPr>
              <a:t>    bpf_usdt_readarg(</a:t>
            </a:r>
            <a:r>
              <a:rPr sz="1800">
                <a:solidFill>
                  <a:srgbClr val="0000CF"/>
                </a:solidFill>
                <a:latin typeface="Courier"/>
              </a:rPr>
              <a:t>2</a:t>
            </a:r>
            <a:r>
              <a:rPr sz="1800">
                <a:latin typeface="Courier"/>
              </a:rPr>
              <a:t>, ctx, &amp;keystr);</a:t>
            </a:r>
            <a:br/>
            <a:r>
              <a:rPr sz="1800">
                <a:latin typeface="Courier"/>
              </a:rPr>
              <a:t>    bpf_usdt_readarg(</a:t>
            </a:r>
            <a:r>
              <a:rPr sz="1800">
                <a:solidFill>
                  <a:srgbClr val="0000CF"/>
                </a:solidFill>
                <a:latin typeface="Courier"/>
              </a:rPr>
              <a:t>4</a:t>
            </a:r>
            <a:r>
              <a:rPr sz="1800">
                <a:latin typeface="Courier"/>
              </a:rPr>
              <a:t>, ctx, &amp;bytecount);</a:t>
            </a:r>
            <a:br/>
            <a:br/>
            <a:r>
              <a:rPr sz="1800">
                <a:latin typeface="Courier"/>
              </a:rPr>
              <a:t>    bpf_probe_read_str(&amp;keyhit.keystr, </a:t>
            </a:r>
            <a:r>
              <a:rPr sz="1800" b="1">
                <a:solidFill>
                  <a:srgbClr val="204A87"/>
                </a:solidFill>
                <a:latin typeface="Courier"/>
              </a:rPr>
              <a:t>sizeof</a:t>
            </a:r>
            <a:r>
              <a:rPr sz="1800">
                <a:latin typeface="Courier"/>
              </a:rPr>
              <a:t>(keyhit.keystr), (</a:t>
            </a:r>
            <a:r>
              <a:rPr sz="1800">
                <a:solidFill>
                  <a:srgbClr val="204A87"/>
                </a:solidFill>
                <a:latin typeface="Courier"/>
              </a:rPr>
              <a:t>void</a:t>
            </a:r>
            <a:r>
              <a:rPr sz="1800">
                <a:latin typeface="Courier"/>
              </a:rPr>
              <a:t> *)keystr);</a:t>
            </a:r>
            <a:br/>
            <a:br/>
            <a:r>
              <a:rPr sz="1800">
                <a:latin typeface="Courier"/>
              </a:rPr>
              <a:t>    valp = keyhits.lookup_or_init(&amp;keyhit, &amp;zero);</a:t>
            </a:r>
            <a:br/>
            <a:r>
              <a:rPr sz="1800">
                <a:latin typeface="Courier"/>
              </a:rPr>
              <a:t>    valp-&gt;count += </a:t>
            </a:r>
            <a:r>
              <a:rPr sz="1800">
                <a:solidFill>
                  <a:srgbClr val="0000CF"/>
                </a:solidFill>
                <a:latin typeface="Courier"/>
              </a:rPr>
              <a:t>1</a:t>
            </a:r>
            <a:r>
              <a:rPr sz="1800">
                <a:latin typeface="Courier"/>
              </a:rPr>
              <a:t>;</a:t>
            </a:r>
            <a:br/>
            <a:r>
              <a:rPr sz="1800">
                <a:latin typeface="Courier"/>
              </a:rPr>
              <a:t>    valp-&gt;bytecount = bytecount;</a:t>
            </a:r>
            <a:br/>
            <a:r>
              <a:rPr sz="1800">
                <a:latin typeface="Courier"/>
              </a:rPr>
              <a:t>    valp-&gt;totalbytes += bytecount;</a:t>
            </a:r>
            <a:br/>
            <a:r>
              <a:rPr sz="1800">
                <a:latin typeface="Courier"/>
              </a:rPr>
              <a:t>    valp-&gt;timestamp = bpf_ktime_get_ns();</a:t>
            </a:r>
            <a:br/>
            <a:br/>
            <a:br/>
            <a:r>
              <a:rPr sz="1800">
                <a:latin typeface="Courier"/>
              </a:rPr>
              <a:t>    </a:t>
            </a:r>
            <a:r>
              <a:rPr sz="1800" b="1">
                <a:solidFill>
                  <a:srgbClr val="204A87"/>
                </a:solidFill>
                <a:latin typeface="Courier"/>
              </a:rPr>
              <a:t>return</a:t>
            </a:r>
            <a:r>
              <a:rPr sz="1800">
                <a:latin typeface="Courier"/>
              </a:rPr>
              <a:t> </a:t>
            </a:r>
            <a:r>
              <a:rPr sz="1800">
                <a:solidFill>
                  <a:srgbClr val="0000CF"/>
                </a:solidFill>
                <a:latin typeface="Courier"/>
              </a:rPr>
              <a:t>0</a:t>
            </a:r>
            <a:r>
              <a:rPr sz="1800">
                <a:latin typeface="Courier"/>
              </a:rPr>
              <a:t>;</a:t>
            </a:r>
            <a:br/>
            <a:r>
              <a:rPr sz="1800">
                <a:latin typeface="Courier"/>
              </a:rPr>
              <a:t>}</a:t>
            </a:r>
          </a:p>
          <a:p>
            <a:pPr lvl="0" marL="0" indent="0">
              <a:buNone/>
            </a:pPr>
            <a:r>
              <a:rPr/>
              <a:t>Note that only the </a:t>
            </a:r>
            <a:r>
              <a:rPr sz="1800">
                <a:latin typeface="Courier"/>
              </a:rPr>
              <a:t>bytecount</a:t>
            </a:r>
            <a:r>
              <a:rPr/>
              <a:t> variable needed to be changed to </a:t>
            </a:r>
            <a:r>
              <a:rPr sz="1800">
                <a:latin typeface="Courier"/>
              </a:rPr>
              <a:t>int32_t</a:t>
            </a:r>
            <a:r>
              <a:rPr/>
              <a:t>, as it only matters for the read - the struct member used to store this can remain </a:t>
            </a:r>
            <a:r>
              <a:rPr sz="1800">
                <a:latin typeface="Courier"/>
              </a:rPr>
              <a:t>uint64_t</a:t>
            </a:r>
            <a:r>
              <a:rPr/>
              <a:t>, as the copy operation will pull this smaller type into a larger storage class without truncation.</a:t>
            </a:r>
          </a:p>
          <a:p>
            <a:pPr lvl="0" marL="0" indent="0">
              <a:spcBef>
                <a:spcPts val="3000"/>
              </a:spcBef>
              <a:buNone/>
            </a:pPr>
            <a:r>
              <a:rPr b="1"/>
              <a:t>Duplicate keys?</a:t>
            </a:r>
          </a:p>
          <a:p>
            <a:pPr lvl="0" marL="0" indent="0">
              <a:buNone/>
            </a:pPr>
            <a:r>
              <a:rPr/>
              <a:t>Now that probe data could be read, the UI could be replicated.</a:t>
            </a:r>
          </a:p>
          <a:p>
            <a:pPr lvl="0" marL="0" indent="0">
              <a:buNone/>
            </a:pPr>
            <a:r>
              <a:rPr/>
              <a:t>In initial testing, there was a confusing bug where the same key was printed multiple times. It was iterating over a map where these apparently identical keys were expected to be hashed to the same slot.</a:t>
            </a:r>
          </a:p>
          <a:p>
            <a:pPr lvl="0" marL="0" indent="0">
              <a:buNone/>
            </a:pPr>
            <a:r>
              <a:rPr/>
              <a:t>After finding no bug in the display code, it seemed that the keys must actually not be the same, even though they looked to be identical when they were printed to the screen. Some other unintended data must have been making it into the string buffer, and “garbling the keys”.</a:t>
            </a:r>
          </a:p>
          <a:p>
            <a:pPr lvl="0" marL="0" indent="0">
              <a:buNone/>
            </a:pPr>
            <a:r>
              <a:rPr/>
              <a:t>Early tests were mostly with one request at a time, but once this was scripted to increase the call rate and vary the keys, the pattern became much more obvious.</a:t>
            </a:r>
          </a:p>
          <a:p>
            <a:pPr lvl="0" marL="0" indent="0">
              <a:buNone/>
            </a:pPr>
            <a:r>
              <a:rPr/>
              <a:t>In the case of the string, its </a:t>
            </a:r>
            <a:r>
              <a:rPr sz="1800">
                <a:latin typeface="Courier"/>
              </a:rPr>
              <a:t>const char *</a:t>
            </a:r>
            <a:r>
              <a:rPr/>
              <a:t> signature, which would hint at a string though is possibly a byte array. The earlier use of </a:t>
            </a:r>
            <a:r>
              <a:rPr sz="1800">
                <a:latin typeface="Courier"/>
              </a:rPr>
              <a:t>process__command</a:t>
            </a:r>
            <a:r>
              <a:rPr/>
              <a:t>, had </a:t>
            </a:r>
            <a:r>
              <a:rPr sz="1800">
                <a:latin typeface="Courier"/>
              </a:rPr>
              <a:t>const void *</a:t>
            </a:r>
            <a:r>
              <a:rPr/>
              <a:t> in its signature, which would be standard for indicating arbitrary binary data / down-casting to this could be “pretty much anything”.</a:t>
            </a:r>
          </a:p>
          <a:p>
            <a:pPr lvl="0" marL="0" indent="0">
              <a:buNone/>
            </a:pPr>
            <a:r>
              <a:rPr/>
              <a:t>Both signatures often refer to byte arrays of either binary or string data though, so the context of the data received here depends on the context that the probe is calling it.</a:t>
            </a:r>
          </a:p>
          <a:p>
            <a:pPr lvl="0" marL="0" indent="0">
              <a:buNone/>
            </a:pPr>
            <a:r>
              <a:rPr/>
              <a:t>In either case, it is necessary to read this data into a buffer. For this a buffer is declared inside of a struct for </a:t>
            </a:r>
            <a:r>
              <a:rPr sz="1800">
                <a:latin typeface="Courier"/>
              </a:rPr>
              <a:t>keystr</a:t>
            </a:r>
            <a:r>
              <a:rPr/>
              <a:t>:</a:t>
            </a:r>
          </a:p>
          <a:p>
            <a:pPr lvl="0" marL="1270000" indent="0">
              <a:buNone/>
            </a:pPr>
            <a:r>
              <a:rPr sz="1800" b="1">
                <a:solidFill>
                  <a:srgbClr val="204A87"/>
                </a:solidFill>
                <a:latin typeface="Courier"/>
              </a:rPr>
              <a:t>struct</a:t>
            </a:r>
            <a:r>
              <a:rPr sz="1800">
                <a:latin typeface="Courier"/>
              </a:rPr>
              <a:t> keyhit_t {</a:t>
            </a:r>
            <a:br/>
            <a:r>
              <a:rPr sz="1800">
                <a:latin typeface="Courier"/>
              </a:rPr>
              <a:t>    </a:t>
            </a:r>
            <a:r>
              <a:rPr sz="1800">
                <a:solidFill>
                  <a:srgbClr val="204A87"/>
                </a:solidFill>
                <a:latin typeface="Courier"/>
              </a:rPr>
              <a:t>char</a:t>
            </a:r>
            <a:r>
              <a:rPr sz="1800">
                <a:latin typeface="Courier"/>
              </a:rPr>
              <a:t> keystr[MAX_STRING_LENGTH];</a:t>
            </a:r>
            <a:br/>
            <a:r>
              <a:rPr sz="1800">
                <a:latin typeface="Courier"/>
              </a:rPr>
              <a:t>};</a:t>
            </a:r>
          </a:p>
          <a:p>
            <a:pPr lvl="0" marL="0" indent="0">
              <a:buNone/>
            </a:pPr>
            <a:r>
              <a:rPr/>
              <a:t>This allows for the members of this struct to be easily mapped as members of Python objects. Inside the probe, the struct is initialized to 0:</a:t>
            </a:r>
          </a:p>
          <a:p>
            <a:pPr lvl="0" marL="1270000" indent="0">
              <a:buNone/>
            </a:pPr>
            <a:r>
              <a:rPr sz="1800">
                <a:latin typeface="Courier"/>
              </a:rPr>
              <a:t>    </a:t>
            </a:r>
            <a:r>
              <a:rPr sz="1800" b="1">
                <a:solidFill>
                  <a:srgbClr val="204A87"/>
                </a:solidFill>
                <a:latin typeface="Courier"/>
              </a:rPr>
              <a:t>struct</a:t>
            </a:r>
            <a:r>
              <a:rPr sz="1800">
                <a:latin typeface="Courier"/>
              </a:rPr>
              <a:t> keyhit_t keyhit = {</a:t>
            </a:r>
            <a:r>
              <a:rPr sz="1800">
                <a:solidFill>
                  <a:srgbClr val="0000CF"/>
                </a:solidFill>
                <a:latin typeface="Courier"/>
              </a:rPr>
              <a:t>0</a:t>
            </a:r>
            <a:r>
              <a:rPr sz="1800">
                <a:latin typeface="Courier"/>
              </a:rPr>
              <a:t>};</a:t>
            </a:r>
          </a:p>
          <a:p>
            <a:pPr lvl="0" marL="0" indent="0">
              <a:buNone/>
            </a:pPr>
            <a:r>
              <a:rPr/>
              <a:t>This is used to received the data is copied into the character buffer </a:t>
            </a:r>
            <a:r>
              <a:rPr sz="1800">
                <a:latin typeface="Courier"/>
              </a:rPr>
              <a:t>keystr</a:t>
            </a:r>
            <a:r>
              <a:rPr/>
              <a:t> on the </a:t>
            </a:r>
            <a:r>
              <a:rPr sz="1800">
                <a:latin typeface="Courier"/>
              </a:rPr>
              <a:t>keyhit_t</a:t>
            </a:r>
            <a:r>
              <a:rPr/>
              <a:t> struct:</a:t>
            </a:r>
          </a:p>
          <a:p>
            <a:pPr lvl="0" marL="1270000" indent="0">
              <a:buNone/>
            </a:pPr>
            <a:r>
              <a:rPr sz="1800">
                <a:latin typeface="Courier"/>
              </a:rPr>
              <a:t>    bpf_probe_read(&amp;keyhit.keystr, </a:t>
            </a:r>
            <a:r>
              <a:rPr sz="1800" b="1">
                <a:solidFill>
                  <a:srgbClr val="204A87"/>
                </a:solidFill>
                <a:latin typeface="Courier"/>
              </a:rPr>
              <a:t>sizeof</a:t>
            </a:r>
            <a:r>
              <a:rPr sz="1800">
                <a:latin typeface="Courier"/>
              </a:rPr>
              <a:t>(keyhit.keystr), (</a:t>
            </a:r>
            <a:r>
              <a:rPr sz="1800">
                <a:solidFill>
                  <a:srgbClr val="204A87"/>
                </a:solidFill>
                <a:latin typeface="Courier"/>
              </a:rPr>
              <a:t>void</a:t>
            </a:r>
            <a:r>
              <a:rPr sz="1800">
                <a:latin typeface="Courier"/>
              </a:rPr>
              <a:t> *)keystr);</a:t>
            </a:r>
          </a:p>
          <a:p>
            <a:pPr lvl="0" marL="0" indent="0">
              <a:buNone/>
            </a:pPr>
            <a:r>
              <a:rPr/>
              <a:t>An attempt was made to use the </a:t>
            </a:r>
            <a:r>
              <a:rPr sz="1800">
                <a:latin typeface="Courier"/>
              </a:rPr>
              <a:t>bcc</a:t>
            </a:r>
            <a:r>
              <a:rPr/>
              <a:t> function </a:t>
            </a:r>
            <a:r>
              <a:rPr sz="1800">
                <a:latin typeface="Courier"/>
              </a:rPr>
              <a:t>bpf_probe_read_str</a:t>
            </a:r>
            <a:r>
              <a:rPr/>
              <a:t> the documentation indicates is able to read a buffer of a fixed size until it finds a null-byte, which seemed to be a fitting solution to the problem.</a:t>
            </a:r>
            <a:r>
              <a:rPr baseline="30000">
                <a:hlinkClick r:id="rId2" action="ppaction://hlinksldjump"/>
              </a:rPr>
              <a:t>12</a:t>
            </a:r>
          </a:p>
          <a:p>
            <a:pPr lvl="0" marL="0" indent="0">
              <a:buNone/>
            </a:pPr>
            <a:r>
              <a:rPr/>
              <a:t>This worked more reliably and there were fewer errors, but when benchmarking was done at much higher call rates, it became clear that some of the payload must be making it into the buffer for the key read. This indicated that it was reading too many bytes, and collecting data from the adjacent memory space.</a:t>
            </a:r>
          </a:p>
          <a:p>
            <a:pPr lvl="0" marL="0" indent="0">
              <a:spcBef>
                <a:spcPts val="3000"/>
              </a:spcBef>
              <a:buNone/>
            </a:pPr>
            <a:r>
              <a:rPr b="1"/>
              <a:t>Memcached key read quirks</a:t>
            </a:r>
          </a:p>
          <a:p>
            <a:pPr lvl="0" marL="0" indent="0">
              <a:buNone/>
            </a:pPr>
            <a:r>
              <a:rPr/>
              <a:t>Originally I thought this might be a bug, so I filed an upstream issue [</a:t>
            </a:r>
            <a:r>
              <a:rPr/>
              <a:t>17</a:t>
            </a:r>
            <a:r>
              <a:rPr/>
              <a:t>]. Despite the argument being of type </a:t>
            </a:r>
            <a:r>
              <a:rPr sz="1800">
                <a:latin typeface="Courier"/>
              </a:rPr>
              <a:t>const char *</a:t>
            </a:r>
            <a:r>
              <a:rPr/>
              <a:t>, in this instance, it wasn’t guaranteed to be a null terminated string.</a:t>
            </a:r>
          </a:p>
          <a:p>
            <a:pPr lvl="0" marL="0" indent="0">
              <a:buNone/>
            </a:pPr>
            <a:r>
              <a:rPr/>
              <a:t>Where the probe is called, it is using the macro </a:t>
            </a:r>
            <a:r>
              <a:rPr sz="1800">
                <a:latin typeface="Courier"/>
              </a:rPr>
              <a:t>ITEM_key</a:t>
            </a:r>
            <a:r>
              <a:rPr/>
              <a:t> to get the value that is passed to the Dtrace macro:</a:t>
            </a:r>
          </a:p>
          <a:p>
            <a:pPr lvl="0" marL="1270000" indent="0">
              <a:buNone/>
            </a:pPr>
            <a:r>
              <a:rPr sz="1800">
                <a:latin typeface="Courier"/>
              </a:rPr>
              <a:t>          MEMCACHED_COMMAND_SET(c-&gt;sfd, ITEM_key(it), it-&gt;nkey,</a:t>
            </a:r>
          </a:p>
          <a:p>
            <a:pPr lvl="0" marL="0" indent="0">
              <a:buNone/>
            </a:pPr>
            <a:r>
              <a:rPr/>
              <a:t>This macro is just getting the address of the start of the data segment, and clearly isn’t copying a string into a null-terminated buffer:</a:t>
            </a:r>
          </a:p>
          <a:p>
            <a:pPr lvl="0" marL="1270000" indent="0">
              <a:buNone/>
            </a:pPr>
            <a:r>
              <a:rPr sz="1800" i="1">
                <a:solidFill>
                  <a:srgbClr val="8F5902"/>
                </a:solidFill>
                <a:latin typeface="Courier"/>
              </a:rPr>
              <a:t>#define ITEM_key(item) (((char*)&amp;((item)-&gt;data)) \</a:t>
            </a:r>
          </a:p>
          <a:p>
            <a:pPr lvl="0" marL="0" indent="0">
              <a:buNone/>
            </a:pPr>
            <a:r>
              <a:rPr/>
              <a:t>So this meant that the </a:t>
            </a:r>
            <a:r>
              <a:rPr sz="1800">
                <a:latin typeface="Courier"/>
              </a:rPr>
              <a:t>bpf_probe_read_str</a:t>
            </a:r>
            <a:r>
              <a:rPr/>
              <a:t> from </a:t>
            </a:r>
            <a:r>
              <a:rPr sz="1800">
                <a:latin typeface="Courier"/>
              </a:rPr>
              <a:t>bcc</a:t>
            </a:r>
            <a:r>
              <a:rPr/>
              <a:t>, will read the full size of the buffer object for its read, and can blow past the actual length of the key data! It turns out that if using </a:t>
            </a:r>
            <a:r>
              <a:rPr sz="1800">
                <a:latin typeface="Courier"/>
              </a:rPr>
              <a:t>bpf_probe_read_str</a:t>
            </a:r>
            <a:r>
              <a:rPr/>
              <a:t>, it never finds a null byte, and so will also just read the whole buffer.</a:t>
            </a:r>
          </a:p>
          <a:p>
            <a:pPr lvl="0" marL="0" indent="0">
              <a:buNone/>
            </a:pPr>
            <a:r>
              <a:rPr/>
              <a:t>This taught that, Memcached doesn’t necessarily store keys as null terminated strings, or even string data at all - it is arbitrary binary bytes. This is why it passes the argument </a:t>
            </a:r>
            <a:r>
              <a:rPr sz="1800">
                <a:latin typeface="Courier"/>
              </a:rPr>
              <a:t>keylen</a:t>
            </a:r>
            <a:r>
              <a:rPr/>
              <a:t> in the USDT probe, so that the correct size of the key can be read. Using the same process as above, it was determined that the </a:t>
            </a:r>
            <a:r>
              <a:rPr sz="1800">
                <a:latin typeface="Courier"/>
              </a:rPr>
              <a:t>keylen</a:t>
            </a:r>
            <a:r>
              <a:rPr/>
              <a:t> argument was actually stored as a </a:t>
            </a:r>
            <a:r>
              <a:rPr sz="1800">
                <a:latin typeface="Courier"/>
              </a:rPr>
              <a:t>uint8_t</a:t>
            </a:r>
            <a:r>
              <a:rPr/>
              <a:t>, and was able to get the key length easily enough. This was stored as </a:t>
            </a:r>
            <a:r>
              <a:rPr sz="1800">
                <a:latin typeface="Courier"/>
              </a:rPr>
              <a:t>keysize</a:t>
            </a:r>
            <a:r>
              <a:rPr/>
              <a:t>.</a:t>
            </a:r>
          </a:p>
          <a:p>
            <a:pPr lvl="0" marL="0" indent="0">
              <a:spcBef>
                <a:spcPts val="3000"/>
              </a:spcBef>
              <a:buNone/>
            </a:pPr>
            <a:r>
              <a:rPr b="1"/>
              <a:t>De-garbling in Userspace</a:t>
            </a:r>
          </a:p>
          <a:p>
            <a:pPr lvl="0" marL="0" indent="0">
              <a:buNone/>
            </a:pPr>
            <a:r>
              <a:rPr/>
              <a:t>Unfortunately, using this read </a:t>
            </a:r>
            <a:r>
              <a:rPr sz="1800">
                <a:latin typeface="Courier"/>
              </a:rPr>
              <a:t>keysize</a:t>
            </a:r>
            <a:r>
              <a:rPr/>
              <a:t> wasn’t trivial, as it produced a verifier error if it was passed as an argument to the probe read function. This seemed to be because it was not a const or provably safe value.</a:t>
            </a:r>
          </a:p>
          <a:p>
            <a:pPr lvl="0" marL="0" indent="0">
              <a:buNone/>
            </a:pPr>
            <a:r>
              <a:rPr/>
              <a:t>To prevent this from blocking the development of the rest of the tool, the </a:t>
            </a:r>
            <a:r>
              <a:rPr sz="1800">
                <a:latin typeface="Courier"/>
              </a:rPr>
              <a:t>keysize</a:t>
            </a:r>
            <a:r>
              <a:rPr/>
              <a:t> value was passed into userspace by adding it as a field to the value data struct. This would enable de-garbling this data in Python.</a:t>
            </a:r>
          </a:p>
          <a:p>
            <a:pPr lvl="0" marL="0" indent="0">
              <a:buNone/>
            </a:pPr>
            <a:r>
              <a:rPr/>
              <a:t>This meant that the same key could be hashed to multiple slots, as they would include whatever arbitrary data is after the key in the buffer that is read.</a:t>
            </a:r>
          </a:p>
          <a:p>
            <a:pPr lvl="0" marL="0" indent="0">
              <a:buNone/>
            </a:pPr>
            <a:r>
              <a:rPr/>
              <a:t>In hindsight, this behavior of passing a buffer and a length to read seems to have been intentional for Memcached. Not performing a string copy is more efficient, which is why the probe just submits the buffer and the length of the data to read, leaving it up to the kernel handler to copy the data.</a:t>
            </a:r>
          </a:p>
          <a:p>
            <a:pPr lvl="0" marL="0" indent="0">
              <a:buNone/>
            </a:pPr>
            <a:r>
              <a:rPr/>
              <a:t>To resolve this, a Python workaround was used to combine the keys in userspace:</a:t>
            </a:r>
          </a:p>
          <a:p>
            <a:pPr lvl="0" marL="1270000" indent="0">
              <a:buNone/>
            </a:pPr>
            <a:r>
              <a:rPr sz="1800" b="1">
                <a:solidFill>
                  <a:srgbClr val="204A87"/>
                </a:solidFill>
                <a:latin typeface="Courier"/>
              </a:rPr>
              <a:t>def</a:t>
            </a:r>
            <a:r>
              <a:rPr sz="1800">
                <a:latin typeface="Courier"/>
              </a:rPr>
              <a:t> reconcile_keys(bpf_map):</a:t>
            </a:r>
            <a:br/>
            <a:r>
              <a:rPr sz="1800">
                <a:latin typeface="Courier"/>
              </a:rPr>
              <a:t>  new_map </a:t>
            </a:r>
            <a:r>
              <a:rPr sz="1800" b="1">
                <a:solidFill>
                  <a:srgbClr val="CE5C00"/>
                </a:solidFill>
                <a:latin typeface="Courier"/>
              </a:rPr>
              <a:t>=</a:t>
            </a:r>
            <a:r>
              <a:rPr sz="1800">
                <a:latin typeface="Courier"/>
              </a:rPr>
              <a:t> {}</a:t>
            </a:r>
            <a:br/>
            <a:br/>
            <a:r>
              <a:rPr sz="1800">
                <a:latin typeface="Courier"/>
              </a:rPr>
              <a:t>  </a:t>
            </a:r>
            <a:r>
              <a:rPr sz="1800" b="1">
                <a:solidFill>
                  <a:srgbClr val="204A87"/>
                </a:solidFill>
                <a:latin typeface="Courier"/>
              </a:rPr>
              <a:t>for</a:t>
            </a:r>
            <a:r>
              <a:rPr sz="1800">
                <a:latin typeface="Courier"/>
              </a:rPr>
              <a:t> k,v </a:t>
            </a:r>
            <a:r>
              <a:rPr sz="1800" b="1">
                <a:solidFill>
                  <a:srgbClr val="204A87"/>
                </a:solidFill>
                <a:latin typeface="Courier"/>
              </a:rPr>
              <a:t>in</a:t>
            </a:r>
            <a:r>
              <a:rPr sz="1800">
                <a:latin typeface="Courier"/>
              </a:rPr>
              <a:t> bpf_map.items():</a:t>
            </a:r>
            <a:br/>
            <a:r>
              <a:rPr sz="1800">
                <a:latin typeface="Courier"/>
              </a:rPr>
              <a:t>      shortkey </a:t>
            </a:r>
            <a:r>
              <a:rPr sz="1800" b="1">
                <a:solidFill>
                  <a:srgbClr val="CE5C00"/>
                </a:solidFill>
                <a:latin typeface="Courier"/>
              </a:rPr>
              <a:t>=</a:t>
            </a:r>
            <a:r>
              <a:rPr sz="1800">
                <a:latin typeface="Courier"/>
              </a:rPr>
              <a:t> k.keystr[:v.keysize].decode(</a:t>
            </a:r>
            <a:r>
              <a:rPr sz="1800">
                <a:solidFill>
                  <a:srgbClr val="4E9A06"/>
                </a:solidFill>
                <a:latin typeface="Courier"/>
              </a:rPr>
              <a:t>'utf-8'</a:t>
            </a:r>
            <a:r>
              <a:rPr sz="1800">
                <a:latin typeface="Courier"/>
              </a:rPr>
              <a:t>, </a:t>
            </a:r>
            <a:r>
              <a:rPr sz="1800">
                <a:solidFill>
                  <a:srgbClr val="4E9A06"/>
                </a:solidFill>
                <a:latin typeface="Courier"/>
              </a:rPr>
              <a:t>'replace'</a:t>
            </a:r>
            <a:r>
              <a:rPr sz="1800">
                <a:latin typeface="Courier"/>
              </a:rPr>
              <a:t>)</a:t>
            </a:r>
            <a:br/>
            <a:r>
              <a:rPr sz="1800">
                <a:latin typeface="Courier"/>
              </a:rPr>
              <a:t>      </a:t>
            </a:r>
            <a:r>
              <a:rPr sz="1800" b="1">
                <a:solidFill>
                  <a:srgbClr val="204A87"/>
                </a:solidFill>
                <a:latin typeface="Courier"/>
              </a:rPr>
              <a:t>if</a:t>
            </a:r>
            <a:r>
              <a:rPr sz="1800">
                <a:latin typeface="Courier"/>
              </a:rPr>
              <a:t> shortkey </a:t>
            </a:r>
            <a:r>
              <a:rPr sz="1800" b="1">
                <a:solidFill>
                  <a:srgbClr val="204A87"/>
                </a:solidFill>
                <a:latin typeface="Courier"/>
              </a:rPr>
              <a:t>in</a:t>
            </a:r>
            <a:r>
              <a:rPr sz="1800">
                <a:latin typeface="Courier"/>
              </a:rPr>
              <a:t> new_map:</a:t>
            </a:r>
            <a:br/>
            <a:br/>
            <a:r>
              <a:rPr sz="1800">
                <a:latin typeface="Courier"/>
              </a:rPr>
              <a:t>          </a:t>
            </a:r>
            <a:r>
              <a:rPr sz="1800" i="1">
                <a:solidFill>
                  <a:srgbClr val="8F5902"/>
                </a:solidFill>
                <a:latin typeface="Courier"/>
              </a:rPr>
              <a:t># Sum counts on key collision</a:t>
            </a:r>
            <a:br/>
            <a:r>
              <a:rPr sz="1800">
                <a:latin typeface="Courier"/>
              </a:rPr>
              <a:t>          new_map[shortkey][</a:t>
            </a:r>
            <a:r>
              <a:rPr sz="1800">
                <a:solidFill>
                  <a:srgbClr val="4E9A06"/>
                </a:solidFill>
                <a:latin typeface="Courier"/>
              </a:rPr>
              <a:t>'count'</a:t>
            </a:r>
            <a:r>
              <a:rPr sz="1800">
                <a:latin typeface="Courier"/>
              </a:rPr>
              <a:t>] </a:t>
            </a:r>
            <a:r>
              <a:rPr sz="1800" b="1">
                <a:solidFill>
                  <a:srgbClr val="CE5C00"/>
                </a:solidFill>
                <a:latin typeface="Courier"/>
              </a:rPr>
              <a:t>+=</a:t>
            </a:r>
            <a:r>
              <a:rPr sz="1800">
                <a:latin typeface="Courier"/>
              </a:rPr>
              <a:t> v.count</a:t>
            </a:r>
            <a:br/>
            <a:r>
              <a:rPr sz="1800">
                <a:latin typeface="Courier"/>
              </a:rPr>
              <a:t>          new_map[shortkey][</a:t>
            </a:r>
            <a:r>
              <a:rPr sz="1800">
                <a:solidFill>
                  <a:srgbClr val="4E9A06"/>
                </a:solidFill>
                <a:latin typeface="Courier"/>
              </a:rPr>
              <a:t>'totalbytes'</a:t>
            </a:r>
            <a:r>
              <a:rPr sz="1800">
                <a:latin typeface="Courier"/>
              </a:rPr>
              <a:t>] </a:t>
            </a:r>
            <a:r>
              <a:rPr sz="1800" b="1">
                <a:solidFill>
                  <a:srgbClr val="CE5C00"/>
                </a:solidFill>
                <a:latin typeface="Courier"/>
              </a:rPr>
              <a:t>+=</a:t>
            </a:r>
            <a:r>
              <a:rPr sz="1800">
                <a:latin typeface="Courier"/>
              </a:rPr>
              <a:t> v.totalbytes</a:t>
            </a:r>
            <a:br/>
            <a:br/>
            <a:r>
              <a:rPr sz="1800">
                <a:latin typeface="Courier"/>
              </a:rPr>
              <a:t>          </a:t>
            </a:r>
            <a:r>
              <a:rPr sz="1800" i="1">
                <a:solidFill>
                  <a:srgbClr val="8F5902"/>
                </a:solidFill>
                <a:latin typeface="Courier"/>
              </a:rPr>
              <a:t># If there is a key collision, take the data for the latest one</a:t>
            </a:r>
            <a:br/>
            <a:r>
              <a:rPr sz="1800">
                <a:latin typeface="Courier"/>
              </a:rPr>
              <a:t>          </a:t>
            </a:r>
            <a:r>
              <a:rPr sz="1800" b="1">
                <a:solidFill>
                  <a:srgbClr val="204A87"/>
                </a:solidFill>
                <a:latin typeface="Courier"/>
              </a:rPr>
              <a:t>if</a:t>
            </a:r>
            <a:r>
              <a:rPr sz="1800">
                <a:latin typeface="Courier"/>
              </a:rPr>
              <a:t> v.timestamp </a:t>
            </a:r>
            <a:r>
              <a:rPr sz="1800" b="1">
                <a:solidFill>
                  <a:srgbClr val="CE5C00"/>
                </a:solidFill>
                <a:latin typeface="Courier"/>
              </a:rPr>
              <a:t>&gt;</a:t>
            </a:r>
            <a:r>
              <a:rPr sz="1800">
                <a:latin typeface="Courier"/>
              </a:rPr>
              <a:t> new_map[shortkey][</a:t>
            </a:r>
            <a:r>
              <a:rPr sz="1800">
                <a:solidFill>
                  <a:srgbClr val="4E9A06"/>
                </a:solidFill>
                <a:latin typeface="Courier"/>
              </a:rPr>
              <a:t>'timestamp'</a:t>
            </a:r>
            <a:r>
              <a:rPr sz="1800">
                <a:latin typeface="Courier"/>
              </a:rPr>
              <a:t>]:</a:t>
            </a:r>
            <a:br/>
            <a:r>
              <a:rPr sz="1800">
                <a:latin typeface="Courier"/>
              </a:rPr>
              <a:t>              new_map[shortkey][</a:t>
            </a:r>
            <a:r>
              <a:rPr sz="1800">
                <a:solidFill>
                  <a:srgbClr val="4E9A06"/>
                </a:solidFill>
                <a:latin typeface="Courier"/>
              </a:rPr>
              <a:t>'bytecount'</a:t>
            </a:r>
            <a:r>
              <a:rPr sz="1800">
                <a:latin typeface="Courier"/>
              </a:rPr>
              <a:t>] </a:t>
            </a:r>
            <a:r>
              <a:rPr sz="1800" b="1">
                <a:solidFill>
                  <a:srgbClr val="CE5C00"/>
                </a:solidFill>
                <a:latin typeface="Courier"/>
              </a:rPr>
              <a:t>=</a:t>
            </a:r>
            <a:r>
              <a:rPr sz="1800">
                <a:latin typeface="Courier"/>
              </a:rPr>
              <a:t> v.bytecount</a:t>
            </a:r>
            <a:br/>
            <a:r>
              <a:rPr sz="1800">
                <a:latin typeface="Courier"/>
              </a:rPr>
              <a:t>              new_map[shortkey][</a:t>
            </a:r>
            <a:r>
              <a:rPr sz="1800">
                <a:solidFill>
                  <a:srgbClr val="4E9A06"/>
                </a:solidFill>
                <a:latin typeface="Courier"/>
              </a:rPr>
              <a:t>'timestamp'</a:t>
            </a:r>
            <a:r>
              <a:rPr sz="1800">
                <a:latin typeface="Courier"/>
              </a:rPr>
              <a:t>] </a:t>
            </a:r>
            <a:r>
              <a:rPr sz="1800" b="1">
                <a:solidFill>
                  <a:srgbClr val="CE5C00"/>
                </a:solidFill>
                <a:latin typeface="Courier"/>
              </a:rPr>
              <a:t>=</a:t>
            </a:r>
            <a:r>
              <a:rPr sz="1800">
                <a:latin typeface="Courier"/>
              </a:rPr>
              <a:t> v.timestamp</a:t>
            </a:r>
            <a:br/>
            <a:r>
              <a:rPr sz="1800">
                <a:latin typeface="Courier"/>
              </a:rPr>
              <a:t>      </a:t>
            </a:r>
            <a:r>
              <a:rPr sz="1800" b="1">
                <a:solidFill>
                  <a:srgbClr val="204A87"/>
                </a:solidFill>
                <a:latin typeface="Courier"/>
              </a:rPr>
              <a:t>else</a:t>
            </a:r>
            <a:r>
              <a:rPr sz="1800">
                <a:latin typeface="Courier"/>
              </a:rPr>
              <a:t>:</a:t>
            </a:r>
            <a:br/>
            <a:r>
              <a:rPr sz="1800">
                <a:latin typeface="Courier"/>
              </a:rPr>
              <a:t>          new_map[shortkey] </a:t>
            </a:r>
            <a:r>
              <a:rPr sz="1800" b="1">
                <a:solidFill>
                  <a:srgbClr val="CE5C00"/>
                </a:solidFill>
                <a:latin typeface="Courier"/>
              </a:rPr>
              <a:t>=</a:t>
            </a:r>
            <a:r>
              <a:rPr sz="1800">
                <a:latin typeface="Courier"/>
              </a:rPr>
              <a:t> {</a:t>
            </a:r>
            <a:br/>
            <a:r>
              <a:rPr sz="1800">
                <a:latin typeface="Courier"/>
              </a:rPr>
              <a:t>              </a:t>
            </a:r>
            <a:r>
              <a:rPr sz="1800">
                <a:solidFill>
                  <a:srgbClr val="4E9A06"/>
                </a:solidFill>
                <a:latin typeface="Courier"/>
              </a:rPr>
              <a:t>"count"</a:t>
            </a:r>
            <a:r>
              <a:rPr sz="1800">
                <a:latin typeface="Courier"/>
              </a:rPr>
              <a:t>: v.count,</a:t>
            </a:r>
            <a:br/>
            <a:r>
              <a:rPr sz="1800">
                <a:latin typeface="Courier"/>
              </a:rPr>
              <a:t>              </a:t>
            </a:r>
            <a:r>
              <a:rPr sz="1800">
                <a:solidFill>
                  <a:srgbClr val="4E9A06"/>
                </a:solidFill>
                <a:latin typeface="Courier"/>
              </a:rPr>
              <a:t>"bytecount"</a:t>
            </a:r>
            <a:r>
              <a:rPr sz="1800">
                <a:latin typeface="Courier"/>
              </a:rPr>
              <a:t>: v.bytecount,</a:t>
            </a:r>
            <a:br/>
            <a:r>
              <a:rPr sz="1800">
                <a:latin typeface="Courier"/>
              </a:rPr>
              <a:t>              </a:t>
            </a:r>
            <a:r>
              <a:rPr sz="1800">
                <a:solidFill>
                  <a:srgbClr val="4E9A06"/>
                </a:solidFill>
                <a:latin typeface="Courier"/>
              </a:rPr>
              <a:t>"totalbytes"</a:t>
            </a:r>
            <a:r>
              <a:rPr sz="1800">
                <a:latin typeface="Courier"/>
              </a:rPr>
              <a:t>: v.totalbytes,</a:t>
            </a:r>
            <a:br/>
            <a:r>
              <a:rPr sz="1800">
                <a:latin typeface="Courier"/>
              </a:rPr>
              <a:t>              </a:t>
            </a:r>
            <a:r>
              <a:rPr sz="1800">
                <a:solidFill>
                  <a:srgbClr val="4E9A06"/>
                </a:solidFill>
                <a:latin typeface="Courier"/>
              </a:rPr>
              <a:t>"timestamp"</a:t>
            </a:r>
            <a:r>
              <a:rPr sz="1800">
                <a:latin typeface="Courier"/>
              </a:rPr>
              <a:t>: v.timestamp,</a:t>
            </a:r>
            <a:br/>
            <a:r>
              <a:rPr sz="1800">
                <a:latin typeface="Courier"/>
              </a:rPr>
              <a:t>          }</a:t>
            </a:r>
            <a:br/>
            <a:r>
              <a:rPr sz="1800">
                <a:latin typeface="Courier"/>
              </a:rPr>
              <a:t>  </a:t>
            </a:r>
            <a:r>
              <a:rPr sz="1800" b="1">
                <a:solidFill>
                  <a:srgbClr val="204A87"/>
                </a:solidFill>
                <a:latin typeface="Courier"/>
              </a:rPr>
              <a:t>return</a:t>
            </a:r>
            <a:r>
              <a:rPr sz="1800">
                <a:latin typeface="Courier"/>
              </a:rPr>
              <a:t> new_map</a:t>
            </a:r>
          </a:p>
          <a:p>
            <a:pPr lvl="0" marL="0" indent="0">
              <a:buNone/>
            </a:pPr>
            <a:r>
              <a:rPr/>
              <a:t>This just added to or replaced values as necessary, using a timestamp to take the more recent between the two if values were being replaced.</a:t>
            </a:r>
          </a:p>
          <a:p>
            <a:pPr lvl="0" marL="0" indent="0">
              <a:buNone/>
            </a:pPr>
            <a:r>
              <a:rPr/>
              <a:t>This was sufficient to finish the prototype, while a solution to the verifier issue could be worked on.</a:t>
            </a:r>
          </a:p>
          <a:p>
            <a:pPr lvl="0" marL="0" indent="0">
              <a:spcBef>
                <a:spcPts val="3000"/>
              </a:spcBef>
              <a:buNone/>
            </a:pPr>
            <a:r>
              <a:rPr b="1"/>
              <a:t>Different signatures for USDT args</a:t>
            </a:r>
          </a:p>
          <a:p>
            <a:pPr lvl="0" marL="0" indent="0">
              <a:buNone/>
            </a:pPr>
            <a:r>
              <a:rPr/>
              <a:t>Most of the development was done by testing only with the </a:t>
            </a:r>
            <a:r>
              <a:rPr sz="1800">
                <a:latin typeface="Courier"/>
              </a:rPr>
              <a:t>SET</a:t>
            </a:r>
            <a:r>
              <a:rPr/>
              <a:t> command, because this was the most convenient. Once there was a more fully-featured tool, attention turned to tracing the other commands. As they all had the same signatures according to their Dtrace probe definitions, it was assumed to be an easy task to iterate over all of the commands to be traced.</a:t>
            </a:r>
          </a:p>
          <a:p>
            <a:pPr lvl="0" marL="0" indent="0">
              <a:buNone/>
            </a:pPr>
            <a:r>
              <a:rPr/>
              <a:t>There was a nasty little surprise right away when implementing </a:t>
            </a:r>
            <a:r>
              <a:rPr sz="1800">
                <a:latin typeface="Courier"/>
              </a:rPr>
              <a:t>GET</a:t>
            </a:r>
            <a:r>
              <a:rPr/>
              <a:t>. As it turns out, it can have </a:t>
            </a:r>
            <a:r>
              <a:rPr b="1"/>
              <a:t>more than one argument signature</a:t>
            </a:r>
            <a:r>
              <a:rPr/>
              <a:t>, depending where it is called from:</a:t>
            </a:r>
          </a:p>
          <a:p>
            <a:pPr lvl="0" marL="1270000" indent="0">
              <a:buNone/>
            </a:pPr>
            <a:r>
              <a:rPr sz="1800">
                <a:latin typeface="Courier"/>
              </a:rPr>
              <a:t>    </a:t>
            </a:r>
            <a:r>
              <a:rPr sz="1800" b="1">
                <a:solidFill>
                  <a:srgbClr val="204A87"/>
                </a:solidFill>
                <a:latin typeface="Courier"/>
              </a:rPr>
              <a:t>Name:</a:t>
            </a:r>
            <a:r>
              <a:rPr sz="1800">
                <a:latin typeface="Courier"/>
              </a:rPr>
              <a:t> command__get</a:t>
            </a:r>
            <a:br/>
            <a:r>
              <a:rPr sz="1800">
                <a:latin typeface="Courier"/>
              </a:rPr>
              <a:t>    </a:t>
            </a:r>
            <a:r>
              <a:rPr sz="1800" b="1">
                <a:solidFill>
                  <a:srgbClr val="204A87"/>
                </a:solidFill>
                <a:latin typeface="Courier"/>
              </a:rPr>
              <a:t>Arguments:</a:t>
            </a:r>
            <a:r>
              <a:rPr sz="1800">
                <a:latin typeface="Courier"/>
              </a:rPr>
              <a:t> </a:t>
            </a:r>
            <a:r>
              <a:rPr sz="1800">
                <a:solidFill>
                  <a:srgbClr val="0000CF"/>
                </a:solidFill>
                <a:latin typeface="Courier"/>
              </a:rPr>
              <a:t>-4</a:t>
            </a:r>
            <a:r>
              <a:rPr sz="1800" i="1">
                <a:solidFill>
                  <a:srgbClr val="8F5902"/>
                </a:solidFill>
                <a:latin typeface="Courier"/>
              </a:rPr>
              <a:t>@%edx 8@%rdi      1@%cl       -4@%esi 8@%rax</a:t>
            </a:r>
            <a:br/>
            <a:r>
              <a:rPr sz="1800">
                <a:latin typeface="Courier"/>
              </a:rPr>
              <a:t>    </a:t>
            </a:r>
            <a:r>
              <a:rPr sz="1800" b="1">
                <a:solidFill>
                  <a:srgbClr val="204A87"/>
                </a:solidFill>
                <a:latin typeface="Courier"/>
              </a:rPr>
              <a:t>Arguments:</a:t>
            </a:r>
            <a:r>
              <a:rPr sz="1800">
                <a:latin typeface="Courier"/>
              </a:rPr>
              <a:t> </a:t>
            </a:r>
            <a:r>
              <a:rPr sz="1800">
                <a:solidFill>
                  <a:srgbClr val="0000CF"/>
                </a:solidFill>
                <a:latin typeface="Courier"/>
              </a:rPr>
              <a:t>-4</a:t>
            </a:r>
            <a:r>
              <a:rPr sz="1800" i="1">
                <a:solidFill>
                  <a:srgbClr val="8F5902"/>
                </a:solidFill>
                <a:latin typeface="Courier"/>
              </a:rPr>
              <a:t>@%eax 8@-32(%rbp) 8@-24(%rbp) -4@$-1 -4@$0</a:t>
            </a:r>
            <a:br/>
            <a:r>
              <a:rPr sz="1800">
                <a:latin typeface="Courier"/>
              </a:rPr>
              <a:t>    </a:t>
            </a:r>
            <a:r>
              <a:rPr sz="1800" b="1">
                <a:solidFill>
                  <a:srgbClr val="204A87"/>
                </a:solidFill>
                <a:latin typeface="Courier"/>
              </a:rPr>
              <a:t>Arguments:</a:t>
            </a:r>
            <a:r>
              <a:rPr sz="1800">
                <a:latin typeface="Courier"/>
              </a:rPr>
              <a:t> </a:t>
            </a:r>
            <a:r>
              <a:rPr sz="1800">
                <a:solidFill>
                  <a:srgbClr val="0000CF"/>
                </a:solidFill>
                <a:latin typeface="Courier"/>
              </a:rPr>
              <a:t>-4</a:t>
            </a:r>
            <a:r>
              <a:rPr sz="1800" i="1">
                <a:solidFill>
                  <a:srgbClr val="8F5902"/>
                </a:solidFill>
                <a:latin typeface="Courier"/>
              </a:rPr>
              <a:t>@%edx 8@%rdi      1@%cl       -4@%esi 8@%rax</a:t>
            </a:r>
            <a:br/>
            <a:r>
              <a:rPr sz="1800">
                <a:latin typeface="Courier"/>
              </a:rPr>
              <a:t>    </a:t>
            </a:r>
            <a:r>
              <a:rPr sz="1800" b="1">
                <a:solidFill>
                  <a:srgbClr val="204A87"/>
                </a:solidFill>
                <a:latin typeface="Courier"/>
              </a:rPr>
              <a:t>Arguments:</a:t>
            </a:r>
            <a:r>
              <a:rPr sz="1800">
                <a:latin typeface="Courier"/>
              </a:rPr>
              <a:t> </a:t>
            </a:r>
            <a:r>
              <a:rPr sz="1800">
                <a:solidFill>
                  <a:srgbClr val="0000CF"/>
                </a:solidFill>
                <a:latin typeface="Courier"/>
              </a:rPr>
              <a:t>-4</a:t>
            </a:r>
            <a:r>
              <a:rPr sz="1800" i="1">
                <a:solidFill>
                  <a:srgbClr val="8F5902"/>
                </a:solidFill>
                <a:latin typeface="Courier"/>
              </a:rPr>
              <a:t>@%eax 8@-40(%rbp) 8@-32(%rbp) -4@$-1 -4@$0</a:t>
            </a:r>
            <a:br/>
            <a:r>
              <a:rPr sz="1800">
                <a:latin typeface="Courier"/>
              </a:rPr>
              <a:t>    </a:t>
            </a:r>
            <a:r>
              <a:rPr sz="1800" b="1">
                <a:solidFill>
                  <a:srgbClr val="204A87"/>
                </a:solidFill>
                <a:latin typeface="Courier"/>
              </a:rPr>
              <a:t>Arguments:</a:t>
            </a:r>
            <a:r>
              <a:rPr sz="1800">
                <a:latin typeface="Courier"/>
              </a:rPr>
              <a:t> </a:t>
            </a:r>
            <a:r>
              <a:rPr sz="1800">
                <a:solidFill>
                  <a:srgbClr val="0000CF"/>
                </a:solidFill>
                <a:latin typeface="Courier"/>
              </a:rPr>
              <a:t>-4</a:t>
            </a:r>
            <a:r>
              <a:rPr sz="1800" i="1">
                <a:solidFill>
                  <a:srgbClr val="8F5902"/>
                </a:solidFill>
                <a:latin typeface="Courier"/>
              </a:rPr>
              <a:t>@%eax 8@-24(%rbp) 8@-16(%rbp) -4@$-1 -4@$0</a:t>
            </a:r>
          </a:p>
          <a:p>
            <a:pPr lvl="0" marL="0" indent="0">
              <a:buNone/>
            </a:pPr>
            <a:r>
              <a:rPr/>
              <a:t>This manifested as the </a:t>
            </a:r>
            <a:r>
              <a:rPr sz="1800">
                <a:latin typeface="Courier"/>
              </a:rPr>
              <a:t>GET</a:t>
            </a:r>
            <a:r>
              <a:rPr/>
              <a:t> requests frequently returning 0 for </a:t>
            </a:r>
            <a:r>
              <a:rPr sz="1800">
                <a:latin typeface="Courier"/>
              </a:rPr>
              <a:t>keylen</a:t>
            </a:r>
            <a:r>
              <a:rPr/>
              <a:t>, as it could be stored in either a </a:t>
            </a:r>
            <a:r>
              <a:rPr sz="1800">
                <a:latin typeface="Courier"/>
              </a:rPr>
              <a:t>uint8_t</a:t>
            </a:r>
            <a:r>
              <a:rPr/>
              <a:t> or </a:t>
            </a:r>
            <a:r>
              <a:rPr sz="1800">
                <a:latin typeface="Courier"/>
              </a:rPr>
              <a:t>a uint64_t</a:t>
            </a:r>
            <a:r>
              <a:rPr/>
              <a:t>.</a:t>
            </a:r>
          </a:p>
          <a:p>
            <a:pPr lvl="0" marL="0" indent="0">
              <a:buNone/>
            </a:pPr>
            <a:r>
              <a:rPr/>
              <a:t>To get around this, checking if the value was 0 and trying to read again with a different (larger) storage class resulted in actually reading a value correctly.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 estimated read time for this document is approximately one hour.</a:t>
            </a:r>
          </a:p>
          <a:p>
            <a:pPr lvl="0" marL="0" indent="0">
              <a:buNone/>
            </a:pPr>
            <a:r>
              <a:rPr/>
              <a:t>This document [</a:t>
            </a:r>
            <a:r>
              <a:rPr/>
              <a:t>1</a:t>
            </a:r>
            <a:r>
              <a:rPr/>
              <a:t>] is also available in </a:t>
            </a:r>
            <a:r>
              <a:rPr>
                <a:hlinkClick r:id="rId2"/>
              </a:rPr>
              <a:t>epub</a:t>
            </a:r>
            <a:r>
              <a:rPr/>
              <a:t> and </a:t>
            </a:r>
            <a:r>
              <a:rPr>
                <a:hlinkClick r:id="rId3"/>
              </a:rPr>
              <a:t>pdf</a:t>
            </a:r>
            <a:r>
              <a:rPr/>
              <a:t> format if you prefer.</a:t>
            </a:r>
          </a:p>
          <a:p>
            <a:pPr lvl="0" marL="0" indent="0">
              <a:buNone/>
            </a:pPr>
            <a:r>
              <a:rPr/>
              <a:t>You can contribute to this document on github by submitting a pull request, or filing an issue [</a:t>
            </a:r>
            <a:r>
              <a:rPr/>
              <a:t>2</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eBPF</a:t>
            </a:r>
            <a:r>
              <a:rPr/>
              <a:t> </a:t>
            </a:r>
            <a:r>
              <a:rPr/>
              <a:t>deep</a:t>
            </a:r>
            <a:r>
              <a:rPr/>
              <a:t> </a:t>
            </a:r>
            <a:r>
              <a:rPr/>
              <a:t>dive</a:t>
            </a:r>
          </a:p>
        </p:txBody>
      </p:sp>
      <p:sp>
        <p:nvSpPr>
          <p:cNvPr id="3" name="Content Placeholder 2"/>
          <p:cNvSpPr>
            <a:spLocks noGrp="1"/>
          </p:cNvSpPr>
          <p:nvPr>
            <p:ph idx="1"/>
          </p:nvPr>
        </p:nvSpPr>
        <p:spPr/>
        <p:txBody>
          <a:bodyPr/>
          <a:lstStyle/>
          <a:p>
            <a:pPr lvl="0" marL="0" indent="0">
              <a:buNone/>
            </a:pPr>
            <a:r>
              <a:rPr/>
              <a:t>This section gets into the eBPF code disassembly in order to explain how to structure probes to ensure they will be accepted by the kernel’s BPF verifier.</a:t>
            </a:r>
          </a:p>
          <a:p>
            <a:pPr lvl="0" marL="0" indent="0">
              <a:spcBef>
                <a:spcPts val="3000"/>
              </a:spcBef>
              <a:buNone/>
            </a:pPr>
            <a:r>
              <a:rPr b="1"/>
              <a:t>Verifier error with variable read</a:t>
            </a:r>
          </a:p>
          <a:p>
            <a:pPr lvl="0" marL="0" indent="0">
              <a:buNone/>
            </a:pPr>
            <a:r>
              <a:rPr/>
              <a:t>With a working replacement of all of the basic </a:t>
            </a:r>
            <a:r>
              <a:rPr sz="1800">
                <a:latin typeface="Courier"/>
              </a:rPr>
              <a:t>mctop</a:t>
            </a:r>
            <a:r>
              <a:rPr/>
              <a:t> functionality, the priority became to try and fix the garbled keys at the right layer: in the eBPF probe. Bas Smit [</a:t>
            </a:r>
            <a:r>
              <a:rPr/>
              <a:t>18</a:t>
            </a:r>
            <a:r>
              <a:rPr/>
              <a:t>] pointed out on IRC that non-const probe reads for string data already a problem </a:t>
            </a:r>
            <a:r>
              <a:rPr sz="1800">
                <a:latin typeface="Courier"/>
              </a:rPr>
              <a:t>bpftrace</a:t>
            </a:r>
            <a:r>
              <a:rPr/>
              <a:t> had solved.</a:t>
            </a:r>
          </a:p>
          <a:p>
            <a:pPr lvl="0" marL="0" indent="0">
              <a:buNone/>
            </a:pPr>
            <a:r>
              <a:rPr/>
              <a:t>This gave some renewed hope that there </a:t>
            </a:r>
            <a:r>
              <a:rPr b="1"/>
              <a:t>must</a:t>
            </a:r>
            <a:r>
              <a:rPr/>
              <a:t> be a way to get the eBPF verifier to accept a non-const length read.</a:t>
            </a:r>
          </a:p>
          <a:p>
            <a:pPr lvl="0" marL="0" indent="0">
              <a:buNone/>
            </a:pPr>
            <a:r>
              <a:rPr/>
              <a:t>Knowing that this works in </a:t>
            </a:r>
            <a:r>
              <a:rPr sz="1800">
                <a:latin typeface="Courier"/>
              </a:rPr>
              <a:t>bpftrace</a:t>
            </a:r>
            <a:r>
              <a:rPr/>
              <a:t>, it would make sense to take a look at how this is handled there. This is the relevant LLVM IR generation procedure from </a:t>
            </a:r>
            <a:r>
              <a:rPr sz="1800">
                <a:latin typeface="Courier"/>
              </a:rPr>
              <a:t>bpftrace</a:t>
            </a:r>
            <a:r>
              <a:rPr/>
              <a:t>:</a:t>
            </a:r>
          </a:p>
          <a:p>
            <a:pPr lvl="0" marL="1270000" indent="0">
              <a:buNone/>
            </a:pPr>
            <a:r>
              <a:rPr sz="1800">
                <a:latin typeface="Courier"/>
              </a:rPr>
              <a:t>  </a:t>
            </a:r>
            <a:r>
              <a:rPr sz="1800" b="1">
                <a:solidFill>
                  <a:srgbClr val="204A87"/>
                </a:solidFill>
                <a:latin typeface="Courier"/>
              </a:rPr>
              <a:t>else</a:t>
            </a:r>
            <a:r>
              <a:rPr sz="1800">
                <a:latin typeface="Courier"/>
              </a:rPr>
              <a:t> </a:t>
            </a:r>
            <a:r>
              <a:rPr sz="1800" b="1">
                <a:solidFill>
                  <a:srgbClr val="204A87"/>
                </a:solidFill>
                <a:latin typeface="Courier"/>
              </a:rPr>
              <a:t>if</a:t>
            </a:r>
            <a:r>
              <a:rPr sz="1800">
                <a:latin typeface="Courier"/>
              </a:rPr>
              <a:t> (call.func == </a:t>
            </a:r>
            <a:r>
              <a:rPr sz="1800">
                <a:solidFill>
                  <a:srgbClr val="4E9A06"/>
                </a:solidFill>
                <a:latin typeface="Courier"/>
              </a:rPr>
              <a:t>"str"</a:t>
            </a:r>
            <a:r>
              <a:rPr sz="1800">
                <a:latin typeface="Courier"/>
              </a:rPr>
              <a:t>)</a:t>
            </a:r>
            <a:br/>
            <a:r>
              <a:rPr sz="1800">
                <a:latin typeface="Courier"/>
              </a:rPr>
              <a:t>  {</a:t>
            </a:r>
            <a:br/>
            <a:r>
              <a:rPr sz="1800">
                <a:latin typeface="Courier"/>
              </a:rPr>
              <a:t>    AllocaInst *strlen = </a:t>
            </a:r>
            <a:r>
              <a:rPr sz="1800">
                <a:solidFill>
                  <a:srgbClr val="000000"/>
                </a:solidFill>
                <a:latin typeface="Courier"/>
              </a:rPr>
              <a:t>b_</a:t>
            </a:r>
            <a:r>
              <a:rPr sz="1800">
                <a:latin typeface="Courier"/>
              </a:rPr>
              <a:t>.CreateAllocaBPF(</a:t>
            </a:r>
            <a:r>
              <a:rPr sz="1800">
                <a:solidFill>
                  <a:srgbClr val="000000"/>
                </a:solidFill>
                <a:latin typeface="Courier"/>
              </a:rPr>
              <a:t>b_</a:t>
            </a:r>
            <a:r>
              <a:rPr sz="1800">
                <a:latin typeface="Courier"/>
              </a:rPr>
              <a:t>.getInt64Ty(), </a:t>
            </a:r>
            <a:r>
              <a:rPr sz="1800">
                <a:solidFill>
                  <a:srgbClr val="4E9A06"/>
                </a:solidFill>
                <a:latin typeface="Courier"/>
              </a:rPr>
              <a:t>"strlen"</a:t>
            </a:r>
            <a:r>
              <a:rPr sz="1800">
                <a:latin typeface="Courier"/>
              </a:rPr>
              <a:t>);</a:t>
            </a:r>
            <a:br/>
            <a:r>
              <a:rPr sz="1800">
                <a:latin typeface="Courier"/>
              </a:rPr>
              <a:t>    </a:t>
            </a:r>
            <a:r>
              <a:rPr sz="1800">
                <a:solidFill>
                  <a:srgbClr val="000000"/>
                </a:solidFill>
                <a:latin typeface="Courier"/>
              </a:rPr>
              <a:t>b_</a:t>
            </a:r>
            <a:r>
              <a:rPr sz="1800">
                <a:latin typeface="Courier"/>
              </a:rPr>
              <a:t>.CreateMemSet(strlen, </a:t>
            </a:r>
            <a:r>
              <a:rPr sz="1800">
                <a:solidFill>
                  <a:srgbClr val="000000"/>
                </a:solidFill>
                <a:latin typeface="Courier"/>
              </a:rPr>
              <a:t>b_</a:t>
            </a:r>
            <a:r>
              <a:rPr sz="1800">
                <a:latin typeface="Courier"/>
              </a:rPr>
              <a:t>.getInt8(</a:t>
            </a:r>
            <a:r>
              <a:rPr sz="1800">
                <a:solidFill>
                  <a:srgbClr val="0000CF"/>
                </a:solidFill>
                <a:latin typeface="Courier"/>
              </a:rPr>
              <a:t>0</a:t>
            </a:r>
            <a:r>
              <a:rPr sz="1800">
                <a:latin typeface="Courier"/>
              </a:rPr>
              <a:t>), </a:t>
            </a:r>
            <a:r>
              <a:rPr sz="1800" b="1">
                <a:solidFill>
                  <a:srgbClr val="204A87"/>
                </a:solidFill>
                <a:latin typeface="Courier"/>
              </a:rPr>
              <a:t>sizeof</a:t>
            </a:r>
            <a:r>
              <a:rPr sz="1800">
                <a:latin typeface="Courier"/>
              </a:rPr>
              <a:t>(</a:t>
            </a:r>
            <a:r>
              <a:rPr sz="1800">
                <a:solidFill>
                  <a:srgbClr val="204A87"/>
                </a:solidFill>
                <a:latin typeface="Courier"/>
              </a:rPr>
              <a:t>uint64_t</a:t>
            </a:r>
            <a:r>
              <a:rPr sz="1800">
                <a:latin typeface="Courier"/>
              </a:rPr>
              <a:t>), </a:t>
            </a:r>
            <a:r>
              <a:rPr sz="1800">
                <a:solidFill>
                  <a:srgbClr val="0000CF"/>
                </a:solidFill>
                <a:latin typeface="Courier"/>
              </a:rPr>
              <a:t>1</a:t>
            </a:r>
            <a:r>
              <a:rPr sz="1800">
                <a:latin typeface="Courier"/>
              </a:rPr>
              <a:t>);</a:t>
            </a:r>
            <a:br/>
            <a:r>
              <a:rPr sz="1800">
                <a:latin typeface="Courier"/>
              </a:rPr>
              <a:t>    </a:t>
            </a:r>
            <a:r>
              <a:rPr sz="1800" b="1">
                <a:solidFill>
                  <a:srgbClr val="204A87"/>
                </a:solidFill>
                <a:latin typeface="Courier"/>
              </a:rPr>
              <a:t>if</a:t>
            </a:r>
            <a:r>
              <a:rPr sz="1800">
                <a:latin typeface="Courier"/>
              </a:rPr>
              <a:t> (call.vargs-&gt;size() &gt; </a:t>
            </a:r>
            <a:r>
              <a:rPr sz="1800">
                <a:solidFill>
                  <a:srgbClr val="0000CF"/>
                </a:solidFill>
                <a:latin typeface="Courier"/>
              </a:rPr>
              <a:t>1</a:t>
            </a:r>
            <a:r>
              <a:rPr sz="1800">
                <a:latin typeface="Courier"/>
              </a:rPr>
              <a:t>) {</a:t>
            </a:r>
            <a:br/>
            <a:r>
              <a:rPr sz="1800">
                <a:latin typeface="Courier"/>
              </a:rPr>
              <a:t>      call.vargs-&gt;at(</a:t>
            </a:r>
            <a:r>
              <a:rPr sz="1800">
                <a:solidFill>
                  <a:srgbClr val="0000CF"/>
                </a:solidFill>
                <a:latin typeface="Courier"/>
              </a:rPr>
              <a:t>1</a:t>
            </a:r>
            <a:r>
              <a:rPr sz="1800">
                <a:latin typeface="Courier"/>
              </a:rPr>
              <a:t>)-&gt;accept(*</a:t>
            </a:r>
            <a:r>
              <a:rPr sz="1800" b="1">
                <a:solidFill>
                  <a:srgbClr val="204A87"/>
                </a:solidFill>
                <a:latin typeface="Courier"/>
              </a:rPr>
              <a:t>this</a:t>
            </a:r>
            <a:r>
              <a:rPr sz="1800">
                <a:latin typeface="Courier"/>
              </a:rPr>
              <a:t>);</a:t>
            </a:r>
            <a:br/>
            <a:r>
              <a:rPr sz="1800">
                <a:latin typeface="Courier"/>
              </a:rPr>
              <a:t>      Value *proposed_strlen = </a:t>
            </a:r>
            <a:r>
              <a:rPr sz="1800">
                <a:solidFill>
                  <a:srgbClr val="000000"/>
                </a:solidFill>
                <a:latin typeface="Courier"/>
              </a:rPr>
              <a:t>b_</a:t>
            </a:r>
            <a:r>
              <a:rPr sz="1800">
                <a:latin typeface="Courier"/>
              </a:rPr>
              <a:t>.CreateAdd(</a:t>
            </a:r>
            <a:r>
              <a:rPr sz="1800">
                <a:solidFill>
                  <a:srgbClr val="000000"/>
                </a:solidFill>
                <a:latin typeface="Courier"/>
              </a:rPr>
              <a:t>expr_</a:t>
            </a:r>
            <a:r>
              <a:rPr sz="1800">
                <a:latin typeface="Courier"/>
              </a:rPr>
              <a:t>, </a:t>
            </a:r>
            <a:r>
              <a:rPr sz="1800">
                <a:solidFill>
                  <a:srgbClr val="000000"/>
                </a:solidFill>
                <a:latin typeface="Courier"/>
              </a:rPr>
              <a:t>b_</a:t>
            </a:r>
            <a:r>
              <a:rPr sz="1800">
                <a:latin typeface="Courier"/>
              </a:rPr>
              <a:t>.getInt64(</a:t>
            </a:r>
            <a:r>
              <a:rPr sz="1800">
                <a:solidFill>
                  <a:srgbClr val="0000CF"/>
                </a:solidFill>
                <a:latin typeface="Courier"/>
              </a:rPr>
              <a:t>1</a:t>
            </a:r>
            <a:r>
              <a:rPr sz="1800">
                <a:latin typeface="Courier"/>
              </a:rPr>
              <a:t>)); </a:t>
            </a:r>
            <a:r>
              <a:rPr sz="1800" i="1">
                <a:solidFill>
                  <a:srgbClr val="8F5902"/>
                </a:solidFill>
                <a:latin typeface="Courier"/>
              </a:rPr>
              <a:t>// add 1 to accommodate probe_read_str's null byte</a:t>
            </a:r>
            <a:br/>
            <a:br/>
            <a:r>
              <a:rPr sz="1800">
                <a:latin typeface="Courier"/>
              </a:rPr>
              <a:t>      </a:t>
            </a:r>
            <a:r>
              <a:rPr sz="1800" i="1">
                <a:solidFill>
                  <a:srgbClr val="8F5902"/>
                </a:solidFill>
                <a:latin typeface="Courier"/>
              </a:rPr>
              <a:t>// largest read we'll allow = our global string buffer size</a:t>
            </a:r>
            <a:br/>
            <a:r>
              <a:rPr sz="1800">
                <a:latin typeface="Courier"/>
              </a:rPr>
              <a:t>      Value *max = </a:t>
            </a:r>
            <a:r>
              <a:rPr sz="1800">
                <a:solidFill>
                  <a:srgbClr val="000000"/>
                </a:solidFill>
                <a:latin typeface="Courier"/>
              </a:rPr>
              <a:t>b_</a:t>
            </a:r>
            <a:r>
              <a:rPr sz="1800">
                <a:latin typeface="Courier"/>
              </a:rPr>
              <a:t>.getInt64(</a:t>
            </a:r>
            <a:r>
              <a:rPr sz="1800">
                <a:solidFill>
                  <a:srgbClr val="000000"/>
                </a:solidFill>
                <a:latin typeface="Courier"/>
              </a:rPr>
              <a:t>bpftrace_</a:t>
            </a:r>
            <a:r>
              <a:rPr sz="1800">
                <a:latin typeface="Courier"/>
              </a:rPr>
              <a:t>.</a:t>
            </a:r>
            <a:r>
              <a:rPr sz="1800">
                <a:solidFill>
                  <a:srgbClr val="000000"/>
                </a:solidFill>
                <a:latin typeface="Courier"/>
              </a:rPr>
              <a:t>strlen_</a:t>
            </a:r>
            <a:r>
              <a:rPr sz="1800">
                <a:latin typeface="Courier"/>
              </a:rPr>
              <a:t>);</a:t>
            </a:r>
            <a:br/>
            <a:r>
              <a:rPr sz="1800">
                <a:latin typeface="Courier"/>
              </a:rPr>
              <a:t>      </a:t>
            </a:r>
            <a:r>
              <a:rPr sz="1800" i="1">
                <a:solidFill>
                  <a:srgbClr val="8F5902"/>
                </a:solidFill>
                <a:latin typeface="Courier"/>
              </a:rPr>
              <a:t>// integer comparison: unsigned less-than-or-equal-to</a:t>
            </a:r>
            <a:br/>
            <a:r>
              <a:rPr sz="1800">
                <a:latin typeface="Courier"/>
              </a:rPr>
              <a:t>      CmpInst::Predicate P = CmpInst::ICMP_ULE;</a:t>
            </a:r>
            <a:br/>
            <a:r>
              <a:rPr sz="1800">
                <a:latin typeface="Courier"/>
              </a:rPr>
              <a:t>      </a:t>
            </a:r>
            <a:r>
              <a:rPr sz="1800" i="1">
                <a:solidFill>
                  <a:srgbClr val="8F5902"/>
                </a:solidFill>
                <a:latin typeface="Courier"/>
              </a:rPr>
              <a:t>// check whether proposed_strlen is less-than-or-equal-to maximum</a:t>
            </a:r>
            <a:br/>
            <a:r>
              <a:rPr sz="1800">
                <a:latin typeface="Courier"/>
              </a:rPr>
              <a:t>      Value *Cmp = </a:t>
            </a:r>
            <a:r>
              <a:rPr sz="1800">
                <a:solidFill>
                  <a:srgbClr val="000000"/>
                </a:solidFill>
                <a:latin typeface="Courier"/>
              </a:rPr>
              <a:t>b_</a:t>
            </a:r>
            <a:r>
              <a:rPr sz="1800">
                <a:latin typeface="Courier"/>
              </a:rPr>
              <a:t>.CreateICmp(P, proposed_strlen, max, </a:t>
            </a:r>
            <a:r>
              <a:rPr sz="1800">
                <a:solidFill>
                  <a:srgbClr val="4E9A06"/>
                </a:solidFill>
                <a:latin typeface="Courier"/>
              </a:rPr>
              <a:t>"str.min.cmp"</a:t>
            </a:r>
            <a:r>
              <a:rPr sz="1800">
                <a:latin typeface="Courier"/>
              </a:rPr>
              <a:t>);</a:t>
            </a:r>
            <a:br/>
            <a:r>
              <a:rPr sz="1800">
                <a:latin typeface="Courier"/>
              </a:rPr>
              <a:t>      </a:t>
            </a:r>
            <a:r>
              <a:rPr sz="1800" i="1">
                <a:solidFill>
                  <a:srgbClr val="8F5902"/>
                </a:solidFill>
                <a:latin typeface="Courier"/>
              </a:rPr>
              <a:t>// select proposed_strlen if it's sufficiently low, otherwise choose maximum</a:t>
            </a:r>
            <a:br/>
            <a:r>
              <a:rPr sz="1800">
                <a:latin typeface="Courier"/>
              </a:rPr>
              <a:t>      Value *Select = </a:t>
            </a:r>
            <a:r>
              <a:rPr sz="1800">
                <a:solidFill>
                  <a:srgbClr val="000000"/>
                </a:solidFill>
                <a:latin typeface="Courier"/>
              </a:rPr>
              <a:t>b_</a:t>
            </a:r>
            <a:r>
              <a:rPr sz="1800">
                <a:latin typeface="Courier"/>
              </a:rPr>
              <a:t>.CreateSelect(Cmp, proposed_strlen, max, </a:t>
            </a:r>
            <a:r>
              <a:rPr sz="1800">
                <a:solidFill>
                  <a:srgbClr val="4E9A06"/>
                </a:solidFill>
                <a:latin typeface="Courier"/>
              </a:rPr>
              <a:t>"str.min.select"</a:t>
            </a:r>
            <a:r>
              <a:rPr sz="1800">
                <a:latin typeface="Courier"/>
              </a:rPr>
              <a:t>);</a:t>
            </a:r>
            <a:br/>
            <a:r>
              <a:rPr sz="1800">
                <a:latin typeface="Courier"/>
              </a:rPr>
              <a:t>      </a:t>
            </a:r>
            <a:r>
              <a:rPr sz="1800">
                <a:solidFill>
                  <a:srgbClr val="000000"/>
                </a:solidFill>
                <a:latin typeface="Courier"/>
              </a:rPr>
              <a:t>b_</a:t>
            </a:r>
            <a:r>
              <a:rPr sz="1800">
                <a:latin typeface="Courier"/>
              </a:rPr>
              <a:t>.CreateStore(Select, strlen);</a:t>
            </a:r>
            <a:br/>
            <a:r>
              <a:rPr sz="1800">
                <a:latin typeface="Courier"/>
              </a:rPr>
              <a:t>    } </a:t>
            </a:r>
            <a:r>
              <a:rPr sz="1800" b="1">
                <a:solidFill>
                  <a:srgbClr val="204A87"/>
                </a:solidFill>
                <a:latin typeface="Courier"/>
              </a:rPr>
              <a:t>else</a:t>
            </a:r>
            <a:r>
              <a:rPr sz="1800">
                <a:latin typeface="Courier"/>
              </a:rPr>
              <a:t> {</a:t>
            </a:r>
            <a:br/>
            <a:r>
              <a:rPr sz="1800">
                <a:latin typeface="Courier"/>
              </a:rPr>
              <a:t>      </a:t>
            </a:r>
            <a:r>
              <a:rPr sz="1800">
                <a:solidFill>
                  <a:srgbClr val="000000"/>
                </a:solidFill>
                <a:latin typeface="Courier"/>
              </a:rPr>
              <a:t>b_</a:t>
            </a:r>
            <a:r>
              <a:rPr sz="1800">
                <a:latin typeface="Courier"/>
              </a:rPr>
              <a:t>.CreateStore(</a:t>
            </a:r>
            <a:r>
              <a:rPr sz="1800">
                <a:solidFill>
                  <a:srgbClr val="000000"/>
                </a:solidFill>
                <a:latin typeface="Courier"/>
              </a:rPr>
              <a:t>b_</a:t>
            </a:r>
            <a:r>
              <a:rPr sz="1800">
                <a:latin typeface="Courier"/>
              </a:rPr>
              <a:t>.getInt64(</a:t>
            </a:r>
            <a:r>
              <a:rPr sz="1800">
                <a:solidFill>
                  <a:srgbClr val="000000"/>
                </a:solidFill>
                <a:latin typeface="Courier"/>
              </a:rPr>
              <a:t>bpftrace_</a:t>
            </a:r>
            <a:r>
              <a:rPr sz="1800">
                <a:latin typeface="Courier"/>
              </a:rPr>
              <a:t>.</a:t>
            </a:r>
            <a:r>
              <a:rPr sz="1800">
                <a:solidFill>
                  <a:srgbClr val="000000"/>
                </a:solidFill>
                <a:latin typeface="Courier"/>
              </a:rPr>
              <a:t>strlen_</a:t>
            </a:r>
            <a:r>
              <a:rPr sz="1800">
                <a:latin typeface="Courier"/>
              </a:rPr>
              <a:t>), strlen);</a:t>
            </a:r>
            <a:br/>
            <a:r>
              <a:rPr sz="1800">
                <a:latin typeface="Courier"/>
              </a:rPr>
              <a:t>    }</a:t>
            </a:r>
            <a:br/>
            <a:r>
              <a:rPr sz="1800">
                <a:latin typeface="Courier"/>
              </a:rPr>
              <a:t>    AllocaInst *buf = </a:t>
            </a:r>
            <a:r>
              <a:rPr sz="1800">
                <a:solidFill>
                  <a:srgbClr val="000000"/>
                </a:solidFill>
                <a:latin typeface="Courier"/>
              </a:rPr>
              <a:t>b_</a:t>
            </a:r>
            <a:r>
              <a:rPr sz="1800">
                <a:latin typeface="Courier"/>
              </a:rPr>
              <a:t>.CreateAllocaBPF(</a:t>
            </a:r>
            <a:r>
              <a:rPr sz="1800">
                <a:solidFill>
                  <a:srgbClr val="000000"/>
                </a:solidFill>
                <a:latin typeface="Courier"/>
              </a:rPr>
              <a:t>bpftrace_</a:t>
            </a:r>
            <a:r>
              <a:rPr sz="1800">
                <a:latin typeface="Courier"/>
              </a:rPr>
              <a:t>.</a:t>
            </a:r>
            <a:r>
              <a:rPr sz="1800">
                <a:solidFill>
                  <a:srgbClr val="000000"/>
                </a:solidFill>
                <a:latin typeface="Courier"/>
              </a:rPr>
              <a:t>strlen_</a:t>
            </a:r>
            <a:r>
              <a:rPr sz="1800">
                <a:latin typeface="Courier"/>
              </a:rPr>
              <a:t>, </a:t>
            </a:r>
            <a:r>
              <a:rPr sz="1800">
                <a:solidFill>
                  <a:srgbClr val="4E9A06"/>
                </a:solidFill>
                <a:latin typeface="Courier"/>
              </a:rPr>
              <a:t>"str"</a:t>
            </a:r>
            <a:r>
              <a:rPr sz="1800">
                <a:latin typeface="Courier"/>
              </a:rPr>
              <a:t>);</a:t>
            </a:r>
            <a:br/>
            <a:r>
              <a:rPr sz="1800">
                <a:latin typeface="Courier"/>
              </a:rPr>
              <a:t>    </a:t>
            </a:r>
            <a:r>
              <a:rPr sz="1800">
                <a:solidFill>
                  <a:srgbClr val="000000"/>
                </a:solidFill>
                <a:latin typeface="Courier"/>
              </a:rPr>
              <a:t>b_</a:t>
            </a:r>
            <a:r>
              <a:rPr sz="1800">
                <a:latin typeface="Courier"/>
              </a:rPr>
              <a:t>.CreateMemSet(buf, </a:t>
            </a:r>
            <a:r>
              <a:rPr sz="1800">
                <a:solidFill>
                  <a:srgbClr val="000000"/>
                </a:solidFill>
                <a:latin typeface="Courier"/>
              </a:rPr>
              <a:t>b_</a:t>
            </a:r>
            <a:r>
              <a:rPr sz="1800">
                <a:latin typeface="Courier"/>
              </a:rPr>
              <a:t>.getInt8(</a:t>
            </a:r>
            <a:r>
              <a:rPr sz="1800">
                <a:solidFill>
                  <a:srgbClr val="0000CF"/>
                </a:solidFill>
                <a:latin typeface="Courier"/>
              </a:rPr>
              <a:t>0</a:t>
            </a:r>
            <a:r>
              <a:rPr sz="1800">
                <a:latin typeface="Courier"/>
              </a:rPr>
              <a:t>), </a:t>
            </a:r>
            <a:r>
              <a:rPr sz="1800">
                <a:solidFill>
                  <a:srgbClr val="000000"/>
                </a:solidFill>
                <a:latin typeface="Courier"/>
              </a:rPr>
              <a:t>bpftrace_</a:t>
            </a:r>
            <a:r>
              <a:rPr sz="1800">
                <a:latin typeface="Courier"/>
              </a:rPr>
              <a:t>.</a:t>
            </a:r>
            <a:r>
              <a:rPr sz="1800">
                <a:solidFill>
                  <a:srgbClr val="000000"/>
                </a:solidFill>
                <a:latin typeface="Courier"/>
              </a:rPr>
              <a:t>strlen_</a:t>
            </a:r>
            <a:r>
              <a:rPr sz="1800">
                <a:latin typeface="Courier"/>
              </a:rPr>
              <a:t>, </a:t>
            </a:r>
            <a:r>
              <a:rPr sz="1800">
                <a:solidFill>
                  <a:srgbClr val="0000CF"/>
                </a:solidFill>
                <a:latin typeface="Courier"/>
              </a:rPr>
              <a:t>1</a:t>
            </a:r>
            <a:r>
              <a:rPr sz="1800">
                <a:latin typeface="Courier"/>
              </a:rPr>
              <a:t>);</a:t>
            </a:r>
            <a:br/>
            <a:r>
              <a:rPr sz="1800">
                <a:latin typeface="Courier"/>
              </a:rPr>
              <a:t>    call.vargs-&gt;front()-&gt;accept(*</a:t>
            </a:r>
            <a:r>
              <a:rPr sz="1800" b="1">
                <a:solidFill>
                  <a:srgbClr val="204A87"/>
                </a:solidFill>
                <a:latin typeface="Courier"/>
              </a:rPr>
              <a:t>this</a:t>
            </a:r>
            <a:r>
              <a:rPr sz="1800">
                <a:latin typeface="Courier"/>
              </a:rPr>
              <a:t>);</a:t>
            </a:r>
            <a:br/>
            <a:r>
              <a:rPr sz="1800">
                <a:latin typeface="Courier"/>
              </a:rPr>
              <a:t>    </a:t>
            </a:r>
            <a:r>
              <a:rPr sz="1800">
                <a:solidFill>
                  <a:srgbClr val="000000"/>
                </a:solidFill>
                <a:latin typeface="Courier"/>
              </a:rPr>
              <a:t>b_</a:t>
            </a:r>
            <a:r>
              <a:rPr sz="1800">
                <a:latin typeface="Courier"/>
              </a:rPr>
              <a:t>.CreateProbeReadStr(buf, </a:t>
            </a:r>
            <a:r>
              <a:rPr sz="1800">
                <a:solidFill>
                  <a:srgbClr val="000000"/>
                </a:solidFill>
                <a:latin typeface="Courier"/>
              </a:rPr>
              <a:t>b_</a:t>
            </a:r>
            <a:r>
              <a:rPr sz="1800">
                <a:latin typeface="Courier"/>
              </a:rPr>
              <a:t>.CreateLoad(strlen), </a:t>
            </a:r>
            <a:r>
              <a:rPr sz="1800">
                <a:solidFill>
                  <a:srgbClr val="000000"/>
                </a:solidFill>
                <a:latin typeface="Courier"/>
              </a:rPr>
              <a:t>expr_</a:t>
            </a:r>
            <a:r>
              <a:rPr sz="1800">
                <a:latin typeface="Courier"/>
              </a:rPr>
              <a:t>);</a:t>
            </a:r>
            <a:br/>
            <a:r>
              <a:rPr sz="1800">
                <a:latin typeface="Courier"/>
              </a:rPr>
              <a:t>    </a:t>
            </a:r>
            <a:r>
              <a:rPr sz="1800">
                <a:solidFill>
                  <a:srgbClr val="000000"/>
                </a:solidFill>
                <a:latin typeface="Courier"/>
              </a:rPr>
              <a:t>b_</a:t>
            </a:r>
            <a:r>
              <a:rPr sz="1800">
                <a:latin typeface="Courier"/>
              </a:rPr>
              <a:t>.CreateLifetimeEnd(strlen);</a:t>
            </a:r>
            <a:br/>
            <a:br/>
            <a:r>
              <a:rPr sz="1800">
                <a:latin typeface="Courier"/>
              </a:rPr>
              <a:t>    </a:t>
            </a:r>
            <a:r>
              <a:rPr sz="1800">
                <a:solidFill>
                  <a:srgbClr val="000000"/>
                </a:solidFill>
                <a:latin typeface="Courier"/>
              </a:rPr>
              <a:t>expr_</a:t>
            </a:r>
            <a:r>
              <a:rPr sz="1800">
                <a:latin typeface="Courier"/>
              </a:rPr>
              <a:t> = buf;</a:t>
            </a:r>
            <a:br/>
            <a:r>
              <a:rPr sz="1800">
                <a:latin typeface="Courier"/>
              </a:rPr>
              <a:t>    </a:t>
            </a:r>
            <a:r>
              <a:rPr sz="1800">
                <a:solidFill>
                  <a:srgbClr val="000000"/>
                </a:solidFill>
                <a:latin typeface="Courier"/>
              </a:rPr>
              <a:t>expr_deleter_</a:t>
            </a:r>
            <a:r>
              <a:rPr sz="1800">
                <a:latin typeface="Courier"/>
              </a:rPr>
              <a:t> = [</a:t>
            </a:r>
            <a:r>
              <a:rPr sz="1800" b="1">
                <a:solidFill>
                  <a:srgbClr val="204A87"/>
                </a:solidFill>
                <a:latin typeface="Courier"/>
              </a:rPr>
              <a:t>this</a:t>
            </a:r>
            <a:r>
              <a:rPr sz="1800">
                <a:latin typeface="Courier"/>
              </a:rPr>
              <a:t>,buf]() { </a:t>
            </a:r>
            <a:r>
              <a:rPr sz="1800">
                <a:solidFill>
                  <a:srgbClr val="000000"/>
                </a:solidFill>
                <a:latin typeface="Courier"/>
              </a:rPr>
              <a:t>b_</a:t>
            </a:r>
            <a:r>
              <a:rPr sz="1800">
                <a:latin typeface="Courier"/>
              </a:rPr>
              <a:t>.CreateLifetimeEnd(buf); };</a:t>
            </a:r>
            <a:br/>
            <a:r>
              <a:rPr sz="1800">
                <a:latin typeface="Courier"/>
              </a:rPr>
              <a:t>  }</a:t>
            </a:r>
          </a:p>
          <a:p>
            <a:pPr lvl="0" marL="0" indent="0">
              <a:buNone/>
            </a:pPr>
            <a:r>
              <a:rPr/>
              <a:t>This generates the LLVM IR for doing a comparison between the size parameter given, and the maximum size. This is sufficient for it to pass the eBPF verification that this is a safe read and can run inside the in-kernel BPF virtual machine.</a:t>
            </a:r>
          </a:p>
          <a:p>
            <a:pPr lvl="0" marL="0" indent="0">
              <a:buNone/>
            </a:pPr>
            <a:r>
              <a:rPr/>
              <a:t>Taking inspiration from an existing issue for this in </a:t>
            </a:r>
            <a:r>
              <a:rPr sz="1800">
                <a:latin typeface="Courier"/>
              </a:rPr>
              <a:t>bcc</a:t>
            </a:r>
            <a:r>
              <a:rPr/>
              <a:t>, the probe definition, as described in iovisor/bcc#1260 [</a:t>
            </a:r>
            <a:r>
              <a:rPr/>
              <a:t>19</a:t>
            </a:r>
            <a:r>
              <a:rPr/>
              <a:t>] to include a logical assertion that the </a:t>
            </a:r>
            <a:r>
              <a:rPr sz="1800">
                <a:latin typeface="Courier"/>
              </a:rPr>
              <a:t>keysize</a:t>
            </a:r>
            <a:r>
              <a:rPr/>
              <a:t> must be smaller than the buffer size via a ternary.</a:t>
            </a:r>
          </a:p>
          <a:p>
            <a:pPr lvl="0" marL="0" indent="0">
              <a:buNone/>
            </a:pPr>
            <a:r>
              <a:rPr/>
              <a:t>This didn’t work unfortunately, and it threw this eBPF verifier error:</a:t>
            </a:r>
          </a:p>
          <a:p>
            <a:pPr lvl="0" marL="1270000" indent="0">
              <a:buNone/>
            </a:pPr>
            <a:r>
              <a:rPr sz="1800" b="1">
                <a:solidFill>
                  <a:srgbClr val="204A87"/>
                </a:solidFill>
                <a:latin typeface="Courier"/>
              </a:rPr>
              <a:t>54:</a:t>
            </a:r>
            <a:r>
              <a:rPr sz="1800">
                <a:latin typeface="Courier"/>
              </a:rPr>
              <a:t> (</a:t>
            </a:r>
            <a:r>
              <a:rPr sz="1800">
                <a:solidFill>
                  <a:srgbClr val="0000CF"/>
                </a:solidFill>
                <a:latin typeface="Courier"/>
              </a:rPr>
              <a:t>57</a:t>
            </a:r>
            <a:r>
              <a:rPr sz="1800">
                <a:latin typeface="Courier"/>
              </a:rPr>
              <a:t>) r2 &amp;= </a:t>
            </a:r>
            <a:r>
              <a:rPr sz="1800">
                <a:solidFill>
                  <a:srgbClr val="0000CF"/>
                </a:solidFill>
                <a:latin typeface="Courier"/>
              </a:rPr>
              <a:t>255</a:t>
            </a:r>
            <a:br/>
            <a:r>
              <a:rPr sz="1800" b="1">
                <a:solidFill>
                  <a:srgbClr val="204A87"/>
                </a:solidFill>
                <a:latin typeface="Courier"/>
              </a:rPr>
              <a:t>55:</a:t>
            </a:r>
            <a:r>
              <a:rPr sz="1800">
                <a:latin typeface="Courier"/>
              </a:rPr>
              <a:t> (bf) r6 = r10</a:t>
            </a:r>
            <a:br/>
            <a:r>
              <a:rPr sz="1800" b="1">
                <a:solidFill>
                  <a:srgbClr val="204A87"/>
                </a:solidFill>
                <a:latin typeface="Courier"/>
              </a:rPr>
              <a:t>56:</a:t>
            </a:r>
            <a:r>
              <a:rPr sz="1800">
                <a:latin typeface="Courier"/>
              </a:rPr>
              <a:t> (</a:t>
            </a:r>
            <a:r>
              <a:rPr sz="1800">
                <a:solidFill>
                  <a:srgbClr val="0000CF"/>
                </a:solidFill>
                <a:latin typeface="Courier"/>
              </a:rPr>
              <a:t>07</a:t>
            </a:r>
            <a:r>
              <a:rPr sz="1800">
                <a:latin typeface="Courier"/>
              </a:rPr>
              <a:t>) r6 += </a:t>
            </a:r>
            <a:r>
              <a:rPr sz="1800">
                <a:solidFill>
                  <a:srgbClr val="0000CF"/>
                </a:solidFill>
                <a:latin typeface="Courier"/>
              </a:rPr>
              <a:t>-80</a:t>
            </a:r>
            <a:br/>
            <a:r>
              <a:rPr sz="1800" b="1">
                <a:solidFill>
                  <a:srgbClr val="204A87"/>
                </a:solidFill>
                <a:latin typeface="Courier"/>
              </a:rPr>
              <a:t>57:</a:t>
            </a:r>
            <a:r>
              <a:rPr sz="1800">
                <a:latin typeface="Courier"/>
              </a:rPr>
              <a:t> (bf) r1 = r6</a:t>
            </a:r>
            <a:br/>
            <a:r>
              <a:rPr sz="1800" b="1">
                <a:solidFill>
                  <a:srgbClr val="204A87"/>
                </a:solidFill>
                <a:latin typeface="Courier"/>
              </a:rPr>
              <a:t>58:</a:t>
            </a:r>
            <a:r>
              <a:rPr sz="1800">
                <a:latin typeface="Courier"/>
              </a:rPr>
              <a:t> (</a:t>
            </a:r>
            <a:r>
              <a:rPr sz="1800">
                <a:solidFill>
                  <a:srgbClr val="0000CF"/>
                </a:solidFill>
                <a:latin typeface="Courier"/>
              </a:rPr>
              <a:t>85</a:t>
            </a:r>
            <a:r>
              <a:rPr sz="1800">
                <a:latin typeface="Courier"/>
              </a:rPr>
              <a:t>) call bpf_probe_read</a:t>
            </a:r>
            <a:r>
              <a:rPr sz="1800" i="1">
                <a:solidFill>
                  <a:srgbClr val="8F5902"/>
                </a:solidFill>
                <a:latin typeface="Courier"/>
              </a:rPr>
              <a:t>#4</a:t>
            </a:r>
            <a:br/>
            <a:r>
              <a:rPr sz="1800">
                <a:latin typeface="Courier"/>
              </a:rPr>
              <a:t>invalid stack type R1 off=-</a:t>
            </a:r>
            <a:r>
              <a:rPr sz="1800">
                <a:solidFill>
                  <a:srgbClr val="0000CF"/>
                </a:solidFill>
                <a:latin typeface="Courier"/>
              </a:rPr>
              <a:t>80</a:t>
            </a:r>
            <a:r>
              <a:rPr sz="1800">
                <a:latin typeface="Courier"/>
              </a:rPr>
              <a:t> access_size=</a:t>
            </a:r>
            <a:r>
              <a:rPr sz="1800">
                <a:solidFill>
                  <a:srgbClr val="0000CF"/>
                </a:solidFill>
                <a:latin typeface="Courier"/>
              </a:rPr>
              <a:t>255</a:t>
            </a:r>
            <a:br/>
            <a:r>
              <a:rPr sz="1800">
                <a:latin typeface="Courier"/>
              </a:rPr>
              <a:t>processed </a:t>
            </a:r>
            <a:r>
              <a:rPr sz="1800">
                <a:solidFill>
                  <a:srgbClr val="0000CF"/>
                </a:solidFill>
                <a:latin typeface="Courier"/>
              </a:rPr>
              <a:t>103</a:t>
            </a:r>
            <a:r>
              <a:rPr sz="1800">
                <a:latin typeface="Courier"/>
              </a:rPr>
              <a:t> insns (limit </a:t>
            </a:r>
            <a:r>
              <a:rPr sz="1800">
                <a:solidFill>
                  <a:srgbClr val="0000CF"/>
                </a:solidFill>
                <a:latin typeface="Courier"/>
              </a:rPr>
              <a:t>1000000</a:t>
            </a:r>
            <a:r>
              <a:rPr sz="1800">
                <a:latin typeface="Courier"/>
              </a:rPr>
              <a:t>) max_states_per_insn </a:t>
            </a:r>
            <a:r>
              <a:rPr sz="1800">
                <a:solidFill>
                  <a:srgbClr val="0000CF"/>
                </a:solidFill>
                <a:latin typeface="Courier"/>
              </a:rPr>
              <a:t>0</a:t>
            </a:r>
            <a:r>
              <a:rPr sz="1800">
                <a:latin typeface="Courier"/>
              </a:rPr>
              <a:t> total_states </a:t>
            </a:r>
            <a:r>
              <a:rPr sz="1800">
                <a:solidFill>
                  <a:srgbClr val="0000CF"/>
                </a:solidFill>
                <a:latin typeface="Courier"/>
              </a:rPr>
              <a:t>7</a:t>
            </a:r>
            <a:r>
              <a:rPr sz="1800">
                <a:latin typeface="Courier"/>
              </a:rPr>
              <a:t> peak_states </a:t>
            </a:r>
            <a:r>
              <a:rPr sz="1800">
                <a:solidFill>
                  <a:srgbClr val="0000CF"/>
                </a:solidFill>
                <a:latin typeface="Courier"/>
              </a:rPr>
              <a:t>7</a:t>
            </a:r>
            <a:r>
              <a:rPr sz="1800">
                <a:latin typeface="Courier"/>
              </a:rPr>
              <a:t> mark_read </a:t>
            </a:r>
            <a:r>
              <a:rPr sz="1800">
                <a:solidFill>
                  <a:srgbClr val="0000CF"/>
                </a:solidFill>
                <a:latin typeface="Courier"/>
              </a:rPr>
              <a:t>4</a:t>
            </a:r>
          </a:p>
          <a:p>
            <a:pPr lvl="0" marL="0" indent="0">
              <a:buNone/>
            </a:pPr>
            <a:r>
              <a:rPr/>
              <a:t>As will be shown later, this message is more helpful than it initially seems, but at the time these values of -80 and 255 didn’t seem significant, and it wasn’t clear what was meant by an invalid stack offset, as this code was generated and difficult to associate back to the C code which resulted in it.</a:t>
            </a:r>
          </a:p>
          <a:p>
            <a:pPr lvl="0" marL="0" indent="0">
              <a:spcBef>
                <a:spcPts val="3000"/>
              </a:spcBef>
              <a:buNone/>
            </a:pPr>
            <a:r>
              <a:rPr b="1"/>
              <a:t>Safe Code Generation</a:t>
            </a:r>
          </a:p>
          <a:p>
            <a:pPr lvl="0" marL="0" indent="0">
              <a:buNone/>
            </a:pPr>
            <a:r>
              <a:rPr/>
              <a:t>A comment[</a:t>
            </a:r>
            <a:r>
              <a:rPr/>
              <a:t>20</a:t>
            </a:r>
            <a:r>
              <a:rPr/>
              <a:t>] on iovisor/bcc#1260, provided a hint towards a mechanism which could be used to demonstrate safety for passing a non-const length value to the probe read. In the commit message, this C snippet is used:</a:t>
            </a:r>
          </a:p>
          <a:p>
            <a:pPr lvl="0" marL="1270000" indent="0">
              <a:buNone/>
            </a:pPr>
            <a:r>
              <a:rPr sz="1800">
                <a:solidFill>
                  <a:srgbClr val="204A87"/>
                </a:solidFill>
                <a:latin typeface="Courier"/>
              </a:rPr>
              <a:t>int</a:t>
            </a:r>
            <a:r>
              <a:rPr sz="1800">
                <a:latin typeface="Courier"/>
              </a:rPr>
              <a:t> len;</a:t>
            </a:r>
            <a:br/>
            <a:r>
              <a:rPr sz="1800">
                <a:solidFill>
                  <a:srgbClr val="204A87"/>
                </a:solidFill>
                <a:latin typeface="Courier"/>
              </a:rPr>
              <a:t>char</a:t>
            </a:r>
            <a:r>
              <a:rPr sz="1800">
                <a:latin typeface="Courier"/>
              </a:rPr>
              <a:t> buf[BUFSIZE]; </a:t>
            </a:r>
            <a:r>
              <a:rPr sz="1800" i="1">
                <a:solidFill>
                  <a:srgbClr val="8F5902"/>
                </a:solidFill>
                <a:latin typeface="Courier"/>
              </a:rPr>
              <a:t>/* BUFSIZE is 128 */</a:t>
            </a:r>
            <a:br/>
            <a:br/>
            <a:r>
              <a:rPr sz="1800" b="1">
                <a:solidFill>
                  <a:srgbClr val="204A87"/>
                </a:solidFill>
                <a:latin typeface="Courier"/>
              </a:rPr>
              <a:t>if</a:t>
            </a:r>
            <a:r>
              <a:rPr sz="1800">
                <a:latin typeface="Courier"/>
              </a:rPr>
              <a:t> (some_condition)</a:t>
            </a:r>
            <a:br/>
            <a:r>
              <a:rPr sz="1800">
                <a:latin typeface="Courier"/>
              </a:rPr>
              <a:t>  len = </a:t>
            </a:r>
            <a:r>
              <a:rPr sz="1800">
                <a:solidFill>
                  <a:srgbClr val="0000CF"/>
                </a:solidFill>
                <a:latin typeface="Courier"/>
              </a:rPr>
              <a:t>42</a:t>
            </a:r>
            <a:r>
              <a:rPr sz="1800">
                <a:latin typeface="Courier"/>
              </a:rPr>
              <a:t>;</a:t>
            </a:r>
            <a:br/>
            <a:r>
              <a:rPr sz="1800" b="1">
                <a:solidFill>
                  <a:srgbClr val="204A87"/>
                </a:solidFill>
                <a:latin typeface="Courier"/>
              </a:rPr>
              <a:t>else</a:t>
            </a:r>
            <a:br/>
            <a:r>
              <a:rPr sz="1800">
                <a:latin typeface="Courier"/>
              </a:rPr>
              <a:t>  len = </a:t>
            </a:r>
            <a:r>
              <a:rPr sz="1800">
                <a:solidFill>
                  <a:srgbClr val="0000CF"/>
                </a:solidFill>
                <a:latin typeface="Courier"/>
              </a:rPr>
              <a:t>84</a:t>
            </a:r>
            <a:r>
              <a:rPr sz="1800">
                <a:latin typeface="Courier"/>
              </a:rPr>
              <a:t>;</a:t>
            </a:r>
            <a:br/>
            <a:br/>
            <a:r>
              <a:rPr sz="1800">
                <a:latin typeface="Courier"/>
              </a:rPr>
              <a:t>some_helper(..., buf, len &amp; (BUFSIZE - </a:t>
            </a:r>
            <a:r>
              <a:rPr sz="1800">
                <a:solidFill>
                  <a:srgbClr val="0000CF"/>
                </a:solidFill>
                <a:latin typeface="Courier"/>
              </a:rPr>
              <a:t>1</a:t>
            </a:r>
            <a:r>
              <a:rPr sz="1800">
                <a:latin typeface="Courier"/>
              </a:rPr>
              <a:t>));</a:t>
            </a:r>
          </a:p>
          <a:p>
            <a:pPr lvl="0" marL="0" indent="0">
              <a:buNone/>
            </a:pPr>
            <a:r>
              <a:rPr/>
              <a:t>That showed that a bitwise AND with a const value was enough to convince the verifier that this was safe! Of course, this only really be easy if the const value as a hex mask with all bits set, like </a:t>
            </a:r>
            <a:r>
              <a:rPr sz="1800">
                <a:latin typeface="Courier"/>
              </a:rPr>
              <a:t>0xFF</a:t>
            </a:r>
            <a:r>
              <a:rPr/>
              <a:t>.</a:t>
            </a:r>
          </a:p>
          <a:p>
            <a:pPr lvl="0" marL="0" indent="0">
              <a:buNone/>
            </a:pPr>
            <a:r>
              <a:rPr/>
              <a:t>In the Memcached source, we can see that </a:t>
            </a:r>
            <a:r>
              <a:rPr sz="1800">
                <a:latin typeface="Courier"/>
              </a:rPr>
              <a:t>KEY_MAX_LENGTH</a:t>
            </a:r>
            <a:r>
              <a:rPr/>
              <a:t> is </a:t>
            </a:r>
            <a:r>
              <a:rPr sz="1800">
                <a:latin typeface="Courier"/>
              </a:rPr>
              <a:t>250</a:t>
            </a:r>
            <a:r>
              <a:rPr/>
              <a:t>. This is close enough to 255 that a mask of </a:t>
            </a:r>
            <a:r>
              <a:rPr sz="1800">
                <a:latin typeface="Courier"/>
              </a:rPr>
              <a:t>0xFF</a:t>
            </a:r>
            <a:r>
              <a:rPr/>
              <a:t> could be applied:</a:t>
            </a:r>
          </a:p>
          <a:p>
            <a:pPr lvl="0" marL="1270000" indent="0">
              <a:buNone/>
            </a:pPr>
            <a:r>
              <a:rPr sz="1800" i="1">
                <a:solidFill>
                  <a:srgbClr val="8F5902"/>
                </a:solidFill>
                <a:latin typeface="Courier"/>
              </a:rPr>
              <a:t>/** Maximum length of a key. */</a:t>
            </a:r>
            <a:br/>
            <a:r>
              <a:rPr sz="1800" i="1">
                <a:solidFill>
                  <a:srgbClr val="8F5902"/>
                </a:solidFill>
                <a:latin typeface="Courier"/>
              </a:rPr>
              <a:t>#define KEY_MAX_LENGTH 250</a:t>
            </a:r>
          </a:p>
          <a:p>
            <a:pPr lvl="0" marL="0" indent="0">
              <a:buNone/>
            </a:pPr>
            <a:r>
              <a:rPr/>
              <a:t>By just setting the buffer size to 255, the maximum that will fit in a single byte, the verifier is now able to determine that no matter what value is read from </a:t>
            </a:r>
            <a:r>
              <a:rPr sz="1800">
                <a:latin typeface="Courier"/>
              </a:rPr>
              <a:t>keylen</a:t>
            </a:r>
            <a:r>
              <a:rPr/>
              <a:t> into </a:t>
            </a:r>
            <a:r>
              <a:rPr sz="1800">
                <a:latin typeface="Courier"/>
              </a:rPr>
              <a:t>keysize</a:t>
            </a:r>
            <a:r>
              <a:rPr/>
              <a:t>, it will be safe, and that a buffer overflow cannot be possible.</a:t>
            </a:r>
          </a:p>
          <a:p>
            <a:pPr lvl="0" marL="0" indent="0">
              <a:buNone/>
            </a:pPr>
            <a:r>
              <a:rPr/>
              <a:t>The binary representation of 0xFF (255 decimal) is </a:t>
            </a:r>
            <a:r>
              <a:rPr sz="1800">
                <a:latin typeface="Courier"/>
              </a:rPr>
              <a:t>1111 1111</a:t>
            </a:r>
            <a:r>
              <a:rPr/>
              <a:t>. To test this theory, the most significant bit can be flipped to 0, to get </a:t>
            </a:r>
            <a:r>
              <a:rPr sz="1800">
                <a:latin typeface="Courier"/>
              </a:rPr>
              <a:t>0111 1111</a:t>
            </a:r>
            <a:r>
              <a:rPr/>
              <a:t>. Back to hexadecimal, this is 0x7F, and in decimal this is 127. By manually comparing the </a:t>
            </a:r>
            <a:r>
              <a:rPr sz="1800">
                <a:latin typeface="Courier"/>
              </a:rPr>
              <a:t>keysize</a:t>
            </a:r>
            <a:r>
              <a:rPr/>
              <a:t> with this mask via a bitwise AND, it works and is accepted by the verifier! If, however, the size of the buffer is dropped to just 126, there is the familiar verifier error once again.</a:t>
            </a:r>
          </a:p>
          <a:p>
            <a:pPr lvl="0" marL="0" indent="0">
              <a:buNone/>
            </a:pPr>
            <a:r>
              <a:rPr/>
              <a:t>The reason why this happens is visible in the disassembly of the generated eBPF program:</a:t>
            </a:r>
          </a:p>
          <a:p>
            <a:pPr lvl="0" marL="1270000" indent="0">
              <a:buNone/>
            </a:pPr>
            <a:r>
              <a:rPr sz="1800" i="1">
                <a:solidFill>
                  <a:srgbClr val="8F5902"/>
                </a:solidFill>
                <a:latin typeface="Courier"/>
              </a:rPr>
              <a:t>; bpf_probe_read(&amp;keyhit.keystr, keysize &amp; READ_MASK, (void *)keystr); // Line  97</a:t>
            </a:r>
            <a:br/>
            <a:r>
              <a:rPr sz="1800">
                <a:latin typeface="Courier"/>
              </a:rPr>
              <a:t>  </a:t>
            </a:r>
            <a:r>
              <a:rPr sz="1800" b="1">
                <a:solidFill>
                  <a:srgbClr val="204A87"/>
                </a:solidFill>
                <a:latin typeface="Courier"/>
              </a:rPr>
              <a:t>56:</a:t>
            </a:r>
            <a:r>
              <a:rPr sz="1800">
                <a:latin typeface="Courier"/>
              </a:rPr>
              <a:t>   </a:t>
            </a:r>
            <a:r>
              <a:rPr sz="1800">
                <a:solidFill>
                  <a:srgbClr val="0000CF"/>
                </a:solidFill>
                <a:latin typeface="Courier"/>
              </a:rPr>
              <a:t>57</a:t>
            </a:r>
            <a:r>
              <a:rPr sz="1800">
                <a:latin typeface="Courier"/>
              </a:rPr>
              <a:t> </a:t>
            </a:r>
            <a:r>
              <a:rPr sz="1800">
                <a:solidFill>
                  <a:srgbClr val="0000CF"/>
                </a:solidFill>
                <a:latin typeface="Courier"/>
              </a:rPr>
              <a:t>02</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7f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r2 &amp;= </a:t>
            </a:r>
            <a:r>
              <a:rPr sz="1800">
                <a:solidFill>
                  <a:srgbClr val="0000CF"/>
                </a:solidFill>
                <a:latin typeface="Courier"/>
              </a:rPr>
              <a:t>127</a:t>
            </a:r>
            <a:br/>
            <a:r>
              <a:rPr sz="1800">
                <a:latin typeface="Courier"/>
              </a:rPr>
              <a:t>  </a:t>
            </a:r>
            <a:r>
              <a:rPr sz="1800" b="1">
                <a:solidFill>
                  <a:srgbClr val="204A87"/>
                </a:solidFill>
                <a:latin typeface="Courier"/>
              </a:rPr>
              <a:t>57:</a:t>
            </a:r>
            <a:r>
              <a:rPr sz="1800">
                <a:latin typeface="Courier"/>
              </a:rPr>
              <a:t>   bf a6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r6 = r10</a:t>
            </a:r>
            <a:br/>
            <a:r>
              <a:rPr sz="1800">
                <a:latin typeface="Courier"/>
              </a:rPr>
              <a:t>  </a:t>
            </a:r>
            <a:r>
              <a:rPr sz="1800" b="1">
                <a:solidFill>
                  <a:srgbClr val="204A87"/>
                </a:solidFill>
                <a:latin typeface="Courier"/>
              </a:rPr>
              <a:t>58:</a:t>
            </a:r>
            <a:r>
              <a:rPr sz="1800">
                <a:latin typeface="Courier"/>
              </a:rPr>
              <a:t>   </a:t>
            </a:r>
            <a:r>
              <a:rPr sz="1800">
                <a:solidFill>
                  <a:srgbClr val="0000CF"/>
                </a:solidFill>
                <a:latin typeface="Courier"/>
              </a:rPr>
              <a:t>07</a:t>
            </a:r>
            <a:r>
              <a:rPr sz="1800">
                <a:latin typeface="Courier"/>
              </a:rPr>
              <a:t> </a:t>
            </a:r>
            <a:r>
              <a:rPr sz="1800">
                <a:solidFill>
                  <a:srgbClr val="0000CF"/>
                </a:solidFill>
                <a:latin typeface="Courier"/>
              </a:rPr>
              <a:t>06</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80</a:t>
            </a:r>
            <a:r>
              <a:rPr sz="1800">
                <a:latin typeface="Courier"/>
              </a:rPr>
              <a:t> ff ff ff         r6 += </a:t>
            </a:r>
            <a:r>
              <a:rPr sz="1800">
                <a:solidFill>
                  <a:srgbClr val="0000CF"/>
                </a:solidFill>
                <a:latin typeface="Courier"/>
              </a:rPr>
              <a:t>-128</a:t>
            </a:r>
            <a:br/>
            <a:r>
              <a:rPr sz="1800">
                <a:latin typeface="Courier"/>
              </a:rPr>
              <a:t>  </a:t>
            </a:r>
            <a:r>
              <a:rPr sz="1800" b="1">
                <a:solidFill>
                  <a:srgbClr val="204A87"/>
                </a:solidFill>
                <a:latin typeface="Courier"/>
              </a:rPr>
              <a:t>59:</a:t>
            </a:r>
            <a:r>
              <a:rPr sz="1800">
                <a:latin typeface="Courier"/>
              </a:rPr>
              <a:t>   bf </a:t>
            </a:r>
            <a:r>
              <a:rPr sz="1800">
                <a:solidFill>
                  <a:srgbClr val="0000CF"/>
                </a:solidFill>
                <a:latin typeface="Courier"/>
              </a:rPr>
              <a:t>61</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r1 = r6</a:t>
            </a:r>
            <a:br/>
            <a:r>
              <a:rPr sz="1800">
                <a:latin typeface="Courier"/>
              </a:rPr>
              <a:t>  </a:t>
            </a:r>
            <a:r>
              <a:rPr sz="1800" b="1">
                <a:solidFill>
                  <a:srgbClr val="204A87"/>
                </a:solidFill>
                <a:latin typeface="Courier"/>
              </a:rPr>
              <a:t>60:</a:t>
            </a:r>
            <a:r>
              <a:rPr sz="1800">
                <a:latin typeface="Courier"/>
              </a:rPr>
              <a:t>   </a:t>
            </a:r>
            <a:r>
              <a:rPr sz="1800">
                <a:solidFill>
                  <a:srgbClr val="0000CF"/>
                </a:solidFill>
                <a:latin typeface="Courier"/>
              </a:rPr>
              <a:t>85</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04</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call </a:t>
            </a:r>
            <a:r>
              <a:rPr sz="1800">
                <a:solidFill>
                  <a:srgbClr val="0000CF"/>
                </a:solidFill>
                <a:latin typeface="Courier"/>
              </a:rPr>
              <a:t>4</a:t>
            </a:r>
          </a:p>
          <a:p>
            <a:pPr lvl="0" marL="0" indent="0">
              <a:buNone/>
            </a:pPr>
            <a:r>
              <a:rPr/>
              <a:t>By convention [</a:t>
            </a:r>
            <a:r>
              <a:rPr/>
              <a:t>21</a:t>
            </a:r>
            <a:r>
              <a:rPr/>
              <a:t>], </a:t>
            </a:r>
            <a:r>
              <a:rPr sz="1800">
                <a:latin typeface="Courier"/>
              </a:rPr>
              <a:t>R1</a:t>
            </a:r>
            <a:r>
              <a:rPr/>
              <a:t> is used for the first argument to the call of </a:t>
            </a:r>
            <a:r>
              <a:rPr sz="1800">
                <a:latin typeface="Courier"/>
              </a:rPr>
              <a:t>bpf_probe_read</a:t>
            </a:r>
            <a:r>
              <a:rPr/>
              <a:t> (built-in function “4”), and </a:t>
            </a:r>
            <a:r>
              <a:rPr sz="1800">
                <a:latin typeface="Courier"/>
              </a:rPr>
              <a:t>R2</a:t>
            </a:r>
            <a:r>
              <a:rPr/>
              <a:t> is used for the second argument. </a:t>
            </a:r>
            <a:r>
              <a:rPr sz="1800">
                <a:latin typeface="Courier"/>
              </a:rPr>
              <a:t>R6</a:t>
            </a:r>
            <a:r>
              <a:rPr/>
              <a:t> is used as a temporary register, to store the value of </a:t>
            </a:r>
            <a:r>
              <a:rPr sz="1800">
                <a:latin typeface="Courier"/>
              </a:rPr>
              <a:t>R10</a:t>
            </a:r>
            <a:r>
              <a:rPr/>
              <a:t>, which is the frame pointer.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buNone/>
                      </a:pPr>
                      <a:r>
                        <a:rPr/>
                        <a:t>Register</a:t>
                      </a:r>
                    </a:p>
                  </a:txBody>
                  <a:tcPr/>
                </a:tc>
                <a:tc>
                  <a:txBody>
                    <a:bodyPr/>
                    <a:lstStyle/>
                    <a:p>
                      <a:pPr lvl="0" marL="0" indent="0">
                        <a:buNone/>
                      </a:pPr>
                      <a:r>
                        <a:rPr/>
                        <a:t>x86</a:t>
                      </a:r>
                      <a:r>
                        <a:rPr/>
                        <a:t> </a:t>
                      </a:r>
                      <a:r>
                        <a:rPr/>
                        <a:t>reg</a:t>
                      </a:r>
                    </a:p>
                  </a:txBody>
                  <a:tcPr/>
                </a:tc>
                <a:tc>
                  <a:txBody>
                    <a:bodyPr/>
                    <a:lstStyle/>
                    <a:p>
                      <a:pPr lvl="0" marL="0" indent="0">
                        <a:buNone/>
                      </a:pPr>
                      <a:r>
                        <a:rPr/>
                        <a:t>Description</a:t>
                      </a:r>
                    </a:p>
                  </a:txBody>
                  <a:tcPr/>
                </a:tc>
              </a:tr>
              <a:tr h="0">
                <a:tc>
                  <a:txBody>
                    <a:bodyPr/>
                    <a:lstStyle/>
                    <a:p>
                      <a:pPr lvl="0" marL="0" indent="0">
                        <a:buNone/>
                      </a:pPr>
                      <a:r>
                        <a:rPr/>
                        <a:t>R0</a:t>
                      </a:r>
                    </a:p>
                  </a:txBody>
                </a:tc>
                <a:tc>
                  <a:txBody>
                    <a:bodyPr/>
                    <a:lstStyle/>
                    <a:p>
                      <a:pPr lvl="0" marL="0" indent="0">
                        <a:buNone/>
                      </a:pPr>
                      <a:r>
                        <a:rPr/>
                        <a:t>rax</a:t>
                      </a:r>
                    </a:p>
                  </a:txBody>
                </a:tc>
                <a:tc>
                  <a:txBody>
                    <a:bodyPr/>
                    <a:lstStyle/>
                    <a:p>
                      <a:pPr lvl="0" marL="0" indent="0">
                        <a:buNone/>
                      </a:pPr>
                      <a:r>
                        <a:rPr/>
                        <a:t>return</a:t>
                      </a:r>
                      <a:r>
                        <a:rPr/>
                        <a:t> </a:t>
                      </a:r>
                      <a:r>
                        <a:rPr/>
                        <a:t>value</a:t>
                      </a:r>
                      <a:r>
                        <a:rPr/>
                        <a:t> </a:t>
                      </a:r>
                      <a:r>
                        <a:rPr/>
                        <a:t>from</a:t>
                      </a:r>
                      <a:r>
                        <a:rPr/>
                        <a:t> </a:t>
                      </a:r>
                      <a:r>
                        <a:rPr/>
                        <a:t>function</a:t>
                      </a:r>
                    </a:p>
                  </a:txBody>
                </a:tc>
              </a:tr>
              <a:tr h="0">
                <a:tc>
                  <a:txBody>
                    <a:bodyPr/>
                    <a:lstStyle/>
                    <a:p>
                      <a:pPr lvl="0" marL="0" indent="0">
                        <a:buNone/>
                      </a:pPr>
                      <a:r>
                        <a:rPr/>
                        <a:t>R1</a:t>
                      </a:r>
                    </a:p>
                  </a:txBody>
                </a:tc>
                <a:tc>
                  <a:txBody>
                    <a:bodyPr/>
                    <a:lstStyle/>
                    <a:p>
                      <a:pPr lvl="0" marL="0" indent="0">
                        <a:buNone/>
                      </a:pPr>
                      <a:r>
                        <a:rPr/>
                        <a:t>rdi</a:t>
                      </a:r>
                    </a:p>
                  </a:txBody>
                </a:tc>
                <a:tc>
                  <a:txBody>
                    <a:bodyPr/>
                    <a:lstStyle/>
                    <a:p>
                      <a:pPr lvl="0" marL="0" indent="0">
                        <a:buNone/>
                      </a:pPr>
                      <a:r>
                        <a:rPr/>
                        <a:t>1st</a:t>
                      </a:r>
                      <a:r>
                        <a:rPr/>
                        <a:t> </a:t>
                      </a:r>
                      <a:r>
                        <a:rPr/>
                        <a:t>argument</a:t>
                      </a:r>
                    </a:p>
                  </a:txBody>
                </a:tc>
              </a:tr>
              <a:tr h="0">
                <a:tc>
                  <a:txBody>
                    <a:bodyPr/>
                    <a:lstStyle/>
                    <a:p>
                      <a:pPr lvl="0" marL="0" indent="0">
                        <a:buNone/>
                      </a:pPr>
                      <a:r>
                        <a:rPr/>
                        <a:t>R2</a:t>
                      </a:r>
                    </a:p>
                  </a:txBody>
                </a:tc>
                <a:tc>
                  <a:txBody>
                    <a:bodyPr/>
                    <a:lstStyle/>
                    <a:p>
                      <a:pPr lvl="0" marL="0" indent="0">
                        <a:buNone/>
                      </a:pPr>
                      <a:r>
                        <a:rPr/>
                        <a:t>rsi</a:t>
                      </a:r>
                    </a:p>
                  </a:txBody>
                </a:tc>
                <a:tc>
                  <a:txBody>
                    <a:bodyPr/>
                    <a:lstStyle/>
                    <a:p>
                      <a:pPr lvl="0" marL="0" indent="0">
                        <a:buNone/>
                      </a:pPr>
                      <a:r>
                        <a:rPr/>
                        <a:t>2nd</a:t>
                      </a:r>
                      <a:r>
                        <a:rPr/>
                        <a:t> </a:t>
                      </a:r>
                      <a:r>
                        <a:rPr/>
                        <a:t>argument</a:t>
                      </a:r>
                    </a:p>
                  </a:txBody>
                </a:tc>
              </a:tr>
              <a:tr h="0">
                <a:tc>
                  <a:txBody>
                    <a:bodyPr/>
                    <a:lstStyle/>
                    <a:p>
                      <a:pPr lvl="0" marL="0" indent="0">
                        <a:buNone/>
                      </a:pPr>
                      <a:r>
                        <a:rPr/>
                        <a:t>R3</a:t>
                      </a:r>
                    </a:p>
                  </a:txBody>
                </a:tc>
                <a:tc>
                  <a:txBody>
                    <a:bodyPr/>
                    <a:lstStyle/>
                    <a:p>
                      <a:pPr lvl="0" marL="0" indent="0">
                        <a:buNone/>
                      </a:pPr>
                      <a:r>
                        <a:rPr/>
                        <a:t>rdx</a:t>
                      </a:r>
                    </a:p>
                  </a:txBody>
                </a:tc>
                <a:tc>
                  <a:txBody>
                    <a:bodyPr/>
                    <a:lstStyle/>
                    <a:p>
                      <a:pPr lvl="0" marL="0" indent="0">
                        <a:buNone/>
                      </a:pPr>
                      <a:r>
                        <a:rPr/>
                        <a:t>3rd</a:t>
                      </a:r>
                      <a:r>
                        <a:rPr/>
                        <a:t> </a:t>
                      </a:r>
                      <a:r>
                        <a:rPr/>
                        <a:t>argument</a:t>
                      </a:r>
                    </a:p>
                  </a:txBody>
                </a:tc>
              </a:tr>
              <a:tr h="0">
                <a:tc>
                  <a:txBody>
                    <a:bodyPr/>
                    <a:lstStyle/>
                    <a:p>
                      <a:pPr lvl="0" marL="0" indent="0">
                        <a:buNone/>
                      </a:pPr>
                      <a:r>
                        <a:rPr/>
                        <a:t>R4</a:t>
                      </a:r>
                    </a:p>
                  </a:txBody>
                </a:tc>
                <a:tc>
                  <a:txBody>
                    <a:bodyPr/>
                    <a:lstStyle/>
                    <a:p>
                      <a:pPr lvl="0" marL="0" indent="0">
                        <a:buNone/>
                      </a:pPr>
                      <a:r>
                        <a:rPr/>
                        <a:t>rcx</a:t>
                      </a:r>
                    </a:p>
                  </a:txBody>
                </a:tc>
                <a:tc>
                  <a:txBody>
                    <a:bodyPr/>
                    <a:lstStyle/>
                    <a:p>
                      <a:pPr lvl="0" marL="0" indent="0">
                        <a:buNone/>
                      </a:pPr>
                      <a:r>
                        <a:rPr/>
                        <a:t>4th</a:t>
                      </a:r>
                      <a:r>
                        <a:rPr/>
                        <a:t> </a:t>
                      </a:r>
                      <a:r>
                        <a:rPr/>
                        <a:t>argument</a:t>
                      </a:r>
                    </a:p>
                  </a:txBody>
                </a:tc>
              </a:tr>
              <a:tr h="0">
                <a:tc>
                  <a:txBody>
                    <a:bodyPr/>
                    <a:lstStyle/>
                    <a:p>
                      <a:pPr lvl="0" marL="0" indent="0">
                        <a:buNone/>
                      </a:pPr>
                      <a:r>
                        <a:rPr/>
                        <a:t>R5</a:t>
                      </a:r>
                    </a:p>
                  </a:txBody>
                </a:tc>
                <a:tc>
                  <a:txBody>
                    <a:bodyPr/>
                    <a:lstStyle/>
                    <a:p>
                      <a:pPr lvl="0" marL="0" indent="0">
                        <a:buNone/>
                      </a:pPr>
                      <a:r>
                        <a:rPr/>
                        <a:t>r8</a:t>
                      </a:r>
                    </a:p>
                  </a:txBody>
                </a:tc>
                <a:tc>
                  <a:txBody>
                    <a:bodyPr/>
                    <a:lstStyle/>
                    <a:p>
                      <a:pPr lvl="0" marL="0" indent="0">
                        <a:buNone/>
                      </a:pPr>
                      <a:r>
                        <a:rPr/>
                        <a:t>5th</a:t>
                      </a:r>
                      <a:r>
                        <a:rPr/>
                        <a:t> </a:t>
                      </a:r>
                      <a:r>
                        <a:rPr/>
                        <a:t>argument</a:t>
                      </a:r>
                    </a:p>
                  </a:txBody>
                </a:tc>
              </a:tr>
              <a:tr h="0">
                <a:tc>
                  <a:txBody>
                    <a:bodyPr/>
                    <a:lstStyle/>
                    <a:p>
                      <a:pPr lvl="0" marL="0" indent="0">
                        <a:buNone/>
                      </a:pPr>
                      <a:r>
                        <a:rPr/>
                        <a:t>R6</a:t>
                      </a:r>
                    </a:p>
                  </a:txBody>
                </a:tc>
                <a:tc>
                  <a:txBody>
                    <a:bodyPr/>
                    <a:lstStyle/>
                    <a:p>
                      <a:pPr lvl="0" marL="0" indent="0">
                        <a:buNone/>
                      </a:pPr>
                      <a:r>
                        <a:rPr/>
                        <a:t>rbx</a:t>
                      </a:r>
                    </a:p>
                  </a:txBody>
                </a:tc>
                <a:tc>
                  <a:txBody>
                    <a:bodyPr/>
                    <a:lstStyle/>
                    <a:p>
                      <a:pPr lvl="0" marL="0" indent="0">
                        <a:buNone/>
                      </a:pPr>
                      <a:r>
                        <a:rPr/>
                        <a:t>callee</a:t>
                      </a:r>
                      <a:r>
                        <a:rPr/>
                        <a:t> </a:t>
                      </a:r>
                      <a:r>
                        <a:rPr/>
                        <a:t>saved</a:t>
                      </a:r>
                    </a:p>
                  </a:txBody>
                </a:tc>
              </a:tr>
              <a:tr h="0">
                <a:tc>
                  <a:txBody>
                    <a:bodyPr/>
                    <a:lstStyle/>
                    <a:p>
                      <a:pPr lvl="0" marL="0" indent="0">
                        <a:buNone/>
                      </a:pPr>
                      <a:r>
                        <a:rPr/>
                        <a:t>R7</a:t>
                      </a:r>
                    </a:p>
                  </a:txBody>
                </a:tc>
                <a:tc>
                  <a:txBody>
                    <a:bodyPr/>
                    <a:lstStyle/>
                    <a:p>
                      <a:pPr lvl="0" marL="0" indent="0">
                        <a:buNone/>
                      </a:pPr>
                      <a:r>
                        <a:rPr/>
                        <a:t>r13</a:t>
                      </a:r>
                    </a:p>
                  </a:txBody>
                </a:tc>
                <a:tc>
                  <a:txBody>
                    <a:bodyPr/>
                    <a:lstStyle/>
                    <a:p>
                      <a:pPr lvl="0" marL="0" indent="0">
                        <a:buNone/>
                      </a:pPr>
                      <a:r>
                        <a:rPr/>
                        <a:t>callee</a:t>
                      </a:r>
                      <a:r>
                        <a:rPr/>
                        <a:t> </a:t>
                      </a:r>
                      <a:r>
                        <a:rPr/>
                        <a:t>saved</a:t>
                      </a:r>
                    </a:p>
                  </a:txBody>
                </a:tc>
              </a:tr>
              <a:tr h="0">
                <a:tc>
                  <a:txBody>
                    <a:bodyPr/>
                    <a:lstStyle/>
                    <a:p>
                      <a:pPr lvl="0" marL="0" indent="0">
                        <a:buNone/>
                      </a:pPr>
                      <a:r>
                        <a:rPr/>
                        <a:t>R8</a:t>
                      </a:r>
                    </a:p>
                  </a:txBody>
                </a:tc>
                <a:tc>
                  <a:txBody>
                    <a:bodyPr/>
                    <a:lstStyle/>
                    <a:p>
                      <a:pPr lvl="0" marL="0" indent="0">
                        <a:buNone/>
                      </a:pPr>
                      <a:r>
                        <a:rPr/>
                        <a:t>r14</a:t>
                      </a:r>
                    </a:p>
                  </a:txBody>
                </a:tc>
                <a:tc>
                  <a:txBody>
                    <a:bodyPr/>
                    <a:lstStyle/>
                    <a:p>
                      <a:pPr lvl="0" marL="0" indent="0">
                        <a:buNone/>
                      </a:pPr>
                      <a:r>
                        <a:rPr/>
                        <a:t>callee</a:t>
                      </a:r>
                      <a:r>
                        <a:rPr/>
                        <a:t> </a:t>
                      </a:r>
                      <a:r>
                        <a:rPr/>
                        <a:t>saved</a:t>
                      </a:r>
                    </a:p>
                  </a:txBody>
                </a:tc>
              </a:tr>
              <a:tr h="0">
                <a:tc>
                  <a:txBody>
                    <a:bodyPr/>
                    <a:lstStyle/>
                    <a:p>
                      <a:pPr lvl="0" marL="0" indent="0">
                        <a:buNone/>
                      </a:pPr>
                      <a:r>
                        <a:rPr/>
                        <a:t>R9</a:t>
                      </a:r>
                    </a:p>
                  </a:txBody>
                </a:tc>
                <a:tc>
                  <a:txBody>
                    <a:bodyPr/>
                    <a:lstStyle/>
                    <a:p>
                      <a:pPr lvl="0" marL="0" indent="0">
                        <a:buNone/>
                      </a:pPr>
                      <a:r>
                        <a:rPr/>
                        <a:t>r15</a:t>
                      </a:r>
                    </a:p>
                  </a:txBody>
                </a:tc>
                <a:tc>
                  <a:txBody>
                    <a:bodyPr/>
                    <a:lstStyle/>
                    <a:p>
                      <a:pPr lvl="0" marL="0" indent="0">
                        <a:buNone/>
                      </a:pPr>
                      <a:r>
                        <a:rPr/>
                        <a:t>callee</a:t>
                      </a:r>
                      <a:r>
                        <a:rPr/>
                        <a:t> </a:t>
                      </a:r>
                      <a:r>
                        <a:rPr/>
                        <a:t>saved</a:t>
                      </a:r>
                    </a:p>
                  </a:txBody>
                </a:tc>
              </a:tr>
              <a:tr h="0">
                <a:tc>
                  <a:txBody>
                    <a:bodyPr/>
                    <a:lstStyle/>
                    <a:p>
                      <a:pPr lvl="0" marL="0" indent="0">
                        <a:buNone/>
                      </a:pPr>
                      <a:r>
                        <a:rPr/>
                        <a:t>R10</a:t>
                      </a:r>
                    </a:p>
                  </a:txBody>
                </a:tc>
                <a:tc>
                  <a:txBody>
                    <a:bodyPr/>
                    <a:lstStyle/>
                    <a:p>
                      <a:pPr lvl="0" marL="0" indent="0">
                        <a:buNone/>
                      </a:pPr>
                      <a:r>
                        <a:rPr/>
                        <a:t>rbp</a:t>
                      </a:r>
                    </a:p>
                  </a:txBody>
                </a:tc>
                <a:tc>
                  <a:txBody>
                    <a:bodyPr/>
                    <a:lstStyle/>
                    <a:p>
                      <a:pPr lvl="0" marL="0" indent="0">
                        <a:buNone/>
                      </a:pPr>
                      <a:r>
                        <a:rPr/>
                        <a:t>frame</a:t>
                      </a:r>
                      <a:r>
                        <a:rPr/>
                        <a:t> </a:t>
                      </a:r>
                      <a:r>
                        <a:rPr/>
                        <a:t>pointer</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 disassembly shows the buffer is initialized right at the start, putting the struct initialization at the bottom of the stack. In the crashing version there is a </a:t>
            </a:r>
            <a:r>
              <a:rPr sz="1800">
                <a:latin typeface="Courier"/>
              </a:rPr>
              <a:t>uint16_t</a:t>
            </a:r>
            <a:r>
              <a:rPr/>
              <a:t> and a </a:t>
            </a:r>
            <a:r>
              <a:rPr sz="1800">
                <a:latin typeface="Courier"/>
              </a:rPr>
              <a:t>uint32_t</a:t>
            </a:r>
            <a:r>
              <a:rPr/>
              <a:t> near the start of the stack:</a:t>
            </a:r>
          </a:p>
          <a:p>
            <a:pPr lvl="0" marL="1270000" indent="0">
              <a:buNone/>
            </a:pPr>
            <a:r>
              <a:rPr sz="1800" i="1">
                <a:solidFill>
                  <a:srgbClr val="8F5902"/>
                </a:solidFill>
                <a:latin typeface="Courier"/>
              </a:rPr>
              <a:t>; struct keyhit_t keyhit = {0}; // Line  89</a:t>
            </a:r>
            <a:br/>
            <a:r>
              <a:rPr sz="1800">
                <a:latin typeface="Courier"/>
              </a:rPr>
              <a:t>   </a:t>
            </a:r>
            <a:r>
              <a:rPr sz="1800" b="1">
                <a:solidFill>
                  <a:srgbClr val="204A87"/>
                </a:solidFill>
                <a:latin typeface="Courier"/>
              </a:rPr>
              <a:t>1:</a:t>
            </a:r>
            <a:r>
              <a:rPr sz="1800">
                <a:latin typeface="Courier"/>
              </a:rPr>
              <a:t>   6b 3a fc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*(u16 *)(r10 - </a:t>
            </a:r>
            <a:r>
              <a:rPr sz="1800">
                <a:solidFill>
                  <a:srgbClr val="0000CF"/>
                </a:solidFill>
                <a:latin typeface="Courier"/>
              </a:rPr>
              <a:t>4</a:t>
            </a:r>
            <a:r>
              <a:rPr sz="1800">
                <a:latin typeface="Courier"/>
              </a:rPr>
              <a:t>) = r3</a:t>
            </a:r>
            <a:br/>
            <a:r>
              <a:rPr sz="1800">
                <a:latin typeface="Courier"/>
              </a:rPr>
              <a:t>   </a:t>
            </a:r>
            <a:r>
              <a:rPr sz="1800" b="1">
                <a:solidFill>
                  <a:srgbClr val="204A87"/>
                </a:solidFill>
                <a:latin typeface="Courier"/>
              </a:rPr>
              <a:t>2:</a:t>
            </a:r>
            <a:r>
              <a:rPr sz="1800">
                <a:latin typeface="Courier"/>
              </a:rPr>
              <a:t>   </a:t>
            </a:r>
            <a:r>
              <a:rPr sz="1800">
                <a:solidFill>
                  <a:srgbClr val="0000CF"/>
                </a:solidFill>
                <a:latin typeface="Courier"/>
              </a:rPr>
              <a:t>63</a:t>
            </a:r>
            <a:r>
              <a:rPr sz="1800">
                <a:latin typeface="Courier"/>
              </a:rPr>
              <a:t> 3a f8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*(u32 *)(r10 - </a:t>
            </a:r>
            <a:r>
              <a:rPr sz="1800">
                <a:solidFill>
                  <a:srgbClr val="0000CF"/>
                </a:solidFill>
                <a:latin typeface="Courier"/>
              </a:rPr>
              <a:t>8</a:t>
            </a:r>
            <a:r>
              <a:rPr sz="1800">
                <a:latin typeface="Courier"/>
              </a:rPr>
              <a:t>) = r3</a:t>
            </a:r>
            <a:br/>
            <a:r>
              <a:rPr sz="1800">
                <a:latin typeface="Courier"/>
              </a:rPr>
              <a:t>   </a:t>
            </a:r>
            <a:r>
              <a:rPr sz="1800" b="1">
                <a:solidFill>
                  <a:srgbClr val="204A87"/>
                </a:solidFill>
                <a:latin typeface="Courier"/>
              </a:rPr>
              <a:t>3:</a:t>
            </a:r>
            <a:r>
              <a:rPr sz="1800">
                <a:latin typeface="Courier"/>
              </a:rPr>
              <a:t>   7b 3a f0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16</a:t>
            </a:r>
            <a:r>
              <a:rPr sz="1800">
                <a:latin typeface="Courier"/>
              </a:rPr>
              <a:t>) = r3</a:t>
            </a:r>
            <a:br/>
            <a:r>
              <a:rPr sz="1800">
                <a:latin typeface="Courier"/>
              </a:rPr>
              <a:t>   </a:t>
            </a:r>
            <a:r>
              <a:rPr sz="1800" b="1">
                <a:solidFill>
                  <a:srgbClr val="204A87"/>
                </a:solidFill>
                <a:latin typeface="Courier"/>
              </a:rPr>
              <a:t>4:</a:t>
            </a:r>
            <a:r>
              <a:rPr sz="1800">
                <a:latin typeface="Courier"/>
              </a:rPr>
              <a:t>   7b 3a e8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24</a:t>
            </a:r>
            <a:r>
              <a:rPr sz="1800">
                <a:latin typeface="Courier"/>
              </a:rPr>
              <a:t>) = r3</a:t>
            </a:r>
            <a:br/>
            <a:r>
              <a:rPr sz="1800">
                <a:latin typeface="Courier"/>
              </a:rPr>
              <a:t>   </a:t>
            </a:r>
            <a:r>
              <a:rPr sz="1800" b="1">
                <a:solidFill>
                  <a:srgbClr val="204A87"/>
                </a:solidFill>
                <a:latin typeface="Courier"/>
              </a:rPr>
              <a:t>5:</a:t>
            </a:r>
            <a:r>
              <a:rPr sz="1800">
                <a:latin typeface="Courier"/>
              </a:rPr>
              <a:t>   7b 3a e0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32</a:t>
            </a:r>
            <a:r>
              <a:rPr sz="1800">
                <a:latin typeface="Courier"/>
              </a:rPr>
              <a:t>) = r3</a:t>
            </a:r>
            <a:br/>
            <a:r>
              <a:rPr sz="1800">
                <a:latin typeface="Courier"/>
              </a:rPr>
              <a:t>   </a:t>
            </a:r>
            <a:r>
              <a:rPr sz="1800" b="1">
                <a:solidFill>
                  <a:srgbClr val="204A87"/>
                </a:solidFill>
                <a:latin typeface="Courier"/>
              </a:rPr>
              <a:t>6:</a:t>
            </a:r>
            <a:r>
              <a:rPr sz="1800">
                <a:latin typeface="Courier"/>
              </a:rPr>
              <a:t>   7b 3a d8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40</a:t>
            </a:r>
            <a:r>
              <a:rPr sz="1800">
                <a:latin typeface="Courier"/>
              </a:rPr>
              <a:t>) = r3</a:t>
            </a:r>
            <a:br/>
            <a:r>
              <a:rPr sz="1800">
                <a:latin typeface="Courier"/>
              </a:rPr>
              <a:t>   </a:t>
            </a:r>
            <a:r>
              <a:rPr sz="1800" b="1">
                <a:solidFill>
                  <a:srgbClr val="204A87"/>
                </a:solidFill>
                <a:latin typeface="Courier"/>
              </a:rPr>
              <a:t>7:</a:t>
            </a:r>
            <a:r>
              <a:rPr sz="1800">
                <a:latin typeface="Courier"/>
              </a:rPr>
              <a:t>   7b 3a d0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48</a:t>
            </a:r>
            <a:r>
              <a:rPr sz="1800">
                <a:latin typeface="Courier"/>
              </a:rPr>
              <a:t>) = r3</a:t>
            </a:r>
            <a:br/>
            <a:r>
              <a:rPr sz="1800">
                <a:latin typeface="Courier"/>
              </a:rPr>
              <a:t>   </a:t>
            </a:r>
            <a:r>
              <a:rPr sz="1800" b="1">
                <a:solidFill>
                  <a:srgbClr val="204A87"/>
                </a:solidFill>
                <a:latin typeface="Courier"/>
              </a:rPr>
              <a:t>8:</a:t>
            </a:r>
            <a:r>
              <a:rPr sz="1800">
                <a:latin typeface="Courier"/>
              </a:rPr>
              <a:t>   7b 3a c8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56</a:t>
            </a:r>
            <a:r>
              <a:rPr sz="1800">
                <a:latin typeface="Courier"/>
              </a:rPr>
              <a:t>) = r3</a:t>
            </a:r>
            <a:br/>
            <a:r>
              <a:rPr sz="1800">
                <a:latin typeface="Courier"/>
              </a:rPr>
              <a:t>   </a:t>
            </a:r>
            <a:r>
              <a:rPr sz="1800" b="1">
                <a:solidFill>
                  <a:srgbClr val="204A87"/>
                </a:solidFill>
                <a:latin typeface="Courier"/>
              </a:rPr>
              <a:t>9:</a:t>
            </a:r>
            <a:r>
              <a:rPr sz="1800">
                <a:latin typeface="Courier"/>
              </a:rPr>
              <a:t>   7b 3a c0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64</a:t>
            </a:r>
            <a:r>
              <a:rPr sz="1800">
                <a:latin typeface="Courier"/>
              </a:rPr>
              <a:t>) = r3</a:t>
            </a:r>
            <a:br/>
            <a:r>
              <a:rPr sz="1800">
                <a:latin typeface="Courier"/>
              </a:rPr>
              <a:t>  </a:t>
            </a:r>
            <a:r>
              <a:rPr sz="1800" b="1">
                <a:solidFill>
                  <a:srgbClr val="204A87"/>
                </a:solidFill>
                <a:latin typeface="Courier"/>
              </a:rPr>
              <a:t>10:</a:t>
            </a:r>
            <a:r>
              <a:rPr sz="1800">
                <a:latin typeface="Courier"/>
              </a:rPr>
              <a:t>   7b 3a b8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72</a:t>
            </a:r>
            <a:r>
              <a:rPr sz="1800">
                <a:latin typeface="Courier"/>
              </a:rPr>
              <a:t>) = r3</a:t>
            </a:r>
            <a:br/>
            <a:r>
              <a:rPr sz="1800">
                <a:latin typeface="Courier"/>
              </a:rPr>
              <a:t>  </a:t>
            </a:r>
            <a:r>
              <a:rPr sz="1800" b="1">
                <a:solidFill>
                  <a:srgbClr val="204A87"/>
                </a:solidFill>
                <a:latin typeface="Courier"/>
              </a:rPr>
              <a:t>11:</a:t>
            </a:r>
            <a:r>
              <a:rPr sz="1800">
                <a:latin typeface="Courier"/>
              </a:rPr>
              <a:t>   7b 3a b0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80</a:t>
            </a:r>
            <a:r>
              <a:rPr sz="1800">
                <a:latin typeface="Courier"/>
              </a:rPr>
              <a:t>) = r3</a:t>
            </a:r>
            <a:br/>
            <a:r>
              <a:rPr sz="1800">
                <a:latin typeface="Courier"/>
              </a:rPr>
              <a:t>  </a:t>
            </a:r>
            <a:r>
              <a:rPr sz="1800" b="1">
                <a:solidFill>
                  <a:srgbClr val="204A87"/>
                </a:solidFill>
                <a:latin typeface="Courier"/>
              </a:rPr>
              <a:t>12:</a:t>
            </a:r>
            <a:r>
              <a:rPr sz="1800">
                <a:latin typeface="Courier"/>
              </a:rPr>
              <a:t>   7b 3a a8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88</a:t>
            </a:r>
            <a:r>
              <a:rPr sz="1800">
                <a:latin typeface="Courier"/>
              </a:rPr>
              <a:t>) = r3</a:t>
            </a:r>
            <a:br/>
            <a:r>
              <a:rPr sz="1800">
                <a:latin typeface="Courier"/>
              </a:rPr>
              <a:t>  </a:t>
            </a:r>
            <a:r>
              <a:rPr sz="1800" b="1">
                <a:solidFill>
                  <a:srgbClr val="204A87"/>
                </a:solidFill>
                <a:latin typeface="Courier"/>
              </a:rPr>
              <a:t>13:</a:t>
            </a:r>
            <a:r>
              <a:rPr sz="1800">
                <a:latin typeface="Courier"/>
              </a:rPr>
              <a:t>   7b 3a a0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96</a:t>
            </a:r>
            <a:r>
              <a:rPr sz="1800">
                <a:latin typeface="Courier"/>
              </a:rPr>
              <a:t>) = r3</a:t>
            </a:r>
            <a:br/>
            <a:r>
              <a:rPr sz="1800">
                <a:latin typeface="Courier"/>
              </a:rPr>
              <a:t>  </a:t>
            </a:r>
            <a:r>
              <a:rPr sz="1800" b="1">
                <a:solidFill>
                  <a:srgbClr val="204A87"/>
                </a:solidFill>
                <a:latin typeface="Courier"/>
              </a:rPr>
              <a:t>14:</a:t>
            </a:r>
            <a:r>
              <a:rPr sz="1800">
                <a:latin typeface="Courier"/>
              </a:rPr>
              <a:t>   7b 3a </a:t>
            </a:r>
            <a:r>
              <a:rPr sz="1800">
                <a:solidFill>
                  <a:srgbClr val="0000CF"/>
                </a:solidFill>
                <a:latin typeface="Courier"/>
              </a:rPr>
              <a:t>98</a:t>
            </a:r>
            <a:r>
              <a:rPr sz="1800">
                <a:latin typeface="Courier"/>
              </a:rPr>
              <a:t>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104</a:t>
            </a:r>
            <a:r>
              <a:rPr sz="1800">
                <a:latin typeface="Courier"/>
              </a:rPr>
              <a:t>) = r3</a:t>
            </a:r>
            <a:br/>
            <a:r>
              <a:rPr sz="1800">
                <a:latin typeface="Courier"/>
              </a:rPr>
              <a:t>  </a:t>
            </a:r>
            <a:r>
              <a:rPr sz="1800" b="1">
                <a:solidFill>
                  <a:srgbClr val="204A87"/>
                </a:solidFill>
                <a:latin typeface="Courier"/>
              </a:rPr>
              <a:t>15:</a:t>
            </a:r>
            <a:r>
              <a:rPr sz="1800">
                <a:latin typeface="Courier"/>
              </a:rPr>
              <a:t>   7b 3a </a:t>
            </a:r>
            <a:r>
              <a:rPr sz="1800">
                <a:solidFill>
                  <a:srgbClr val="0000CF"/>
                </a:solidFill>
                <a:latin typeface="Courier"/>
              </a:rPr>
              <a:t>90</a:t>
            </a:r>
            <a:r>
              <a:rPr sz="1800">
                <a:latin typeface="Courier"/>
              </a:rPr>
              <a:t>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112</a:t>
            </a:r>
            <a:r>
              <a:rPr sz="1800">
                <a:latin typeface="Courier"/>
              </a:rPr>
              <a:t>) = r3</a:t>
            </a:r>
            <a:br/>
            <a:r>
              <a:rPr sz="1800">
                <a:latin typeface="Courier"/>
              </a:rPr>
              <a:t>  </a:t>
            </a:r>
            <a:r>
              <a:rPr sz="1800" b="1">
                <a:solidFill>
                  <a:srgbClr val="204A87"/>
                </a:solidFill>
                <a:latin typeface="Courier"/>
              </a:rPr>
              <a:t>16:</a:t>
            </a:r>
            <a:r>
              <a:rPr sz="1800">
                <a:latin typeface="Courier"/>
              </a:rPr>
              <a:t>   7b 3a </a:t>
            </a:r>
            <a:r>
              <a:rPr sz="1800">
                <a:solidFill>
                  <a:srgbClr val="0000CF"/>
                </a:solidFill>
                <a:latin typeface="Courier"/>
              </a:rPr>
              <a:t>88</a:t>
            </a:r>
            <a:r>
              <a:rPr sz="1800">
                <a:latin typeface="Courier"/>
              </a:rPr>
              <a:t>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120</a:t>
            </a:r>
            <a:r>
              <a:rPr sz="1800">
                <a:latin typeface="Courier"/>
              </a:rPr>
              <a:t>) = r3</a:t>
            </a:r>
            <a:br/>
            <a:r>
              <a:rPr sz="1800">
                <a:latin typeface="Courier"/>
              </a:rPr>
              <a:t>  </a:t>
            </a:r>
            <a:r>
              <a:rPr sz="1800" b="1">
                <a:solidFill>
                  <a:srgbClr val="204A87"/>
                </a:solidFill>
                <a:latin typeface="Courier"/>
              </a:rPr>
              <a:t>17:</a:t>
            </a:r>
            <a:r>
              <a:rPr sz="1800">
                <a:latin typeface="Courier"/>
              </a:rPr>
              <a:t>   7b 3a </a:t>
            </a:r>
            <a:r>
              <a:rPr sz="1800">
                <a:solidFill>
                  <a:srgbClr val="0000CF"/>
                </a:solidFill>
                <a:latin typeface="Courier"/>
              </a:rPr>
              <a:t>80</a:t>
            </a:r>
            <a:r>
              <a:rPr sz="1800">
                <a:latin typeface="Courier"/>
              </a:rPr>
              <a:t>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128</a:t>
            </a:r>
            <a:r>
              <a:rPr sz="1800">
                <a:latin typeface="Courier"/>
              </a:rPr>
              <a:t>) = r3</a:t>
            </a:r>
          </a:p>
          <a:p>
            <a:pPr lvl="0" marL="0" indent="0">
              <a:buNone/>
            </a:pPr>
            <a:r>
              <a:rPr/>
              <a:t>But in the non-crashing version, there is also a </a:t>
            </a:r>
            <a:r>
              <a:rPr sz="1800">
                <a:latin typeface="Courier"/>
              </a:rPr>
              <a:t>uint8_t</a:t>
            </a:r>
            <a:r>
              <a:rPr/>
              <a:t>:</a:t>
            </a:r>
          </a:p>
          <a:p>
            <a:pPr lvl="0" marL="1270000" indent="0">
              <a:buNone/>
            </a:pPr>
            <a:r>
              <a:rPr sz="1800" i="1">
                <a:solidFill>
                  <a:srgbClr val="8F5902"/>
                </a:solidFill>
                <a:latin typeface="Courier"/>
              </a:rPr>
              <a:t>; struct keyhit_t keyhit = {0}; // Line  89</a:t>
            </a:r>
            <a:br/>
            <a:r>
              <a:rPr sz="1800">
                <a:latin typeface="Courier"/>
              </a:rPr>
              <a:t>   </a:t>
            </a:r>
            <a:r>
              <a:rPr sz="1800" b="1">
                <a:solidFill>
                  <a:srgbClr val="204A87"/>
                </a:solidFill>
                <a:latin typeface="Courier"/>
              </a:rPr>
              <a:t>1:</a:t>
            </a:r>
            <a:r>
              <a:rPr sz="1800">
                <a:latin typeface="Courier"/>
              </a:rPr>
              <a:t>   </a:t>
            </a:r>
            <a:r>
              <a:rPr sz="1800">
                <a:solidFill>
                  <a:srgbClr val="0000CF"/>
                </a:solidFill>
                <a:latin typeface="Courier"/>
              </a:rPr>
              <a:t>73</a:t>
            </a:r>
            <a:r>
              <a:rPr sz="1800">
                <a:latin typeface="Courier"/>
              </a:rPr>
              <a:t> 3a fe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*(u8 *)(r10 - </a:t>
            </a:r>
            <a:r>
              <a:rPr sz="1800">
                <a:solidFill>
                  <a:srgbClr val="0000CF"/>
                </a:solidFill>
                <a:latin typeface="Courier"/>
              </a:rPr>
              <a:t>2</a:t>
            </a:r>
            <a:r>
              <a:rPr sz="1800">
                <a:latin typeface="Courier"/>
              </a:rPr>
              <a:t>) = r3</a:t>
            </a:r>
            <a:br/>
            <a:r>
              <a:rPr sz="1800">
                <a:latin typeface="Courier"/>
              </a:rPr>
              <a:t>   </a:t>
            </a:r>
            <a:r>
              <a:rPr sz="1800" b="1">
                <a:solidFill>
                  <a:srgbClr val="204A87"/>
                </a:solidFill>
                <a:latin typeface="Courier"/>
              </a:rPr>
              <a:t>2:</a:t>
            </a:r>
            <a:r>
              <a:rPr sz="1800">
                <a:latin typeface="Courier"/>
              </a:rPr>
              <a:t>   6b 3a fc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*(u16 *)(r10 - </a:t>
            </a:r>
            <a:r>
              <a:rPr sz="1800">
                <a:solidFill>
                  <a:srgbClr val="0000CF"/>
                </a:solidFill>
                <a:latin typeface="Courier"/>
              </a:rPr>
              <a:t>4</a:t>
            </a:r>
            <a:r>
              <a:rPr sz="1800">
                <a:latin typeface="Courier"/>
              </a:rPr>
              <a:t>) = r3</a:t>
            </a:r>
            <a:br/>
            <a:r>
              <a:rPr sz="1800">
                <a:latin typeface="Courier"/>
              </a:rPr>
              <a:t>   </a:t>
            </a:r>
            <a:r>
              <a:rPr sz="1800" b="1">
                <a:solidFill>
                  <a:srgbClr val="204A87"/>
                </a:solidFill>
                <a:latin typeface="Courier"/>
              </a:rPr>
              <a:t>3:</a:t>
            </a:r>
            <a:r>
              <a:rPr sz="1800">
                <a:latin typeface="Courier"/>
              </a:rPr>
              <a:t>   </a:t>
            </a:r>
            <a:r>
              <a:rPr sz="1800">
                <a:solidFill>
                  <a:srgbClr val="0000CF"/>
                </a:solidFill>
                <a:latin typeface="Courier"/>
              </a:rPr>
              <a:t>63</a:t>
            </a:r>
            <a:r>
              <a:rPr sz="1800">
                <a:latin typeface="Courier"/>
              </a:rPr>
              <a:t> 3a f8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*(u32 *)(r10 - </a:t>
            </a:r>
            <a:r>
              <a:rPr sz="1800">
                <a:solidFill>
                  <a:srgbClr val="0000CF"/>
                </a:solidFill>
                <a:latin typeface="Courier"/>
              </a:rPr>
              <a:t>8</a:t>
            </a:r>
            <a:r>
              <a:rPr sz="1800">
                <a:latin typeface="Courier"/>
              </a:rPr>
              <a:t>) = r3</a:t>
            </a:r>
            <a:br/>
            <a:r>
              <a:rPr sz="1800">
                <a:latin typeface="Courier"/>
              </a:rPr>
              <a:t>   </a:t>
            </a:r>
            <a:r>
              <a:rPr sz="1800" b="1">
                <a:solidFill>
                  <a:srgbClr val="204A87"/>
                </a:solidFill>
                <a:latin typeface="Courier"/>
              </a:rPr>
              <a:t>4:</a:t>
            </a:r>
            <a:r>
              <a:rPr sz="1800">
                <a:latin typeface="Courier"/>
              </a:rPr>
              <a:t>   7b 3a f0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16</a:t>
            </a:r>
            <a:r>
              <a:rPr sz="1800">
                <a:latin typeface="Courier"/>
              </a:rPr>
              <a:t>) = r3</a:t>
            </a:r>
            <a:br/>
            <a:r>
              <a:rPr sz="1800">
                <a:latin typeface="Courier"/>
              </a:rPr>
              <a:t>   </a:t>
            </a:r>
            <a:r>
              <a:rPr sz="1800" b="1">
                <a:solidFill>
                  <a:srgbClr val="204A87"/>
                </a:solidFill>
                <a:latin typeface="Courier"/>
              </a:rPr>
              <a:t>5:</a:t>
            </a:r>
            <a:r>
              <a:rPr sz="1800">
                <a:latin typeface="Courier"/>
              </a:rPr>
              <a:t>   7b 3a e8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24</a:t>
            </a:r>
            <a:r>
              <a:rPr sz="1800">
                <a:latin typeface="Courier"/>
              </a:rPr>
              <a:t>) = r3</a:t>
            </a:r>
            <a:br/>
            <a:r>
              <a:rPr sz="1800">
                <a:latin typeface="Courier"/>
              </a:rPr>
              <a:t>   </a:t>
            </a:r>
            <a:r>
              <a:rPr sz="1800" b="1">
                <a:solidFill>
                  <a:srgbClr val="204A87"/>
                </a:solidFill>
                <a:latin typeface="Courier"/>
              </a:rPr>
              <a:t>6:</a:t>
            </a:r>
            <a:r>
              <a:rPr sz="1800">
                <a:latin typeface="Courier"/>
              </a:rPr>
              <a:t>   7b 3a e0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32</a:t>
            </a:r>
            <a:r>
              <a:rPr sz="1800">
                <a:latin typeface="Courier"/>
              </a:rPr>
              <a:t>) = r3</a:t>
            </a:r>
            <a:br/>
            <a:r>
              <a:rPr sz="1800">
                <a:latin typeface="Courier"/>
              </a:rPr>
              <a:t>   </a:t>
            </a:r>
            <a:r>
              <a:rPr sz="1800" b="1">
                <a:solidFill>
                  <a:srgbClr val="204A87"/>
                </a:solidFill>
                <a:latin typeface="Courier"/>
              </a:rPr>
              <a:t>7:</a:t>
            </a:r>
            <a:r>
              <a:rPr sz="1800">
                <a:latin typeface="Courier"/>
              </a:rPr>
              <a:t>   7b 3a d8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40</a:t>
            </a:r>
            <a:r>
              <a:rPr sz="1800">
                <a:latin typeface="Courier"/>
              </a:rPr>
              <a:t>) = r3</a:t>
            </a:r>
            <a:br/>
            <a:r>
              <a:rPr sz="1800">
                <a:latin typeface="Courier"/>
              </a:rPr>
              <a:t>   </a:t>
            </a:r>
            <a:r>
              <a:rPr sz="1800" b="1">
                <a:solidFill>
                  <a:srgbClr val="204A87"/>
                </a:solidFill>
                <a:latin typeface="Courier"/>
              </a:rPr>
              <a:t>8:</a:t>
            </a:r>
            <a:r>
              <a:rPr sz="1800">
                <a:latin typeface="Courier"/>
              </a:rPr>
              <a:t>   7b 3a d0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48</a:t>
            </a:r>
            <a:r>
              <a:rPr sz="1800">
                <a:latin typeface="Courier"/>
              </a:rPr>
              <a:t>) = r3</a:t>
            </a:r>
            <a:br/>
            <a:r>
              <a:rPr sz="1800">
                <a:latin typeface="Courier"/>
              </a:rPr>
              <a:t>   </a:t>
            </a:r>
            <a:r>
              <a:rPr sz="1800" b="1">
                <a:solidFill>
                  <a:srgbClr val="204A87"/>
                </a:solidFill>
                <a:latin typeface="Courier"/>
              </a:rPr>
              <a:t>9:</a:t>
            </a:r>
            <a:r>
              <a:rPr sz="1800">
                <a:latin typeface="Courier"/>
              </a:rPr>
              <a:t>   7b 3a c8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56</a:t>
            </a:r>
            <a:r>
              <a:rPr sz="1800">
                <a:latin typeface="Courier"/>
              </a:rPr>
              <a:t>) = r3</a:t>
            </a:r>
            <a:br/>
            <a:r>
              <a:rPr sz="1800">
                <a:latin typeface="Courier"/>
              </a:rPr>
              <a:t>  </a:t>
            </a:r>
            <a:r>
              <a:rPr sz="1800" b="1">
                <a:solidFill>
                  <a:srgbClr val="204A87"/>
                </a:solidFill>
                <a:latin typeface="Courier"/>
              </a:rPr>
              <a:t>10:</a:t>
            </a:r>
            <a:r>
              <a:rPr sz="1800">
                <a:latin typeface="Courier"/>
              </a:rPr>
              <a:t>   7b 3a c0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64</a:t>
            </a:r>
            <a:r>
              <a:rPr sz="1800">
                <a:latin typeface="Courier"/>
              </a:rPr>
              <a:t>) = r3</a:t>
            </a:r>
            <a:br/>
            <a:r>
              <a:rPr sz="1800">
                <a:latin typeface="Courier"/>
              </a:rPr>
              <a:t>  </a:t>
            </a:r>
            <a:r>
              <a:rPr sz="1800" b="1">
                <a:solidFill>
                  <a:srgbClr val="204A87"/>
                </a:solidFill>
                <a:latin typeface="Courier"/>
              </a:rPr>
              <a:t>11:</a:t>
            </a:r>
            <a:r>
              <a:rPr sz="1800">
                <a:latin typeface="Courier"/>
              </a:rPr>
              <a:t>   7b 3a b8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72</a:t>
            </a:r>
            <a:r>
              <a:rPr sz="1800">
                <a:latin typeface="Courier"/>
              </a:rPr>
              <a:t>) = r3</a:t>
            </a:r>
            <a:br/>
            <a:r>
              <a:rPr sz="1800">
                <a:latin typeface="Courier"/>
              </a:rPr>
              <a:t>  </a:t>
            </a:r>
            <a:r>
              <a:rPr sz="1800" b="1">
                <a:solidFill>
                  <a:srgbClr val="204A87"/>
                </a:solidFill>
                <a:latin typeface="Courier"/>
              </a:rPr>
              <a:t>12:</a:t>
            </a:r>
            <a:r>
              <a:rPr sz="1800">
                <a:latin typeface="Courier"/>
              </a:rPr>
              <a:t>   7b 3a b0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80</a:t>
            </a:r>
            <a:r>
              <a:rPr sz="1800">
                <a:latin typeface="Courier"/>
              </a:rPr>
              <a:t>) = r3</a:t>
            </a:r>
            <a:br/>
            <a:r>
              <a:rPr sz="1800">
                <a:latin typeface="Courier"/>
              </a:rPr>
              <a:t>  </a:t>
            </a:r>
            <a:r>
              <a:rPr sz="1800" b="1">
                <a:solidFill>
                  <a:srgbClr val="204A87"/>
                </a:solidFill>
                <a:latin typeface="Courier"/>
              </a:rPr>
              <a:t>13:</a:t>
            </a:r>
            <a:r>
              <a:rPr sz="1800">
                <a:latin typeface="Courier"/>
              </a:rPr>
              <a:t>   7b 3a a8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88</a:t>
            </a:r>
            <a:r>
              <a:rPr sz="1800">
                <a:latin typeface="Courier"/>
              </a:rPr>
              <a:t>) = r3</a:t>
            </a:r>
            <a:br/>
            <a:r>
              <a:rPr sz="1800">
                <a:latin typeface="Courier"/>
              </a:rPr>
              <a:t>  </a:t>
            </a:r>
            <a:r>
              <a:rPr sz="1800" b="1">
                <a:solidFill>
                  <a:srgbClr val="204A87"/>
                </a:solidFill>
                <a:latin typeface="Courier"/>
              </a:rPr>
              <a:t>14:</a:t>
            </a:r>
            <a:r>
              <a:rPr sz="1800">
                <a:latin typeface="Courier"/>
              </a:rPr>
              <a:t>   7b 3a a0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96</a:t>
            </a:r>
            <a:r>
              <a:rPr sz="1800">
                <a:latin typeface="Courier"/>
              </a:rPr>
              <a:t>) = r3</a:t>
            </a:r>
            <a:br/>
            <a:r>
              <a:rPr sz="1800">
                <a:latin typeface="Courier"/>
              </a:rPr>
              <a:t>  </a:t>
            </a:r>
            <a:r>
              <a:rPr sz="1800" b="1">
                <a:solidFill>
                  <a:srgbClr val="204A87"/>
                </a:solidFill>
                <a:latin typeface="Courier"/>
              </a:rPr>
              <a:t>15:</a:t>
            </a:r>
            <a:r>
              <a:rPr sz="1800">
                <a:latin typeface="Courier"/>
              </a:rPr>
              <a:t>   7b 3a </a:t>
            </a:r>
            <a:r>
              <a:rPr sz="1800">
                <a:solidFill>
                  <a:srgbClr val="0000CF"/>
                </a:solidFill>
                <a:latin typeface="Courier"/>
              </a:rPr>
              <a:t>98</a:t>
            </a:r>
            <a:r>
              <a:rPr sz="1800">
                <a:latin typeface="Courier"/>
              </a:rPr>
              <a:t>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104</a:t>
            </a:r>
            <a:r>
              <a:rPr sz="1800">
                <a:latin typeface="Courier"/>
              </a:rPr>
              <a:t>) = r3</a:t>
            </a:r>
            <a:br/>
            <a:r>
              <a:rPr sz="1800">
                <a:latin typeface="Courier"/>
              </a:rPr>
              <a:t>  </a:t>
            </a:r>
            <a:r>
              <a:rPr sz="1800" b="1">
                <a:solidFill>
                  <a:srgbClr val="204A87"/>
                </a:solidFill>
                <a:latin typeface="Courier"/>
              </a:rPr>
              <a:t>16:</a:t>
            </a:r>
            <a:r>
              <a:rPr sz="1800">
                <a:latin typeface="Courier"/>
              </a:rPr>
              <a:t>   7b 3a </a:t>
            </a:r>
            <a:r>
              <a:rPr sz="1800">
                <a:solidFill>
                  <a:srgbClr val="0000CF"/>
                </a:solidFill>
                <a:latin typeface="Courier"/>
              </a:rPr>
              <a:t>90</a:t>
            </a:r>
            <a:r>
              <a:rPr sz="1800">
                <a:latin typeface="Courier"/>
              </a:rPr>
              <a:t>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112</a:t>
            </a:r>
            <a:r>
              <a:rPr sz="1800">
                <a:latin typeface="Courier"/>
              </a:rPr>
              <a:t>) = r3</a:t>
            </a:r>
            <a:br/>
            <a:r>
              <a:rPr sz="1800">
                <a:latin typeface="Courier"/>
              </a:rPr>
              <a:t>  </a:t>
            </a:r>
            <a:r>
              <a:rPr sz="1800" b="1">
                <a:solidFill>
                  <a:srgbClr val="204A87"/>
                </a:solidFill>
                <a:latin typeface="Courier"/>
              </a:rPr>
              <a:t>17:</a:t>
            </a:r>
            <a:r>
              <a:rPr sz="1800">
                <a:latin typeface="Courier"/>
              </a:rPr>
              <a:t>   7b 3a </a:t>
            </a:r>
            <a:r>
              <a:rPr sz="1800">
                <a:solidFill>
                  <a:srgbClr val="0000CF"/>
                </a:solidFill>
                <a:latin typeface="Courier"/>
              </a:rPr>
              <a:t>88</a:t>
            </a:r>
            <a:r>
              <a:rPr sz="1800">
                <a:latin typeface="Courier"/>
              </a:rPr>
              <a:t>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120</a:t>
            </a:r>
            <a:r>
              <a:rPr sz="1800">
                <a:latin typeface="Courier"/>
              </a:rPr>
              <a:t>) = r3</a:t>
            </a:r>
            <a:br/>
            <a:r>
              <a:rPr sz="1800">
                <a:latin typeface="Courier"/>
              </a:rPr>
              <a:t>  </a:t>
            </a:r>
            <a:r>
              <a:rPr sz="1800" b="1">
                <a:solidFill>
                  <a:srgbClr val="204A87"/>
                </a:solidFill>
                <a:latin typeface="Courier"/>
              </a:rPr>
              <a:t>18:</a:t>
            </a:r>
            <a:r>
              <a:rPr sz="1800">
                <a:latin typeface="Courier"/>
              </a:rPr>
              <a:t>   7b 3a </a:t>
            </a:r>
            <a:r>
              <a:rPr sz="1800">
                <a:solidFill>
                  <a:srgbClr val="0000CF"/>
                </a:solidFill>
                <a:latin typeface="Courier"/>
              </a:rPr>
              <a:t>80</a:t>
            </a:r>
            <a:r>
              <a:rPr sz="1800">
                <a:latin typeface="Courier"/>
              </a:rPr>
              <a:t> ff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a:t>
            </a:r>
            <a:r>
              <a:rPr sz="1800">
                <a:solidFill>
                  <a:srgbClr val="0000CF"/>
                </a:solidFill>
                <a:latin typeface="Courier"/>
              </a:rPr>
              <a:t>00</a:t>
            </a:r>
            <a:r>
              <a:rPr sz="1800">
                <a:latin typeface="Courier"/>
              </a:rPr>
              <a:t>         *(u64 *)(r10 - </a:t>
            </a:r>
            <a:r>
              <a:rPr sz="1800">
                <a:solidFill>
                  <a:srgbClr val="0000CF"/>
                </a:solidFill>
                <a:latin typeface="Courier"/>
              </a:rPr>
              <a:t>128</a:t>
            </a:r>
            <a:r>
              <a:rPr sz="1800">
                <a:latin typeface="Courier"/>
              </a:rPr>
              <a:t>) = r3</a:t>
            </a:r>
          </a:p>
          <a:p>
            <a:pPr lvl="0" marL="0" indent="0">
              <a:buNone/>
            </a:pPr>
            <a:r>
              <a:rPr/>
              <a:t>The difference is subtle, but comparing the space allocated on the stack, the crashing version allocates 15 </a:t>
            </a:r>
            <a:r>
              <a:rPr sz="1800">
                <a:latin typeface="Courier"/>
              </a:rPr>
              <a:t>uint64_t</a:t>
            </a:r>
            <a:r>
              <a:rPr/>
              <a:t> + 1 </a:t>
            </a:r>
            <a:r>
              <a:rPr sz="1800">
                <a:latin typeface="Courier"/>
              </a:rPr>
              <a:t>uint32_t</a:t>
            </a:r>
            <a:r>
              <a:rPr/>
              <a:t> + 1 </a:t>
            </a:r>
            <a:r>
              <a:rPr sz="1800">
                <a:latin typeface="Courier"/>
              </a:rPr>
              <a:t>uint16_t</a:t>
            </a:r>
            <a:r>
              <a:rPr/>
              <a:t>. Converting this to bytes, this becomes (15 * 8 + 1 * 4 + 1 * 2) = 126 bytes allocated.</a:t>
            </a:r>
          </a:p>
          <a:p>
            <a:pPr lvl="0" marL="0" indent="0">
              <a:buNone/>
            </a:pPr>
            <a:r>
              <a:rPr/>
              <a:t>In the non-crashing version, it is 15 </a:t>
            </a:r>
            <a:r>
              <a:rPr sz="1800">
                <a:latin typeface="Courier"/>
              </a:rPr>
              <a:t>uint64_t</a:t>
            </a:r>
            <a:r>
              <a:rPr/>
              <a:t> + 1 </a:t>
            </a:r>
            <a:r>
              <a:rPr sz="1800">
                <a:latin typeface="Courier"/>
              </a:rPr>
              <a:t>uint32_t</a:t>
            </a:r>
            <a:r>
              <a:rPr/>
              <a:t> + 1 </a:t>
            </a:r>
            <a:r>
              <a:rPr sz="1800">
                <a:latin typeface="Courier"/>
              </a:rPr>
              <a:t>uint16_t</a:t>
            </a:r>
            <a:r>
              <a:rPr/>
              <a:t> + 1 </a:t>
            </a:r>
            <a:r>
              <a:rPr sz="1800">
                <a:latin typeface="Courier"/>
              </a:rPr>
              <a:t>uint8_t</a:t>
            </a:r>
            <a:r>
              <a:rPr/>
              <a:t>. This works out to 127 bytes. So that verifier message for the crashing program:</a:t>
            </a:r>
          </a:p>
          <a:p>
            <a:pPr lvl="0" marL="1270000" indent="0">
              <a:buNone/>
            </a:pPr>
            <a:r>
              <a:rPr sz="1800" b="1">
                <a:solidFill>
                  <a:srgbClr val="204A87"/>
                </a:solidFill>
                <a:latin typeface="Courier"/>
              </a:rPr>
              <a:t>60:</a:t>
            </a:r>
            <a:r>
              <a:rPr sz="1800">
                <a:latin typeface="Courier"/>
              </a:rPr>
              <a:t> (</a:t>
            </a:r>
            <a:r>
              <a:rPr sz="1800">
                <a:solidFill>
                  <a:srgbClr val="0000CF"/>
                </a:solidFill>
                <a:latin typeface="Courier"/>
              </a:rPr>
              <a:t>85</a:t>
            </a:r>
            <a:r>
              <a:rPr sz="1800">
                <a:latin typeface="Courier"/>
              </a:rPr>
              <a:t>) call bpf_probe_read</a:t>
            </a:r>
            <a:r>
              <a:rPr sz="1800" i="1">
                <a:solidFill>
                  <a:srgbClr val="8F5902"/>
                </a:solidFill>
                <a:latin typeface="Courier"/>
              </a:rPr>
              <a:t>#4</a:t>
            </a:r>
            <a:br/>
            <a:r>
              <a:rPr sz="1800">
                <a:latin typeface="Courier"/>
              </a:rPr>
              <a:t>invalid indirect read from stack off </a:t>
            </a:r>
            <a:r>
              <a:rPr sz="1800">
                <a:solidFill>
                  <a:srgbClr val="0000CF"/>
                </a:solidFill>
                <a:latin typeface="Courier"/>
              </a:rPr>
              <a:t>-128</a:t>
            </a:r>
            <a:r>
              <a:rPr sz="1800">
                <a:latin typeface="Courier"/>
              </a:rPr>
              <a:t>+</a:t>
            </a:r>
            <a:r>
              <a:rPr sz="1800">
                <a:solidFill>
                  <a:srgbClr val="0000CF"/>
                </a:solidFill>
                <a:latin typeface="Courier"/>
              </a:rPr>
              <a:t>126</a:t>
            </a:r>
            <a:r>
              <a:rPr sz="1800">
                <a:latin typeface="Courier"/>
              </a:rPr>
              <a:t> size </a:t>
            </a:r>
            <a:r>
              <a:rPr sz="1800">
                <a:solidFill>
                  <a:srgbClr val="0000CF"/>
                </a:solidFill>
                <a:latin typeface="Courier"/>
              </a:rPr>
              <a:t>127</a:t>
            </a:r>
          </a:p>
          <a:p>
            <a:pPr lvl="0" marL="0" indent="0">
              <a:buNone/>
            </a:pPr>
            <a:r>
              <a:rPr/>
              <a:t>Is complaining that the first argument, </a:t>
            </a:r>
            <a:r>
              <a:rPr sz="1800">
                <a:latin typeface="Courier"/>
              </a:rPr>
              <a:t>R1</a:t>
            </a:r>
            <a:r>
              <a:rPr/>
              <a:t>, which is set relative to the frame pointer, is not of sufficient size to be certain that the value read in </a:t>
            </a:r>
            <a:r>
              <a:rPr sz="1800">
                <a:latin typeface="Courier"/>
              </a:rPr>
              <a:t>R2</a:t>
            </a:r>
            <a:r>
              <a:rPr/>
              <a:t> (guaranteed by the bitwise AND operation to be no more than 127).</a:t>
            </a:r>
          </a:p>
          <a:p>
            <a:pPr lvl="0" marL="0" indent="0">
              <a:buNone/>
            </a:pPr>
            <a:r>
              <a:rPr/>
              <a:t>To summarize, there were two ways to solve this issue - either increase the buffer size to 255 so that there was no way that the </a:t>
            </a:r>
            <a:r>
              <a:rPr sz="1800">
                <a:latin typeface="Courier"/>
              </a:rPr>
              <a:t>uint8_t</a:t>
            </a:r>
            <a:r>
              <a:rPr/>
              <a:t> container used by </a:t>
            </a:r>
            <a:r>
              <a:rPr sz="1800">
                <a:latin typeface="Courier"/>
              </a:rPr>
              <a:t>keysize</a:t>
            </a:r>
            <a:r>
              <a:rPr/>
              <a:t> could possibly overflow it, or a bitwise AND the </a:t>
            </a:r>
            <a:r>
              <a:rPr sz="1800">
                <a:latin typeface="Courier"/>
              </a:rPr>
              <a:t>keysize</a:t>
            </a:r>
            <a:r>
              <a:rPr/>
              <a:t> value with a hex-mask that is sufficient to prove it cannot be a buffer overflow.</a:t>
            </a:r>
          </a:p>
          <a:p>
            <a:pPr lvl="0" marL="0" indent="0">
              <a:buNone/>
            </a:pPr>
            <a:r>
              <a:rPr/>
              <a:t>This might seem like a pain, but this extra logic is the cost of safety. This code will be running within the kernel context, and needs to pass the verifier’s pat-down. In the meantime, </a:t>
            </a:r>
            <a:r>
              <a:rPr sz="1800">
                <a:latin typeface="Courier"/>
              </a:rPr>
              <a:t>libbpf</a:t>
            </a:r>
            <a:r>
              <a:rPr/>
              <a:t> continues to improve to make this sort of explicit proof of safety less necessary.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bcc</a:t>
            </a:r>
            <a:r>
              <a:rPr/>
              <a:t> </a:t>
            </a:r>
            <a:r>
              <a:rPr/>
              <a:t>tool</a:t>
            </a:r>
          </a:p>
        </p:txBody>
      </p:sp>
      <p:sp>
        <p:nvSpPr>
          <p:cNvPr id="3" name="Content Placeholder 2"/>
          <p:cNvSpPr>
            <a:spLocks noGrp="1"/>
          </p:cNvSpPr>
          <p:nvPr>
            <p:ph idx="1"/>
          </p:nvPr>
        </p:nvSpPr>
        <p:spPr/>
        <p:txBody>
          <a:bodyPr/>
          <a:lstStyle/>
          <a:p>
            <a:pPr lvl="0" marL="0" indent="0">
              <a:buNone/>
            </a:pPr>
            <a:r>
              <a:rPr/>
              <a:t>Now that all of the data reading was fixed up, and there was no more need to de-garble the keys in userspace, the final version of this tool could be put together.</a:t>
            </a:r>
          </a:p>
          <a:p>
            <a:pPr lvl="0" marL="0" indent="0">
              <a:spcBef>
                <a:spcPts val="3000"/>
              </a:spcBef>
              <a:buNone/>
            </a:pPr>
            <a:r>
              <a:rPr b="1"/>
              <a:t>DISCLAIMER</a:t>
            </a:r>
          </a:p>
          <a:p>
            <a:pPr lvl="0" marL="0" indent="0">
              <a:buNone/>
            </a:pPr>
            <a:r>
              <a:rPr/>
              <a:t>This tool has been designed primarily against benchmark workloads, but has not seen extensive production testing outside of basic testing. In order to run </a:t>
            </a:r>
            <a:r>
              <a:rPr sz="1800">
                <a:latin typeface="Courier"/>
              </a:rPr>
              <a:t>mctop</a:t>
            </a:r>
            <a:r>
              <a:rPr/>
              <a:t>, Linux Kernel v4.20 or later is needed, but 5.3 or later is recommended.</a:t>
            </a:r>
          </a:p>
          <a:p>
            <a:pPr lvl="0" marL="0" indent="0">
              <a:spcBef>
                <a:spcPts val="3000"/>
              </a:spcBef>
              <a:buNone/>
            </a:pPr>
            <a:r>
              <a:rPr b="1"/>
              <a:t>UI Re-Design</a:t>
            </a:r>
          </a:p>
          <a:p>
            <a:pPr lvl="0" marL="0" indent="0">
              <a:buNone/>
            </a:pPr>
            <a:r>
              <a:rPr/>
              <a:t>This probably took most of the time. The other </a:t>
            </a:r>
            <a:r>
              <a:rPr sz="1800">
                <a:latin typeface="Courier"/>
              </a:rPr>
              <a:t>*top.py</a:t>
            </a:r>
            <a:r>
              <a:rPr/>
              <a:t> tools I saw didn’t really offer the interactive experience that the original </a:t>
            </a:r>
            <a:r>
              <a:rPr sz="1800">
                <a:latin typeface="Courier"/>
              </a:rPr>
              <a:t>mctop</a:t>
            </a:r>
            <a:r>
              <a:rPr/>
              <a:t> in Ruby did.</a:t>
            </a:r>
          </a:p>
          <a:p>
            <a:pPr lvl="0" marL="0" indent="0">
              <a:buNone/>
            </a:pPr>
            <a:r>
              <a:rPr/>
              <a:t>Most of the time here was spent reacquainting myself with TTY concepts, and getting the </a:t>
            </a:r>
            <a:r>
              <a:rPr sz="1800">
                <a:latin typeface="Courier"/>
              </a:rPr>
              <a:t>select</a:t>
            </a:r>
            <a:r>
              <a:rPr/>
              <a:t> statement set up properly for receiving user input. I based the scaffold of this on the original </a:t>
            </a:r>
            <a:r>
              <a:rPr sz="1800">
                <a:latin typeface="Courier"/>
              </a:rPr>
              <a:t>mctop</a:t>
            </a:r>
            <a:r>
              <a:rPr/>
              <a:t> in Ruby, and copied its design patterns.</a:t>
            </a:r>
          </a:p>
          <a:p>
            <a:pPr lvl="0" marL="0" indent="0">
              <a:buNone/>
            </a:pPr>
            <a:r>
              <a:rPr/>
              <a:t>I decided to add a couple of fields, as I was capturing more data than the original, and I changed how tray bar of the tool works entirely. Beyond just sorting keys by various attributes, specific keys could be analyzed.</a:t>
            </a:r>
          </a:p>
          <a:p>
            <a:pPr lvl="0" marL="0" indent="0">
              <a:spcBef>
                <a:spcPts val="3000"/>
              </a:spcBef>
              <a:buNone/>
            </a:pPr>
            <a:r>
              <a:rPr b="1"/>
              <a:t>Feature Implementation</a:t>
            </a:r>
          </a:p>
          <a:p>
            <a:pPr lvl="0" marL="0" indent="0">
              <a:spcBef>
                <a:spcPts val="3000"/>
              </a:spcBef>
              <a:buNone/>
            </a:pPr>
            <a:r>
              <a:rPr b="1"/>
              <a:t>Key entry</a:t>
            </a:r>
          </a:p>
          <a:p>
            <a:pPr lvl="0" marL="0" indent="0">
              <a:buNone/>
            </a:pPr>
            <a:r>
              <a:rPr/>
              <a:t>The usage of select was based on the original Ruby:</a:t>
            </a:r>
          </a:p>
          <a:p>
            <a:pPr lvl="0" marL="1270000" indent="0">
              <a:buNone/>
            </a:pPr>
            <a:r>
              <a:rPr sz="1800">
                <a:latin typeface="Courier"/>
              </a:rPr>
              <a:t>  </a:t>
            </a:r>
            <a:r>
              <a:rPr sz="1800" b="1">
                <a:solidFill>
                  <a:srgbClr val="204A87"/>
                </a:solidFill>
                <a:latin typeface="Courier"/>
              </a:rPr>
              <a:t>def</a:t>
            </a:r>
            <a:r>
              <a:rPr sz="1800">
                <a:latin typeface="Courier"/>
              </a:rPr>
              <a:t> input_handler</a:t>
            </a:r>
            <a:br/>
            <a:r>
              <a:rPr sz="1800">
                <a:latin typeface="Courier"/>
              </a:rPr>
              <a:t>    </a:t>
            </a:r>
            <a:r>
              <a:rPr sz="1800" i="1">
                <a:solidFill>
                  <a:srgbClr val="8F5902"/>
                </a:solidFill>
                <a:latin typeface="Courier"/>
              </a:rPr>
              <a:t># Curses.getch has a bug in 1.8.x causing non-blocking</a:t>
            </a:r>
            <a:br/>
            <a:r>
              <a:rPr sz="1800">
                <a:latin typeface="Courier"/>
              </a:rPr>
              <a:t>    </a:t>
            </a:r>
            <a:r>
              <a:rPr sz="1800" i="1">
                <a:solidFill>
                  <a:srgbClr val="8F5902"/>
                </a:solidFill>
                <a:latin typeface="Courier"/>
              </a:rPr>
              <a:t># calls to block reimplemented using IO.select</a:t>
            </a:r>
            <a:br/>
            <a:r>
              <a:rPr sz="1800">
                <a:latin typeface="Courier"/>
              </a:rPr>
              <a:t>    </a:t>
            </a:r>
            <a:r>
              <a:rPr sz="1800" b="1">
                <a:solidFill>
                  <a:srgbClr val="204A87"/>
                </a:solidFill>
                <a:latin typeface="Courier"/>
              </a:rPr>
              <a:t>if</a:t>
            </a:r>
            <a:r>
              <a:rPr sz="1800">
                <a:latin typeface="Courier"/>
              </a:rPr>
              <a:t> </a:t>
            </a:r>
            <a:r>
              <a:rPr sz="1800">
                <a:solidFill>
                  <a:srgbClr val="204A87"/>
                </a:solidFill>
                <a:latin typeface="Courier"/>
              </a:rPr>
              <a:t>RUBY_VERSION</a:t>
            </a:r>
            <a:r>
              <a:rPr sz="1800">
                <a:latin typeface="Courier"/>
              </a:rPr>
              <a:t> =~ </a:t>
            </a:r>
            <a:r>
              <a:rPr sz="1800">
                <a:solidFill>
                  <a:srgbClr val="8F5902"/>
                </a:solidFill>
                <a:latin typeface="Courier"/>
              </a:rPr>
              <a:t>/^1.8/</a:t>
            </a:r>
            <a:br/>
            <a:r>
              <a:rPr sz="1800">
                <a:latin typeface="Courier"/>
              </a:rPr>
              <a:t>	   refresh_secs = </a:t>
            </a:r>
            <a:r>
              <a:rPr sz="1800">
                <a:solidFill>
                  <a:srgbClr val="8F5902"/>
                </a:solidFill>
                <a:latin typeface="Courier"/>
              </a:rPr>
              <a:t>@config</a:t>
            </a:r>
            <a:r>
              <a:rPr sz="1800">
                <a:latin typeface="Courier"/>
              </a:rPr>
              <a:t>[</a:t>
            </a:r>
            <a:r>
              <a:rPr sz="1800">
                <a:solidFill>
                  <a:srgbClr val="4E9A06"/>
                </a:solidFill>
                <a:latin typeface="Courier"/>
              </a:rPr>
              <a:t>:refresh_rate</a:t>
            </a:r>
            <a:r>
              <a:rPr sz="1800">
                <a:latin typeface="Courier"/>
              </a:rPr>
              <a:t>].to_f / </a:t>
            </a:r>
            <a:r>
              <a:rPr sz="1800">
                <a:solidFill>
                  <a:srgbClr val="0000CF"/>
                </a:solidFill>
                <a:latin typeface="Courier"/>
              </a:rPr>
              <a:t>1000</a:t>
            </a:r>
            <a:br/>
            <a:br/>
            <a:r>
              <a:rPr sz="1800">
                <a:latin typeface="Courier"/>
              </a:rPr>
              <a:t>      </a:t>
            </a:r>
            <a:r>
              <a:rPr sz="1800" b="1">
                <a:solidFill>
                  <a:srgbClr val="204A87"/>
                </a:solidFill>
                <a:latin typeface="Courier"/>
              </a:rPr>
              <a:t>if</a:t>
            </a:r>
            <a:r>
              <a:rPr sz="1800">
                <a:latin typeface="Courier"/>
              </a:rPr>
              <a:t> </a:t>
            </a:r>
            <a:r>
              <a:rPr sz="1800">
                <a:solidFill>
                  <a:srgbClr val="204A87"/>
                </a:solidFill>
                <a:latin typeface="Courier"/>
              </a:rPr>
              <a:t>IO</a:t>
            </a:r>
            <a:r>
              <a:rPr sz="1800">
                <a:latin typeface="Courier"/>
              </a:rPr>
              <a:t>.select([</a:t>
            </a:r>
            <a:r>
              <a:rPr sz="1800">
                <a:solidFill>
                  <a:srgbClr val="204A87"/>
                </a:solidFill>
                <a:latin typeface="Courier"/>
              </a:rPr>
              <a:t>STDIN</a:t>
            </a:r>
            <a:r>
              <a:rPr sz="1800">
                <a:latin typeface="Courier"/>
              </a:rPr>
              <a:t>], </a:t>
            </a:r>
            <a:r>
              <a:rPr sz="1800">
                <a:solidFill>
                  <a:srgbClr val="0000CF"/>
                </a:solidFill>
                <a:latin typeface="Courier"/>
              </a:rPr>
              <a:t>nil</a:t>
            </a:r>
            <a:r>
              <a:rPr sz="1800">
                <a:latin typeface="Courier"/>
              </a:rPr>
              <a:t>, </a:t>
            </a:r>
            <a:r>
              <a:rPr sz="1800">
                <a:solidFill>
                  <a:srgbClr val="0000CF"/>
                </a:solidFill>
                <a:latin typeface="Courier"/>
              </a:rPr>
              <a:t>nil</a:t>
            </a:r>
            <a:r>
              <a:rPr sz="1800">
                <a:latin typeface="Courier"/>
              </a:rPr>
              <a:t>, refresh_secs)</a:t>
            </a:r>
            <a:br/>
            <a:r>
              <a:rPr sz="1800">
                <a:latin typeface="Courier"/>
              </a:rPr>
              <a:t>        c = getch</a:t>
            </a:r>
            <a:br/>
            <a:r>
              <a:rPr sz="1800">
                <a:latin typeface="Courier"/>
              </a:rPr>
              <a:t>        c.chr</a:t>
            </a:r>
            <a:br/>
            <a:r>
              <a:rPr sz="1800">
                <a:latin typeface="Courier"/>
              </a:rPr>
              <a:t>      </a:t>
            </a:r>
            <a:r>
              <a:rPr sz="1800" b="1">
                <a:solidFill>
                  <a:srgbClr val="204A87"/>
                </a:solidFill>
                <a:latin typeface="Courier"/>
              </a:rPr>
              <a:t>else</a:t>
            </a:r>
            <a:br/>
            <a:r>
              <a:rPr sz="1800">
                <a:latin typeface="Courier"/>
              </a:rPr>
              <a:t>        </a:t>
            </a:r>
            <a:r>
              <a:rPr sz="1800">
                <a:solidFill>
                  <a:srgbClr val="0000CF"/>
                </a:solidFill>
                <a:latin typeface="Courier"/>
              </a:rPr>
              <a:t>nil</a:t>
            </a:r>
            <a:br/>
            <a:r>
              <a:rPr sz="1800">
                <a:latin typeface="Courier"/>
              </a:rPr>
              <a:t>      </a:t>
            </a:r>
            <a:r>
              <a:rPr sz="1800" b="1">
                <a:solidFill>
                  <a:srgbClr val="204A87"/>
                </a:solidFill>
                <a:latin typeface="Courier"/>
              </a:rPr>
              <a:t>end</a:t>
            </a:r>
            <a:br/>
            <a:r>
              <a:rPr sz="1800">
                <a:latin typeface="Courier"/>
              </a:rPr>
              <a:t>    </a:t>
            </a:r>
            <a:r>
              <a:rPr sz="1800" b="1">
                <a:solidFill>
                  <a:srgbClr val="204A87"/>
                </a:solidFill>
                <a:latin typeface="Courier"/>
              </a:rPr>
              <a:t>else</a:t>
            </a:r>
            <a:br/>
            <a:r>
              <a:rPr sz="1800">
                <a:latin typeface="Courier"/>
              </a:rPr>
              <a:t>      getch</a:t>
            </a:r>
            <a:br/>
            <a:r>
              <a:rPr sz="1800">
                <a:latin typeface="Courier"/>
              </a:rPr>
              <a:t>    </a:t>
            </a:r>
            <a:r>
              <a:rPr sz="1800" b="1">
                <a:solidFill>
                  <a:srgbClr val="204A87"/>
                </a:solidFill>
                <a:latin typeface="Courier"/>
              </a:rPr>
              <a:t>end</a:t>
            </a:r>
            <a:br/>
            <a:r>
              <a:rPr sz="1800">
                <a:latin typeface="Courier"/>
              </a:rPr>
              <a:t>  </a:t>
            </a:r>
            <a:r>
              <a:rPr sz="1800" b="1">
                <a:solidFill>
                  <a:srgbClr val="204A87"/>
                </a:solidFill>
                <a:latin typeface="Courier"/>
              </a:rPr>
              <a:t>end</a:t>
            </a:r>
            <a:br/>
            <a:br/>
            <a:r>
              <a:rPr sz="1800">
                <a:latin typeface="Courier"/>
              </a:rPr>
              <a:t>  </a:t>
            </a:r>
            <a:r>
              <a:rPr sz="1800" b="1">
                <a:solidFill>
                  <a:srgbClr val="204A87"/>
                </a:solidFill>
                <a:latin typeface="Courier"/>
              </a:rPr>
              <a:t>def</a:t>
            </a:r>
            <a:r>
              <a:rPr sz="1800">
                <a:latin typeface="Courier"/>
              </a:rPr>
              <a:t> done</a:t>
            </a:r>
          </a:p>
          <a:p>
            <a:pPr lvl="0" marL="0" indent="0">
              <a:buNone/>
            </a:pPr>
            <a:r>
              <a:rPr/>
              <a:t>In Python, without pulling in dependencies, the </a:t>
            </a:r>
            <a:r>
              <a:rPr sz="1800">
                <a:latin typeface="Courier"/>
              </a:rPr>
              <a:t>termios</a:t>
            </a:r>
            <a:r>
              <a:rPr/>
              <a:t> library along with </a:t>
            </a:r>
            <a:r>
              <a:rPr sz="1800">
                <a:latin typeface="Courier"/>
              </a:rPr>
              <a:t>select</a:t>
            </a:r>
            <a:r>
              <a:rPr/>
              <a:t> can be used to recreate the experience of using the original </a:t>
            </a:r>
            <a:r>
              <a:rPr sz="1800">
                <a:latin typeface="Courier"/>
              </a:rPr>
              <a:t>mctop</a:t>
            </a:r>
            <a:r>
              <a:rPr/>
              <a:t>:</a:t>
            </a:r>
          </a:p>
          <a:p>
            <a:pPr lvl="0" marL="1270000" indent="0">
              <a:buNone/>
            </a:pPr>
            <a:br/>
            <a:r>
              <a:rPr sz="1800">
                <a:latin typeface="Courier"/>
              </a:rPr>
              <a:t>    </a:t>
            </a:r>
            <a:r>
              <a:rPr sz="1800" b="1">
                <a:solidFill>
                  <a:srgbClr val="204A87"/>
                </a:solidFill>
                <a:latin typeface="Courier"/>
              </a:rPr>
              <a:t>return</a:t>
            </a:r>
            <a:r>
              <a:rPr sz="1800">
                <a:latin typeface="Courier"/>
              </a:rPr>
              <a:t> list(output)</a:t>
            </a:r>
            <a:br/>
            <a:br/>
            <a:r>
              <a:rPr sz="1800" i="1">
                <a:solidFill>
                  <a:srgbClr val="8F5902"/>
                </a:solidFill>
                <a:latin typeface="Courier"/>
              </a:rPr>
              <a:t># Set stdin to non-blocking reads so we can poll for chars</a:t>
            </a:r>
            <a:br/>
            <a:br/>
          </a:p>
          <a:p>
            <a:pPr lvl="0" marL="0" indent="0">
              <a:buNone/>
            </a:pPr>
            <a:r>
              <a:rPr/>
              <a:t>And just as Ruby had a switch on the different inputs:</a:t>
            </a:r>
          </a:p>
          <a:p>
            <a:pPr lvl="0" marL="1270000" indent="0">
              <a:buNone/>
            </a:pPr>
            <a:r>
              <a:rPr sz="1800" i="1">
                <a:solidFill>
                  <a:srgbClr val="8F5902"/>
                </a:solidFill>
                <a:latin typeface="Courier"/>
              </a:rPr>
              <a:t># main loop</a:t>
            </a:r>
            <a:br/>
            <a:r>
              <a:rPr sz="1800" b="1">
                <a:solidFill>
                  <a:srgbClr val="204A87"/>
                </a:solidFill>
                <a:latin typeface="Courier"/>
              </a:rPr>
              <a:t>until</a:t>
            </a:r>
            <a:r>
              <a:rPr sz="1800">
                <a:latin typeface="Courier"/>
              </a:rPr>
              <a:t> done </a:t>
            </a:r>
            <a:r>
              <a:rPr sz="1800" b="1">
                <a:solidFill>
                  <a:srgbClr val="204A87"/>
                </a:solidFill>
                <a:latin typeface="Courier"/>
              </a:rPr>
              <a:t>do</a:t>
            </a:r>
            <a:br/>
            <a:r>
              <a:rPr sz="1800">
                <a:latin typeface="Courier"/>
              </a:rPr>
              <a:t>  ui.header</a:t>
            </a:r>
            <a:br/>
            <a:r>
              <a:rPr sz="1800">
                <a:latin typeface="Courier"/>
              </a:rPr>
              <a:t>  ui.footer</a:t>
            </a:r>
            <a:br/>
            <a:r>
              <a:rPr sz="1800">
                <a:latin typeface="Courier"/>
              </a:rPr>
              <a:t>  ui.render_stats(sniffer, sort_mode, sort_order)</a:t>
            </a:r>
            <a:br/>
            <a:r>
              <a:rPr sz="1800">
                <a:latin typeface="Courier"/>
              </a:rPr>
              <a:t>  refresh</a:t>
            </a:r>
            <a:br/>
            <a:br/>
            <a:r>
              <a:rPr sz="1800">
                <a:latin typeface="Courier"/>
              </a:rPr>
              <a:t>  key = ui.input_handler</a:t>
            </a:r>
            <a:br/>
            <a:r>
              <a:rPr sz="1800">
                <a:latin typeface="Courier"/>
              </a:rPr>
              <a:t>  </a:t>
            </a:r>
            <a:r>
              <a:rPr sz="1800" b="1">
                <a:solidFill>
                  <a:srgbClr val="204A87"/>
                </a:solidFill>
                <a:latin typeface="Courier"/>
              </a:rPr>
              <a:t>case</a:t>
            </a:r>
            <a:r>
              <a:rPr sz="1800">
                <a:latin typeface="Courier"/>
              </a:rPr>
              <a:t> key</a:t>
            </a:r>
            <a:br/>
            <a:r>
              <a:rPr sz="1800">
                <a:latin typeface="Courier"/>
              </a:rPr>
              <a:t>    </a:t>
            </a:r>
            <a:r>
              <a:rPr sz="1800" b="1">
                <a:solidFill>
                  <a:srgbClr val="204A87"/>
                </a:solidFill>
                <a:latin typeface="Courier"/>
              </a:rPr>
              <a:t>when</a:t>
            </a:r>
            <a:r>
              <a:rPr sz="1800">
                <a:latin typeface="Courier"/>
              </a:rPr>
              <a:t> </a:t>
            </a:r>
            <a:r>
              <a:rPr sz="1800">
                <a:solidFill>
                  <a:srgbClr val="8F5902"/>
                </a:solidFill>
                <a:latin typeface="Courier"/>
              </a:rPr>
              <a:t>/[Qq]/</a:t>
            </a:r>
            <a:br/>
            <a:r>
              <a:rPr sz="1800">
                <a:latin typeface="Courier"/>
              </a:rPr>
              <a:t>      done = </a:t>
            </a:r>
            <a:r>
              <a:rPr sz="1800">
                <a:solidFill>
                  <a:srgbClr val="0000CF"/>
                </a:solidFill>
                <a:latin typeface="Courier"/>
              </a:rPr>
              <a:t>true</a:t>
            </a:r>
            <a:br/>
            <a:r>
              <a:rPr sz="1800">
                <a:latin typeface="Courier"/>
              </a:rPr>
              <a:t>    </a:t>
            </a:r>
            <a:r>
              <a:rPr sz="1800" b="1">
                <a:solidFill>
                  <a:srgbClr val="204A87"/>
                </a:solidFill>
                <a:latin typeface="Courier"/>
              </a:rPr>
              <a:t>when</a:t>
            </a:r>
            <a:r>
              <a:rPr sz="1800">
                <a:latin typeface="Courier"/>
              </a:rPr>
              <a:t> </a:t>
            </a:r>
            <a:r>
              <a:rPr sz="1800">
                <a:solidFill>
                  <a:srgbClr val="8F5902"/>
                </a:solidFill>
                <a:latin typeface="Courier"/>
              </a:rPr>
              <a:t>/[Cc]/</a:t>
            </a:r>
            <a:br/>
            <a:r>
              <a:rPr sz="1800">
                <a:latin typeface="Courier"/>
              </a:rPr>
              <a:t>      sort_mode = </a:t>
            </a:r>
            <a:r>
              <a:rPr sz="1800">
                <a:solidFill>
                  <a:srgbClr val="4E9A06"/>
                </a:solidFill>
                <a:latin typeface="Courier"/>
              </a:rPr>
              <a:t>:calls</a:t>
            </a:r>
            <a:br/>
            <a:r>
              <a:rPr sz="1800">
                <a:latin typeface="Courier"/>
              </a:rPr>
              <a:t>    </a:t>
            </a:r>
            <a:r>
              <a:rPr sz="1800" b="1">
                <a:solidFill>
                  <a:srgbClr val="204A87"/>
                </a:solidFill>
                <a:latin typeface="Courier"/>
              </a:rPr>
              <a:t>when</a:t>
            </a:r>
            <a:r>
              <a:rPr sz="1800">
                <a:latin typeface="Courier"/>
              </a:rPr>
              <a:t> </a:t>
            </a:r>
            <a:r>
              <a:rPr sz="1800">
                <a:solidFill>
                  <a:srgbClr val="8F5902"/>
                </a:solidFill>
                <a:latin typeface="Courier"/>
              </a:rPr>
              <a:t>/[Ss]/</a:t>
            </a:r>
            <a:br/>
            <a:r>
              <a:rPr sz="1800">
                <a:latin typeface="Courier"/>
              </a:rPr>
              <a:t>      sort_mode = </a:t>
            </a:r>
            <a:r>
              <a:rPr sz="1800">
                <a:solidFill>
                  <a:srgbClr val="4E9A06"/>
                </a:solidFill>
                <a:latin typeface="Courier"/>
              </a:rPr>
              <a:t>:objsize</a:t>
            </a:r>
            <a:br/>
            <a:r>
              <a:rPr sz="1800">
                <a:latin typeface="Courier"/>
              </a:rPr>
              <a:t>    </a:t>
            </a:r>
            <a:r>
              <a:rPr sz="1800" b="1">
                <a:solidFill>
                  <a:srgbClr val="204A87"/>
                </a:solidFill>
                <a:latin typeface="Courier"/>
              </a:rPr>
              <a:t>when</a:t>
            </a:r>
            <a:r>
              <a:rPr sz="1800">
                <a:latin typeface="Courier"/>
              </a:rPr>
              <a:t> </a:t>
            </a:r>
            <a:r>
              <a:rPr sz="1800">
                <a:solidFill>
                  <a:srgbClr val="8F5902"/>
                </a:solidFill>
                <a:latin typeface="Courier"/>
              </a:rPr>
              <a:t>/[Rr]/</a:t>
            </a:r>
            <a:br/>
            <a:r>
              <a:rPr sz="1800">
                <a:latin typeface="Courier"/>
              </a:rPr>
              <a:t>      sort_mode = </a:t>
            </a:r>
            <a:r>
              <a:rPr sz="1800">
                <a:solidFill>
                  <a:srgbClr val="4E9A06"/>
                </a:solidFill>
                <a:latin typeface="Courier"/>
              </a:rPr>
              <a:t>:reqsec</a:t>
            </a:r>
            <a:br/>
            <a:r>
              <a:rPr sz="1800">
                <a:latin typeface="Courier"/>
              </a:rPr>
              <a:t>    </a:t>
            </a:r>
            <a:r>
              <a:rPr sz="1800" b="1">
                <a:solidFill>
                  <a:srgbClr val="204A87"/>
                </a:solidFill>
                <a:latin typeface="Courier"/>
              </a:rPr>
              <a:t>when</a:t>
            </a:r>
            <a:r>
              <a:rPr sz="1800">
                <a:latin typeface="Courier"/>
              </a:rPr>
              <a:t> </a:t>
            </a:r>
            <a:r>
              <a:rPr sz="1800">
                <a:solidFill>
                  <a:srgbClr val="8F5902"/>
                </a:solidFill>
                <a:latin typeface="Courier"/>
              </a:rPr>
              <a:t>/[Bb]/</a:t>
            </a:r>
            <a:br/>
            <a:r>
              <a:rPr sz="1800">
                <a:latin typeface="Courier"/>
              </a:rPr>
              <a:t>      sort_mode = </a:t>
            </a:r>
            <a:r>
              <a:rPr sz="1800">
                <a:solidFill>
                  <a:srgbClr val="4E9A06"/>
                </a:solidFill>
                <a:latin typeface="Courier"/>
              </a:rPr>
              <a:t>:bw</a:t>
            </a:r>
            <a:br/>
            <a:r>
              <a:rPr sz="1800">
                <a:latin typeface="Courier"/>
              </a:rPr>
              <a:t>    </a:t>
            </a:r>
            <a:r>
              <a:rPr sz="1800" b="1">
                <a:solidFill>
                  <a:srgbClr val="204A87"/>
                </a:solidFill>
                <a:latin typeface="Courier"/>
              </a:rPr>
              <a:t>when</a:t>
            </a:r>
            <a:r>
              <a:rPr sz="1800">
                <a:latin typeface="Courier"/>
              </a:rPr>
              <a:t> </a:t>
            </a:r>
            <a:r>
              <a:rPr sz="1800">
                <a:solidFill>
                  <a:srgbClr val="8F5902"/>
                </a:solidFill>
                <a:latin typeface="Courier"/>
              </a:rPr>
              <a:t>/[Tt]/</a:t>
            </a:r>
            <a:br/>
            <a:r>
              <a:rPr sz="1800">
                <a:latin typeface="Courier"/>
              </a:rPr>
              <a:t>      </a:t>
            </a:r>
            <a:r>
              <a:rPr sz="1800" b="1">
                <a:solidFill>
                  <a:srgbClr val="204A87"/>
                </a:solidFill>
                <a:latin typeface="Courier"/>
              </a:rPr>
              <a:t>if</a:t>
            </a:r>
            <a:r>
              <a:rPr sz="1800">
                <a:latin typeface="Courier"/>
              </a:rPr>
              <a:t> sort_order == </a:t>
            </a:r>
            <a:r>
              <a:rPr sz="1800">
                <a:solidFill>
                  <a:srgbClr val="4E9A06"/>
                </a:solidFill>
                <a:latin typeface="Courier"/>
              </a:rPr>
              <a:t>:desc</a:t>
            </a:r>
            <a:br/>
            <a:r>
              <a:rPr sz="1800">
                <a:latin typeface="Courier"/>
              </a:rPr>
              <a:t>        sort_order = </a:t>
            </a:r>
            <a:r>
              <a:rPr sz="1800">
                <a:solidFill>
                  <a:srgbClr val="4E9A06"/>
                </a:solidFill>
                <a:latin typeface="Courier"/>
              </a:rPr>
              <a:t>:asc</a:t>
            </a:r>
            <a:br/>
            <a:r>
              <a:rPr sz="1800">
                <a:latin typeface="Courier"/>
              </a:rPr>
              <a:t>      </a:t>
            </a:r>
            <a:r>
              <a:rPr sz="1800" b="1">
                <a:solidFill>
                  <a:srgbClr val="204A87"/>
                </a:solidFill>
                <a:latin typeface="Courier"/>
              </a:rPr>
              <a:t>else</a:t>
            </a:r>
            <a:br/>
            <a:r>
              <a:rPr sz="1800">
                <a:latin typeface="Courier"/>
              </a:rPr>
              <a:t>        sort_order = </a:t>
            </a:r>
            <a:r>
              <a:rPr sz="1800">
                <a:solidFill>
                  <a:srgbClr val="4E9A06"/>
                </a:solidFill>
                <a:latin typeface="Courier"/>
              </a:rPr>
              <a:t>:desc</a:t>
            </a:r>
            <a:br/>
            <a:r>
              <a:rPr sz="1800">
                <a:latin typeface="Courier"/>
              </a:rPr>
              <a:t>      </a:t>
            </a:r>
            <a:r>
              <a:rPr sz="1800" b="1">
                <a:solidFill>
                  <a:srgbClr val="204A87"/>
                </a:solidFill>
                <a:latin typeface="Courier"/>
              </a:rPr>
              <a:t>end</a:t>
            </a:r>
            <a:br/>
            <a:r>
              <a:rPr sz="1800">
                <a:latin typeface="Courier"/>
              </a:rPr>
              <a:t>  </a:t>
            </a:r>
            <a:r>
              <a:rPr sz="1800" b="1">
                <a:solidFill>
                  <a:srgbClr val="204A87"/>
                </a:solidFill>
                <a:latin typeface="Courier"/>
              </a:rPr>
              <a:t>end</a:t>
            </a:r>
            <a:br/>
            <a:r>
              <a:rPr sz="1800" b="1">
                <a:solidFill>
                  <a:srgbClr val="204A87"/>
                </a:solidFill>
                <a:latin typeface="Courier"/>
              </a:rPr>
              <a:t>end</a:t>
            </a:r>
          </a:p>
          <a:p>
            <a:pPr lvl="0" marL="0" indent="0">
              <a:buNone/>
            </a:pPr>
            <a:r>
              <a:rPr/>
              <a:t>So too was this almost directly ported to Python:</a:t>
            </a:r>
          </a:p>
          <a:p>
            <a:pPr lvl="0" marL="1270000" indent="0">
              <a:buNone/>
            </a:pPr>
            <a:r>
              <a:rPr sz="1800" b="1">
                <a:solidFill>
                  <a:srgbClr val="204A87"/>
                </a:solidFill>
                <a:latin typeface="Courier"/>
              </a:rPr>
              <a:t>def</a:t>
            </a:r>
            <a:r>
              <a:rPr sz="1800">
                <a:latin typeface="Courier"/>
              </a:rPr>
              <a:t> readKey(interval):</a:t>
            </a:r>
            <a:br/>
            <a:r>
              <a:rPr sz="1800">
                <a:latin typeface="Courier"/>
              </a:rPr>
              <a:t>    new_settings </a:t>
            </a:r>
            <a:r>
              <a:rPr sz="1800" b="1">
                <a:solidFill>
                  <a:srgbClr val="CE5C00"/>
                </a:solidFill>
                <a:latin typeface="Courier"/>
              </a:rPr>
              <a:t>=</a:t>
            </a:r>
            <a:r>
              <a:rPr sz="1800">
                <a:latin typeface="Courier"/>
              </a:rPr>
              <a:t> termios.tcgetattr(sys.stdin)</a:t>
            </a:r>
            <a:br/>
            <a:r>
              <a:rPr sz="1800">
                <a:latin typeface="Courier"/>
              </a:rPr>
              <a:t>    new_settings[</a:t>
            </a:r>
            <a:r>
              <a:rPr sz="1800">
                <a:solidFill>
                  <a:srgbClr val="0000CF"/>
                </a:solidFill>
                <a:latin typeface="Courier"/>
              </a:rPr>
              <a:t>3</a:t>
            </a:r>
            <a:r>
              <a:rPr sz="1800">
                <a:latin typeface="Courier"/>
              </a:rPr>
              <a:t>] </a:t>
            </a:r>
            <a:r>
              <a:rPr sz="1800" b="1">
                <a:solidFill>
                  <a:srgbClr val="CE5C00"/>
                </a:solidFill>
                <a:latin typeface="Courier"/>
              </a:rPr>
              <a:t>=</a:t>
            </a:r>
            <a:r>
              <a:rPr sz="1800">
                <a:latin typeface="Courier"/>
              </a:rPr>
              <a:t> new_settings[</a:t>
            </a:r>
            <a:r>
              <a:rPr sz="1800">
                <a:solidFill>
                  <a:srgbClr val="0000CF"/>
                </a:solidFill>
                <a:latin typeface="Courier"/>
              </a:rPr>
              <a:t>3</a:t>
            </a:r>
            <a:r>
              <a:rPr sz="1800">
                <a:latin typeface="Courier"/>
              </a:rPr>
              <a:t>] </a:t>
            </a:r>
            <a:r>
              <a:rPr sz="1800" b="1">
                <a:solidFill>
                  <a:srgbClr val="CE5C00"/>
                </a:solidFill>
                <a:latin typeface="Courier"/>
              </a:rPr>
              <a:t>&amp;</a:t>
            </a:r>
            <a:r>
              <a:rPr sz="1800">
                <a:latin typeface="Courier"/>
              </a:rPr>
              <a:t> </a:t>
            </a:r>
            <a:r>
              <a:rPr sz="1800" b="1">
                <a:solidFill>
                  <a:srgbClr val="CE5C00"/>
                </a:solidFill>
                <a:latin typeface="Courier"/>
              </a:rPr>
              <a:t>~</a:t>
            </a:r>
            <a:r>
              <a:rPr sz="1800">
                <a:latin typeface="Courier"/>
              </a:rPr>
              <a:t>(termios.ECHO </a:t>
            </a:r>
            <a:r>
              <a:rPr sz="1800" b="1">
                <a:solidFill>
                  <a:srgbClr val="CE5C00"/>
                </a:solidFill>
                <a:latin typeface="Courier"/>
              </a:rPr>
              <a:t>|</a:t>
            </a:r>
            <a:r>
              <a:rPr sz="1800">
                <a:latin typeface="Courier"/>
              </a:rPr>
              <a:t> termios.ICANON)</a:t>
            </a:r>
            <a:br/>
            <a:r>
              <a:rPr sz="1800">
                <a:latin typeface="Courier"/>
              </a:rPr>
              <a:t>    tty.setcbreak(sys.stdin.fileno())</a:t>
            </a:r>
            <a:br/>
            <a:r>
              <a:rPr sz="1800">
                <a:latin typeface="Courier"/>
              </a:rPr>
              <a:t>    </a:t>
            </a:r>
            <a:r>
              <a:rPr sz="1800" b="1">
                <a:solidFill>
                  <a:srgbClr val="204A87"/>
                </a:solidFill>
                <a:latin typeface="Courier"/>
              </a:rPr>
              <a:t>if</a:t>
            </a:r>
            <a:r>
              <a:rPr sz="1800">
                <a:latin typeface="Courier"/>
              </a:rPr>
              <a:t> select.select([sys.stdin], [], [], </a:t>
            </a:r>
            <a:r>
              <a:rPr sz="1800">
                <a:solidFill>
                  <a:srgbClr val="0000CF"/>
                </a:solidFill>
                <a:latin typeface="Courier"/>
              </a:rPr>
              <a:t>5</a:t>
            </a:r>
            <a:r>
              <a:rPr sz="1800">
                <a:latin typeface="Courier"/>
              </a:rPr>
              <a:t>) </a:t>
            </a:r>
            <a:r>
              <a:rPr sz="1800" b="1">
                <a:solidFill>
                  <a:srgbClr val="CE5C00"/>
                </a:solidFill>
                <a:latin typeface="Courier"/>
              </a:rPr>
              <a:t>==</a:t>
            </a:r>
            <a:r>
              <a:rPr sz="1800">
                <a:latin typeface="Courier"/>
              </a:rPr>
              <a:t> ([sys.stdin], [], []):</a:t>
            </a:r>
            <a:br/>
            <a:r>
              <a:rPr sz="1800">
                <a:latin typeface="Courier"/>
              </a:rPr>
              <a:t>        key </a:t>
            </a:r>
            <a:r>
              <a:rPr sz="1800" b="1">
                <a:solidFill>
                  <a:srgbClr val="CE5C00"/>
                </a:solidFill>
                <a:latin typeface="Courier"/>
              </a:rPr>
              <a:t>=</a:t>
            </a:r>
            <a:r>
              <a:rPr sz="1800">
                <a:latin typeface="Courier"/>
              </a:rPr>
              <a:t> sys.stdin.read(</a:t>
            </a:r>
            <a:r>
              <a:rPr sz="1800">
                <a:solidFill>
                  <a:srgbClr val="0000CF"/>
                </a:solidFill>
                <a:latin typeface="Courier"/>
              </a:rPr>
              <a:t>1</a:t>
            </a:r>
            <a:r>
              <a:rPr sz="1800">
                <a:latin typeface="Courier"/>
              </a:rPr>
              <a:t>).lower()</a:t>
            </a:r>
            <a:br/>
            <a:r>
              <a:rPr sz="1800">
                <a:latin typeface="Courier"/>
              </a:rPr>
              <a:t>        </a:t>
            </a:r>
            <a:r>
              <a:rPr sz="1800" b="1">
                <a:solidFill>
                  <a:srgbClr val="204A87"/>
                </a:solidFill>
                <a:latin typeface="Courier"/>
              </a:rPr>
              <a:t>global</a:t>
            </a:r>
            <a:r>
              <a:rPr sz="1800">
                <a:latin typeface="Courier"/>
              </a:rPr>
              <a:t> sort_mode</a:t>
            </a:r>
            <a:br/>
            <a:br/>
            <a:r>
              <a:rPr sz="1800">
                <a:latin typeface="Courier"/>
              </a:rPr>
              <a:t>        </a:t>
            </a:r>
            <a:r>
              <a:rPr sz="1800" b="1">
                <a:solidFill>
                  <a:srgbClr val="204A87"/>
                </a:solidFill>
                <a:latin typeface="Courier"/>
              </a:rPr>
              <a:t>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't'</a:t>
            </a:r>
            <a:r>
              <a:rPr sz="1800">
                <a:latin typeface="Courier"/>
              </a:rPr>
              <a:t>:</a:t>
            </a:r>
            <a:br/>
            <a:r>
              <a:rPr sz="1800">
                <a:latin typeface="Courier"/>
              </a:rPr>
              <a:t>            </a:t>
            </a:r>
            <a:r>
              <a:rPr sz="1800" b="1">
                <a:solidFill>
                  <a:srgbClr val="204A87"/>
                </a:solidFill>
                <a:latin typeface="Courier"/>
              </a:rPr>
              <a:t>global</a:t>
            </a:r>
            <a:r>
              <a:rPr sz="1800">
                <a:latin typeface="Courier"/>
              </a:rPr>
              <a:t> sort_ascending</a:t>
            </a:r>
            <a:br/>
            <a:r>
              <a:rPr sz="1800">
                <a:latin typeface="Courier"/>
              </a:rPr>
              <a:t>            sort_ascending </a:t>
            </a:r>
            <a:r>
              <a:rPr sz="1800" b="1">
                <a:solidFill>
                  <a:srgbClr val="CE5C00"/>
                </a:solidFill>
                <a:latin typeface="Courier"/>
              </a:rPr>
              <a:t>=</a:t>
            </a:r>
            <a:r>
              <a:rPr sz="1800">
                <a:latin typeface="Courier"/>
              </a:rPr>
              <a:t> </a:t>
            </a:r>
            <a:r>
              <a:rPr sz="1800" b="1">
                <a:solidFill>
                  <a:srgbClr val="204A87"/>
                </a:solidFill>
                <a:latin typeface="Courier"/>
              </a:rPr>
              <a:t>not</a:t>
            </a:r>
            <a:r>
              <a:rPr sz="1800">
                <a:latin typeface="Courier"/>
              </a:rPr>
              <a:t> sort_ascending</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'c'</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'C'</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's'</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'S'</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'r'</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'R'</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'b'</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'B'</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'n'</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'N'</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'd'</a:t>
            </a:r>
            <a:r>
              <a:rPr sz="1800">
                <a:latin typeface="Courier"/>
              </a:rPr>
              <a:t>:</a:t>
            </a:r>
            <a:br/>
            <a:r>
              <a:rPr sz="1800">
                <a:latin typeface="Courier"/>
              </a:rPr>
              <a:t>            </a:t>
            </a:r>
            <a:r>
              <a:rPr sz="1800" b="1">
                <a:solidFill>
                  <a:srgbClr val="204A87"/>
                </a:solidFill>
                <a:latin typeface="Courier"/>
              </a:rPr>
              <a:t>global</a:t>
            </a:r>
            <a:r>
              <a:rPr sz="1800">
                <a:latin typeface="Courier"/>
              </a:rPr>
              <a:t> args</a:t>
            </a:r>
          </a:p>
          <a:p>
            <a:pPr lvl="0" marL="0" indent="0">
              <a:buNone/>
            </a:pPr>
            <a:r>
              <a:rPr/>
              <a:t>The concept is just a giant if-ladder, as Python has no case statements. This matches on the letters, and can run a function or update a global variable as the specific case requires. This got complicated as I added more keys to allow for navigation of the sorted key data.</a:t>
            </a:r>
          </a:p>
          <a:p>
            <a:pPr lvl="0" marL="0" indent="0">
              <a:spcBef>
                <a:spcPts val="3000"/>
              </a:spcBef>
              <a:buNone/>
            </a:pPr>
            <a:r>
              <a:rPr b="1"/>
              <a:t>Sorting</a:t>
            </a:r>
          </a:p>
          <a:p>
            <a:pPr lvl="0" marL="0" indent="0">
              <a:buNone/>
            </a:pPr>
            <a:r>
              <a:rPr/>
              <a:t>To sort the data, a lambda was defined for each sort mode:</a:t>
            </a:r>
          </a:p>
          <a:p>
            <a:pPr lvl="0" marL="1270000" indent="0">
              <a:buNone/>
            </a:pPr>
            <a:r>
              <a:rPr sz="1800">
                <a:latin typeface="Courier"/>
              </a:rPr>
              <a:t>}</a:t>
            </a:r>
            <a:br/>
            <a:r>
              <a:rPr sz="1800" i="1">
                <a:solidFill>
                  <a:srgbClr val="8F5902"/>
                </a:solidFill>
                <a:latin typeface="Courier"/>
              </a:rPr>
              <a:t>"""</a:t>
            </a:r>
            <a:br/>
            <a:br/>
            <a:br/>
            <a:r>
              <a:rPr sz="1800" i="1">
                <a:solidFill>
                  <a:srgbClr val="8F5902"/>
                </a:solidFill>
                <a:latin typeface="Courier"/>
              </a:rPr>
              <a:t>def sort_output(unsorted_map):</a:t>
            </a:r>
            <a:br/>
            <a:r>
              <a:rPr sz="1800" i="1">
                <a:solidFill>
                  <a:srgbClr val="8F5902"/>
                </a:solidFill>
                <a:latin typeface="Courier"/>
              </a:rPr>
              <a:t>    global sort_mode</a:t>
            </a:r>
            <a:br/>
            <a:r>
              <a:rPr sz="1800" i="1">
                <a:solidFill>
                  <a:srgbClr val="8F5902"/>
                </a:solidFill>
                <a:latin typeface="Courier"/>
              </a:rPr>
              <a:t>    global sort_ascending</a:t>
            </a:r>
            <a:br/>
            <a:br/>
            <a:r>
              <a:rPr sz="1800" i="1">
                <a:solidFill>
                  <a:srgbClr val="8F5902"/>
                </a:solidFill>
                <a:latin typeface="Courier"/>
              </a:rPr>
              <a:t>    output = unsorted_map</a:t>
            </a:r>
            <a:br/>
            <a:r>
              <a:rPr sz="1800" i="1">
                <a:solidFill>
                  <a:srgbClr val="8F5902"/>
                </a:solidFill>
                <a:latin typeface="Courier"/>
              </a:rPr>
              <a:t>    if sort_mode == "C":</a:t>
            </a:r>
            <a:br/>
            <a:r>
              <a:rPr sz="1800" i="1">
                <a:solidFill>
                  <a:srgbClr val="8F5902"/>
                </a:solidFill>
                <a:latin typeface="Courier"/>
              </a:rPr>
              <a:t>        output = sorted(output.items(), key=lambda x: x[1]['count'])</a:t>
            </a:r>
            <a:br/>
            <a:r>
              <a:rPr sz="1800" i="1">
                <a:solidFill>
                  <a:srgbClr val="8F5902"/>
                </a:solidFill>
                <a:latin typeface="Courier"/>
              </a:rPr>
              <a:t>    elif sort_mode == "S":</a:t>
            </a:r>
            <a:br/>
            <a:r>
              <a:rPr sz="1800" i="1">
                <a:solidFill>
                  <a:srgbClr val="8F5902"/>
                </a:solidFill>
                <a:latin typeface="Courier"/>
              </a:rPr>
              <a:t>        output = sorted(output.items(), key=lambda x: x[1]['bytecount'])</a:t>
            </a:r>
            <a:br/>
            <a:r>
              <a:rPr sz="1800" i="1">
                <a:solidFill>
                  <a:srgbClr val="8F5902"/>
                </a:solidFill>
                <a:latin typeface="Courier"/>
              </a:rPr>
              <a:t>    elif sort_mode == "R":</a:t>
            </a:r>
            <a:br/>
            <a:r>
              <a:rPr sz="1800" i="1">
                <a:solidFill>
                  <a:srgbClr val="8F5902"/>
                </a:solidFill>
                <a:latin typeface="Courier"/>
              </a:rPr>
              <a:t>        output = sorted(output.items(), key=lambda x: x[1]['bandwidth'])</a:t>
            </a:r>
            <a:br/>
            <a:r>
              <a:rPr sz="1800" i="1">
                <a:solidFill>
                  <a:srgbClr val="8F5902"/>
                </a:solidFill>
                <a:latin typeface="Courier"/>
              </a:rPr>
              <a:t>    elif sort_mode == "B":</a:t>
            </a:r>
            <a:br/>
            <a:r>
              <a:rPr sz="1800" i="1">
                <a:solidFill>
                  <a:srgbClr val="8F5902"/>
                </a:solidFill>
                <a:latin typeface="Courier"/>
              </a:rPr>
              <a:t>        output = sorted(output.items(), key=lambda x: x[1]['cps'])</a:t>
            </a:r>
            <a:br/>
            <a:r>
              <a:rPr sz="1800" i="1">
                <a:solidFill>
                  <a:srgbClr val="8F5902"/>
                </a:solidFill>
                <a:latin typeface="Courier"/>
              </a:rPr>
              <a:t>    elif sort_mode == "N":</a:t>
            </a:r>
            <a:br/>
            <a:r>
              <a:rPr sz="1800" i="1">
                <a:solidFill>
                  <a:srgbClr val="8F5902"/>
                </a:solidFill>
                <a:latin typeface="Courier"/>
              </a:rPr>
              <a:t>        output = sorted(output.items(), key=lambda x: x[1]['timestamp'])</a:t>
            </a:r>
            <a:br/>
          </a:p>
          <a:p>
            <a:pPr lvl="0" marL="0" indent="0">
              <a:buNone/>
            </a:pPr>
            <a:r>
              <a:rPr/>
              <a:t>This is called on the map for each period of the refresh interval, so the ordering of keys displayed may change each second, should the rank of a key differ from the previous interval.</a:t>
            </a:r>
          </a:p>
          <a:p>
            <a:pPr lvl="0" marL="0" indent="0">
              <a:spcBef>
                <a:spcPts val="3000"/>
              </a:spcBef>
              <a:buNone/>
            </a:pPr>
            <a:r>
              <a:rPr b="1"/>
              <a:t>Dumping data</a:t>
            </a:r>
          </a:p>
          <a:p>
            <a:pPr lvl="0" marL="0" indent="0">
              <a:buNone/>
            </a:pPr>
            <a:r>
              <a:rPr/>
              <a:t>Since it would probably be useful to be able to analyze the collected data, the Python mapping of the original eBPF map can be saved to a JSON file for analysis when the map is cleared. This also allows for </a:t>
            </a:r>
            <a:r>
              <a:rPr sz="1800">
                <a:latin typeface="Courier"/>
              </a:rPr>
              <a:t>mctop</a:t>
            </a:r>
            <a:r>
              <a:rPr/>
              <a:t> to act as a sort of </a:t>
            </a:r>
            <a:r>
              <a:rPr sz="1800">
                <a:latin typeface="Courier"/>
              </a:rPr>
              <a:t>memcached-dump</a:t>
            </a:r>
            <a:r>
              <a:rPr/>
              <a:t> tool (à la </a:t>
            </a:r>
            <a:r>
              <a:rPr sz="1800">
                <a:latin typeface="Courier"/>
              </a:rPr>
              <a:t>tcpdump</a:t>
            </a:r>
            <a:r>
              <a:rPr/>
              <a:t>), saving the data for archival purposes or offline analysis.</a:t>
            </a:r>
          </a:p>
          <a:p>
            <a:pPr lvl="0" marL="1270000" indent="0">
              <a:buNone/>
            </a:pPr>
            <a:r>
              <a:rPr sz="1800">
                <a:latin typeface="Courier"/>
              </a:rPr>
              <a:t>                dump_map()</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'q'</a:t>
            </a:r>
            <a:r>
              <a:rPr sz="1800">
                <a:latin typeface="Courier"/>
              </a:rPr>
              <a:t>:</a:t>
            </a:r>
            <a:br/>
            <a:r>
              <a:rPr sz="1800">
                <a:latin typeface="Courier"/>
              </a:rPr>
              <a:t>            print(</a:t>
            </a:r>
            <a:r>
              <a:rPr sz="1800">
                <a:solidFill>
                  <a:srgbClr val="4E9A06"/>
                </a:solidFill>
                <a:latin typeface="Courier"/>
              </a:rPr>
              <a:t>"QUITTING"</a:t>
            </a:r>
            <a:r>
              <a:rPr sz="1800">
                <a:latin typeface="Courier"/>
              </a:rPr>
              <a:t>)</a:t>
            </a:r>
            <a:br/>
            <a:r>
              <a:rPr sz="1800">
                <a:latin typeface="Courier"/>
              </a:rPr>
              <a:t>            </a:t>
            </a:r>
            <a:r>
              <a:rPr sz="1800" b="1">
                <a:solidFill>
                  <a:srgbClr val="204A87"/>
                </a:solidFill>
                <a:latin typeface="Courier"/>
              </a:rPr>
              <a:t>global</a:t>
            </a:r>
            <a:r>
              <a:rPr sz="1800">
                <a:latin typeface="Courier"/>
              </a:rPr>
              <a:t> exiting</a:t>
            </a:r>
            <a:br/>
            <a:r>
              <a:rPr sz="1800">
                <a:latin typeface="Courier"/>
              </a:rPr>
              <a:t>            exiting </a:t>
            </a:r>
            <a:r>
              <a:rPr sz="1800" b="1">
                <a:solidFill>
                  <a:srgbClr val="CE5C00"/>
                </a:solidFill>
                <a:latin typeface="Courier"/>
              </a:rPr>
              <a:t>=</a:t>
            </a:r>
            <a:r>
              <a:rPr sz="1800">
                <a:latin typeface="Courier"/>
              </a:rPr>
              <a:t> </a:t>
            </a:r>
            <a:r>
              <a:rPr sz="1800">
                <a:solidFill>
                  <a:srgbClr val="0000CF"/>
                </a:solidFill>
                <a:latin typeface="Courier"/>
              </a:rPr>
              <a:t>1</a:t>
            </a:r>
            <a:br/>
            <a:br/>
            <a:br/>
            <a:r>
              <a:rPr sz="1800" b="1">
                <a:solidFill>
                  <a:srgbClr val="204A87"/>
                </a:solidFill>
                <a:latin typeface="Courier"/>
              </a:rPr>
              <a:t>def</a:t>
            </a:r>
            <a:r>
              <a:rPr sz="1800">
                <a:latin typeface="Courier"/>
              </a:rPr>
              <a:t> dump_map():</a:t>
            </a:r>
            <a:br/>
            <a:r>
              <a:rPr sz="1800">
                <a:latin typeface="Courier"/>
              </a:rPr>
              <a:t>    </a:t>
            </a:r>
            <a:r>
              <a:rPr sz="1800" b="1">
                <a:solidFill>
                  <a:srgbClr val="204A87"/>
                </a:solidFill>
                <a:latin typeface="Courier"/>
              </a:rPr>
              <a:t>global</a:t>
            </a:r>
            <a:r>
              <a:rPr sz="1800">
                <a:latin typeface="Courier"/>
              </a:rPr>
              <a:t> outfile</a:t>
            </a:r>
            <a:br/>
            <a:r>
              <a:rPr sz="1800">
                <a:latin typeface="Courier"/>
              </a:rPr>
              <a:t>    </a:t>
            </a:r>
            <a:r>
              <a:rPr sz="1800" b="1">
                <a:solidFill>
                  <a:srgbClr val="204A87"/>
                </a:solidFill>
                <a:latin typeface="Courier"/>
              </a:rPr>
              <a:t>global</a:t>
            </a:r>
            <a:r>
              <a:rPr sz="1800">
                <a:latin typeface="Courier"/>
              </a:rPr>
              <a:t> bpf</a:t>
            </a:r>
            <a:br/>
            <a:r>
              <a:rPr sz="1800">
                <a:latin typeface="Courier"/>
              </a:rPr>
              <a:t>    </a:t>
            </a:r>
            <a:r>
              <a:rPr sz="1800" b="1">
                <a:solidFill>
                  <a:srgbClr val="204A87"/>
                </a:solidFill>
                <a:latin typeface="Courier"/>
              </a:rPr>
              <a:t>global</a:t>
            </a:r>
            <a:r>
              <a:rPr sz="1800">
                <a:latin typeface="Courier"/>
              </a:rPr>
              <a:t> sorted_output</a:t>
            </a:r>
          </a:p>
          <a:p>
            <a:pPr lvl="0" marL="0" indent="0">
              <a:buNone/>
            </a:pPr>
            <a:r>
              <a:rPr/>
              <a:t>This should allow for a simple pipeline of Memcached metrics into other centralized logging systems.</a:t>
            </a:r>
          </a:p>
          <a:p>
            <a:pPr lvl="0" marL="0" indent="0">
              <a:spcBef>
                <a:spcPts val="3000"/>
              </a:spcBef>
              <a:buNone/>
            </a:pPr>
            <a:r>
              <a:rPr b="1"/>
              <a:t>View Modes</a:t>
            </a:r>
          </a:p>
          <a:p>
            <a:pPr lvl="0" marL="0" indent="0">
              <a:buNone/>
            </a:pPr>
            <a:r>
              <a:rPr/>
              <a:t>The current/traditional UI for </a:t>
            </a:r>
            <a:r>
              <a:rPr sz="1800">
                <a:latin typeface="Courier"/>
              </a:rPr>
              <a:t>mctop</a:t>
            </a:r>
            <a:r>
              <a:rPr/>
              <a:t> was limited in that it couldn’t drill down into patterns, and there was no way to navigate the data that was being selected aside from to sort it.</a:t>
            </a:r>
          </a:p>
          <a:p>
            <a:pPr lvl="0" marL="0" indent="0">
              <a:spcBef>
                <a:spcPts val="3000"/>
              </a:spcBef>
              <a:buNone/>
            </a:pPr>
            <a:r>
              <a:rPr b="1"/>
              <a:t>Streaming / NoClear</a:t>
            </a:r>
          </a:p>
          <a:p>
            <a:pPr lvl="0" marL="0" indent="0">
              <a:buNone/>
            </a:pPr>
            <a:r>
              <a:rPr/>
              <a:t>This design is important to maintain, as it allows for metrics to be collected from line-based logging systems that understand how to parse </a:t>
            </a:r>
            <a:r>
              <a:rPr sz="1800">
                <a:latin typeface="Courier"/>
              </a:rPr>
              <a:t>mctop</a:t>
            </a:r>
            <a:r>
              <a:rPr/>
              <a:t> output.</a:t>
            </a:r>
          </a:p>
          <a:p>
            <a:pPr lvl="0" marL="0" indent="0">
              <a:buNone/>
            </a:pPr>
            <a:r>
              <a:rPr/>
              <a:t>In this mode, </a:t>
            </a:r>
            <a:r>
              <a:rPr sz="1800">
                <a:latin typeface="Courier"/>
              </a:rPr>
              <a:t>mctop</a:t>
            </a:r>
            <a:r>
              <a:rPr/>
              <a:t> behaviors similar to </a:t>
            </a:r>
            <a:r>
              <a:rPr sz="1800">
                <a:latin typeface="Courier"/>
              </a:rPr>
              <a:t>mcsnoop</a:t>
            </a:r>
            <a:r>
              <a:rPr/>
              <a:t>.</a:t>
            </a:r>
          </a:p>
          <a:p>
            <a:pPr lvl="0" marL="0" indent="0">
              <a:spcBef>
                <a:spcPts val="3000"/>
              </a:spcBef>
              <a:buNone/>
            </a:pPr>
            <a:r>
              <a:rPr b="1"/>
              <a:t>Interactive</a:t>
            </a:r>
          </a:p>
          <a:p>
            <a:pPr lvl="0" marL="0" indent="0">
              <a:buNone/>
            </a:pPr>
            <a:r>
              <a:rPr/>
              <a:t>This is built around a TTY-interactive experience, using ANSI escape sequences to construct a basic UI. The UI uses vim-like bindings, and is meant for keyboard navigation that should feel natural to any vim user.</a:t>
            </a:r>
          </a:p>
          <a:p>
            <a:pPr lvl="0" marL="0" indent="0">
              <a:buNone/>
            </a:pPr>
            <a:r>
              <a:rPr/>
              <a:t>Outside of being interactive, </a:t>
            </a:r>
            <a:r>
              <a:rPr sz="1800">
                <a:latin typeface="Courier"/>
              </a:rPr>
              <a:t>mctop</a:t>
            </a:r>
            <a:r>
              <a:rPr/>
              <a:t> maintains the original sort-functionality of its namesake.</a:t>
            </a:r>
          </a:p>
          <a:p>
            <a:pPr lvl="0" marL="0" indent="0">
              <a:buNone/>
            </a:pPr>
            <a:r>
              <a:rPr sz="1800">
                <a:latin typeface="Courier"/>
              </a:rPr>
              <a:t>mctop</a:t>
            </a:r>
            <a:r>
              <a:rPr/>
              <a:t> has different visual modes, that correspond to different probes to collect data for a specific key and analyse it.</a:t>
            </a:r>
          </a:p>
          <a:p>
            <a:pPr lvl="0" marL="0" indent="0">
              <a:spcBef>
                <a:spcPts val="3000"/>
              </a:spcBef>
              <a:buNone/>
            </a:pPr>
            <a:r>
              <a:rPr b="1"/>
              <a:t>Navigation</a:t>
            </a:r>
          </a:p>
          <a:p>
            <a:pPr lvl="0" marL="0" indent="0">
              <a:buNone/>
            </a:pPr>
            <a:r>
              <a:rPr/>
              <a:t>To navigate, the </a:t>
            </a:r>
            <a:r>
              <a:rPr sz="1800">
                <a:latin typeface="Courier"/>
              </a:rPr>
              <a:t>j</a:t>
            </a:r>
            <a:r>
              <a:rPr/>
              <a:t> and </a:t>
            </a:r>
            <a:r>
              <a:rPr sz="1800">
                <a:latin typeface="Courier"/>
              </a:rPr>
              <a:t>k</a:t>
            </a:r>
            <a:r>
              <a:rPr/>
              <a:t> keys can be used to move up or down a keys, and the selected key is displayed in the footer bar.</a:t>
            </a:r>
          </a:p>
          <a:p>
            <a:pPr lvl="0" marL="0" indent="0">
              <a:buNone/>
            </a:pPr>
            <a:r>
              <a:rPr/>
              <a:t>The footer bar also now shows the number of pages, segmented by the </a:t>
            </a:r>
            <a:r>
              <a:rPr sz="1800">
                <a:latin typeface="Courier"/>
              </a:rPr>
              <a:t>maxrows</a:t>
            </a:r>
            <a:r>
              <a:rPr/>
              <a:t> argument. To easily navigate this buffer, </a:t>
            </a:r>
            <a:r>
              <a:rPr sz="1800">
                <a:latin typeface="Courier"/>
              </a:rPr>
              <a:t>u</a:t>
            </a:r>
            <a:r>
              <a:rPr/>
              <a:t> and </a:t>
            </a:r>
            <a:r>
              <a:rPr sz="1800">
                <a:latin typeface="Courier"/>
              </a:rPr>
              <a:t>d</a:t>
            </a:r>
            <a:r>
              <a:rPr/>
              <a:t> can be used to navigate up and down a page in this buffer.</a:t>
            </a:r>
          </a:p>
          <a:p>
            <a:pPr lvl="0" marL="0" indent="0">
              <a:buNone/>
            </a:pPr>
            <a:r>
              <a:rPr/>
              <a:t>Finally, to jump to the end of the buffer, </a:t>
            </a:r>
            <a:r>
              <a:rPr sz="1800">
                <a:latin typeface="Courier"/>
              </a:rPr>
              <a:t>G</a:t>
            </a:r>
            <a:r>
              <a:rPr/>
              <a:t>, and to the start of the sorted key list, </a:t>
            </a:r>
            <a:r>
              <a:rPr sz="1800">
                <a:latin typeface="Courier"/>
              </a:rPr>
              <a:t>g</a:t>
            </a:r>
            <a:r>
              <a:rPr/>
              <a:t>.</a:t>
            </a:r>
          </a:p>
          <a:p>
            <a:pPr lvl="0" marL="0" indent="0">
              <a:buNone/>
            </a:pPr>
            <a:r>
              <a:rPr/>
              <a:t>As this control sequence is extremely common in command line tools, the hope is that the navigation keys will feel natural to users of similar tools.</a:t>
            </a:r>
          </a:p>
          <a:p>
            <a:pPr lvl="0" marL="0" indent="0">
              <a:spcBef>
                <a:spcPts val="3000"/>
              </a:spcBef>
              <a:buNone/>
            </a:pPr>
            <a:r>
              <a:rPr b="1"/>
              <a:t>Command latency</a:t>
            </a:r>
          </a:p>
          <a:p>
            <a:pPr lvl="0" marL="0" indent="0">
              <a:buNone/>
            </a:pPr>
            <a:r>
              <a:rPr/>
              <a:t>To be able to add a new data source and expand on the functionality of the </a:t>
            </a:r>
            <a:r>
              <a:rPr sz="1800">
                <a:latin typeface="Courier"/>
              </a:rPr>
              <a:t>mctop</a:t>
            </a:r>
            <a:r>
              <a:rPr/>
              <a:t> predecessor, the latency commands hitting each key could be measured and displayed in aggregate.</a:t>
            </a:r>
          </a:p>
          <a:p>
            <a:pPr lvl="0" marL="0" indent="0">
              <a:buNone/>
            </a:pPr>
            <a:r>
              <a:rPr/>
              <a:t>This additional data could also be used to plug into </a:t>
            </a:r>
            <a:r>
              <a:rPr sz="1800">
                <a:latin typeface="Courier"/>
              </a:rPr>
              <a:t>bcc</a:t>
            </a:r>
            <a:r>
              <a:rPr/>
              <a:t>’s histogram map type and print function, showing an informative </a:t>
            </a:r>
            <a:r>
              <a:rPr sz="1800">
                <a:latin typeface="Courier"/>
              </a:rPr>
              <a:t>lg2</a:t>
            </a:r>
            <a:r>
              <a:rPr/>
              <a:t> representation of the latency for commands hitting the key.</a:t>
            </a:r>
          </a:p>
          <a:p>
            <a:pPr lvl="0" marL="0" indent="0">
              <a:spcBef>
                <a:spcPts val="3000"/>
              </a:spcBef>
              <a:buNone/>
            </a:pPr>
            <a:r>
              <a:rPr b="1"/>
              <a:t>Printing Histogram</a:t>
            </a:r>
          </a:p>
          <a:p>
            <a:pPr lvl="0" marL="0" indent="0">
              <a:buNone/>
            </a:pPr>
            <a:r>
              <a:rPr/>
              <a:t>Printing a histogram of latency data entails recompiling the </a:t>
            </a:r>
            <a:r>
              <a:rPr sz="1800">
                <a:latin typeface="Courier"/>
              </a:rPr>
              <a:t>eBPF</a:t>
            </a:r>
            <a:r>
              <a:rPr/>
              <a:t> source to have the static key to collect latency data embedded in the eBPF source.</a:t>
            </a:r>
          </a:p>
          <a:p>
            <a:pPr lvl="0" marL="0" indent="0">
              <a:buNone/>
            </a:pPr>
            <a:r>
              <a:rPr/>
              <a:t>An inline </a:t>
            </a:r>
            <a:r>
              <a:rPr sz="1800">
                <a:latin typeface="Courier"/>
              </a:rPr>
              <a:t>match_key</a:t>
            </a:r>
            <a:r>
              <a:rPr/>
              <a:t> function is used to iterate through the buffer to compare until it finds the key in full or finds a mismatching character and returns early. This bounded loop is permitted in eBPF, but may be wasteful processing at large key sizes.</a:t>
            </a:r>
          </a:p>
          <a:p>
            <a:pPr lvl="0" marL="0" indent="0">
              <a:buNone/>
            </a:pPr>
            <a:r>
              <a:rPr/>
              <a:t>When a trace on a Memcached command is executed, it stores the </a:t>
            </a:r>
            <a:r>
              <a:rPr sz="1800">
                <a:latin typeface="Courier"/>
              </a:rPr>
              <a:t>lastkey</a:t>
            </a:r>
            <a:r>
              <a:rPr/>
              <a:t> in a map.</a:t>
            </a:r>
            <a:r>
              <a:rPr baseline="30000">
                <a:hlinkClick r:id="rId2" action="ppaction://hlinksldjump"/>
              </a:rPr>
              <a:t>13</a:t>
            </a:r>
            <a:r>
              <a:rPr/>
              <a:t> In another probe on </a:t>
            </a:r>
            <a:r>
              <a:rPr sz="1800">
                <a:latin typeface="Courier"/>
              </a:rPr>
              <a:t>process__command__end</a:t>
            </a:r>
            <a:r>
              <a:rPr/>
              <a:t>, this is accessed and compared with the hard-coded and selected key from the UI. When there is a match, the computed latency data is added to the histogram.</a:t>
            </a:r>
          </a:p>
          <a:p>
            <a:pPr lvl="0" marL="0" indent="0">
              <a:buNone/>
            </a:pPr>
            <a:r>
              <a:rPr/>
              <a:t>Upon entering histogram mode, the selected data will be immediately displayed on the same refresh interval. This shows the real-time variations in Memcached latency, in buckets of doubling size.</a:t>
            </a:r>
          </a:p>
          <a:p>
            <a:pPr lvl="0" marL="0" indent="0">
              <a:buNone/>
            </a:pPr>
            <a:r>
              <a:rPr/>
              <a:t>Switching to histogram mode will detach and replace running probes, and discard the collected data, replacing the eBPF probes with a function that is targeted to a specific cache key.</a:t>
            </a:r>
            <a:r>
              <a:rPr baseline="30000">
                <a:hlinkClick r:id="rId3" action="ppaction://hlinksldjump"/>
              </a:rPr>
              <a:t>14</a:t>
            </a:r>
          </a:p>
          <a:p>
            <a:pPr lvl="0" marL="0" indent="0">
              <a:spcBef>
                <a:spcPts val="3000"/>
              </a:spcBef>
              <a:buNone/>
            </a:pPr>
            <a:r>
              <a:rPr b="1"/>
              <a:t>Inspect Key</a:t>
            </a:r>
          </a:p>
          <a:p>
            <a:pPr lvl="0" marL="0" indent="0">
              <a:spcBef>
                <a:spcPts val="3000"/>
              </a:spcBef>
              <a:buNone/>
            </a:pPr>
            <a:r>
              <a:rPr b="1"/>
              <a:t>Finishing touches and final tool</a:t>
            </a:r>
          </a:p>
          <a:p>
            <a:pPr lvl="0" marL="0" indent="0">
              <a:buNone/>
            </a:pPr>
            <a:r>
              <a:rPr/>
              <a:t>Since the goal of the tool is to share it, especially so that fans of the original </a:t>
            </a:r>
            <a:r>
              <a:rPr sz="1800">
                <a:latin typeface="Courier"/>
              </a:rPr>
              <a:t>mctop</a:t>
            </a:r>
            <a:r>
              <a:rPr/>
              <a:t> or </a:t>
            </a:r>
            <a:r>
              <a:rPr sz="1800">
                <a:latin typeface="Courier"/>
              </a:rPr>
              <a:t>memkeys</a:t>
            </a:r>
            <a:r>
              <a:rPr/>
              <a:t> command could have access a light-weight eBPF option, it is definitely a goal to share this tool and get it into good enough shape for it to pass a pull request review [</a:t>
            </a:r>
            <a:r>
              <a:rPr/>
              <a:t>22</a:t>
            </a:r>
            <a:r>
              <a:rPr/>
              <a:t>].</a:t>
            </a:r>
          </a:p>
          <a:p>
            <a:pPr lvl="0" marL="0" indent="0">
              <a:buNone/>
            </a:pPr>
            <a:r>
              <a:rPr/>
              <a:t>For this reason, this report was prepared to supplement the material around the </a:t>
            </a:r>
            <a:r>
              <a:rPr sz="1800">
                <a:latin typeface="Courier"/>
              </a:rPr>
              <a:t>mctop</a:t>
            </a:r>
            <a:r>
              <a:rPr/>
              <a:t> tool included in the pull request.</a:t>
            </a:r>
          </a:p>
          <a:p>
            <a:pPr lvl="0" marL="0" indent="0">
              <a:buNone/>
            </a:pPr>
            <a:r>
              <a:rPr/>
              <a:t>This script is submitted in its entirety:</a:t>
            </a:r>
          </a:p>
          <a:p>
            <a:pPr lvl="0" marL="1270000" indent="0">
              <a:buNone/>
            </a:pPr>
            <a:r>
              <a:rPr sz="1800" i="1">
                <a:solidFill>
                  <a:srgbClr val="8F5902"/>
                </a:solidFill>
                <a:latin typeface="Courier"/>
              </a:rPr>
              <a:t>#!/usr/bin/python</a:t>
            </a:r>
            <a:br/>
            <a:r>
              <a:rPr sz="1800" i="1">
                <a:solidFill>
                  <a:srgbClr val="8F5902"/>
                </a:solidFill>
                <a:latin typeface="Courier"/>
              </a:rPr>
              <a:t># @lint-avoid-python-3-compatibility-imports</a:t>
            </a:r>
            <a:br/>
            <a:r>
              <a:rPr sz="1800" i="1">
                <a:solidFill>
                  <a:srgbClr val="8F5902"/>
                </a:solidFill>
                <a:latin typeface="Courier"/>
              </a:rPr>
              <a:t>#</a:t>
            </a:r>
            <a:br/>
            <a:r>
              <a:rPr sz="1800" i="1">
                <a:solidFill>
                  <a:srgbClr val="8F5902"/>
                </a:solidFill>
                <a:latin typeface="Courier"/>
              </a:rPr>
              <a:t># mctop   Memcached key operation analysis tool</a:t>
            </a:r>
            <a:br/>
            <a:r>
              <a:rPr sz="1800" i="1">
                <a:solidFill>
                  <a:srgbClr val="8F5902"/>
                </a:solidFill>
                <a:latin typeface="Courier"/>
              </a:rPr>
              <a:t>#         For Linux, uses BCC, eBPF.</a:t>
            </a:r>
            <a:br/>
            <a:r>
              <a:rPr sz="1800" i="1">
                <a:solidFill>
                  <a:srgbClr val="8F5902"/>
                </a:solidFill>
                <a:latin typeface="Courier"/>
              </a:rPr>
              <a:t>#</a:t>
            </a:r>
            <a:br/>
            <a:r>
              <a:rPr sz="1800" i="1">
                <a:solidFill>
                  <a:srgbClr val="8F5902"/>
                </a:solidFill>
                <a:latin typeface="Courier"/>
              </a:rPr>
              <a:t># USAGE: mctop.py  -p PID</a:t>
            </a:r>
            <a:br/>
            <a:r>
              <a:rPr sz="1800" i="1">
                <a:solidFill>
                  <a:srgbClr val="8F5902"/>
                </a:solidFill>
                <a:latin typeface="Courier"/>
              </a:rPr>
              <a:t>#</a:t>
            </a:r>
            <a:br/>
            <a:r>
              <a:rPr sz="1800" i="1">
                <a:solidFill>
                  <a:srgbClr val="8F5902"/>
                </a:solidFill>
                <a:latin typeface="Courier"/>
              </a:rPr>
              <a:t># This uses in-kernel eBPF maps to trace and analyze key access rates and</a:t>
            </a:r>
            <a:br/>
            <a:r>
              <a:rPr sz="1800" i="1">
                <a:solidFill>
                  <a:srgbClr val="8F5902"/>
                </a:solidFill>
                <a:latin typeface="Courier"/>
              </a:rPr>
              <a:t># objects. This can help to spot hot keys, and tune memcached usage for</a:t>
            </a:r>
            <a:br/>
            <a:r>
              <a:rPr sz="1800" i="1">
                <a:solidFill>
                  <a:srgbClr val="8F5902"/>
                </a:solidFill>
                <a:latin typeface="Courier"/>
              </a:rPr>
              <a:t># performance.</a:t>
            </a:r>
            <a:br/>
            <a:r>
              <a:rPr sz="1800" i="1">
                <a:solidFill>
                  <a:srgbClr val="8F5902"/>
                </a:solidFill>
                <a:latin typeface="Courier"/>
              </a:rPr>
              <a:t>#</a:t>
            </a:r>
            <a:br/>
            <a:r>
              <a:rPr sz="1800" i="1">
                <a:solidFill>
                  <a:srgbClr val="8F5902"/>
                </a:solidFill>
                <a:latin typeface="Courier"/>
              </a:rPr>
              <a:t># Copyright 2019 Shopify, Inc.</a:t>
            </a:r>
            <a:br/>
            <a:r>
              <a:rPr sz="1800" i="1">
                <a:solidFill>
                  <a:srgbClr val="8F5902"/>
                </a:solidFill>
                <a:latin typeface="Courier"/>
              </a:rPr>
              <a:t># Licensed under the Apache License, Version 2.0 (the "License")</a:t>
            </a:r>
            <a:br/>
            <a:r>
              <a:rPr sz="1800" i="1">
                <a:solidFill>
                  <a:srgbClr val="8F5902"/>
                </a:solidFill>
                <a:latin typeface="Courier"/>
              </a:rPr>
              <a:t>#</a:t>
            </a:r>
            <a:br/>
            <a:r>
              <a:rPr sz="1800" i="1">
                <a:solidFill>
                  <a:srgbClr val="8F5902"/>
                </a:solidFill>
                <a:latin typeface="Courier"/>
              </a:rPr>
              <a:t># 20-Nov-2019   Dale Hamel   Created this.</a:t>
            </a:r>
            <a:br/>
            <a:r>
              <a:rPr sz="1800" i="1">
                <a:solidFill>
                  <a:srgbClr val="8F5902"/>
                </a:solidFill>
                <a:latin typeface="Courier"/>
              </a:rPr>
              <a:t># Inspired by the ruby tool of the same name by Marcus Barczak in 2012, see</a:t>
            </a:r>
            <a:br/>
            <a:r>
              <a:rPr sz="1800" i="1">
                <a:solidFill>
                  <a:srgbClr val="8F5902"/>
                </a:solidFill>
                <a:latin typeface="Courier"/>
              </a:rPr>
              <a:t># see also https://github.com/etsy/mctop</a:t>
            </a:r>
            <a:br/>
            <a:r>
              <a:rPr sz="1800" i="1">
                <a:solidFill>
                  <a:srgbClr val="8F5902"/>
                </a:solidFill>
                <a:latin typeface="Courier"/>
              </a:rPr>
              <a:t># see also https://github.com/tumblr/memkeys</a:t>
            </a:r>
            <a:br/>
            <a:br/>
            <a:r>
              <a:rPr sz="1800">
                <a:latin typeface="Courier"/>
              </a:rPr>
              <a:t>from __future__ import print_function</a:t>
            </a:r>
            <a:br/>
            <a:r>
              <a:rPr sz="1800">
                <a:latin typeface="Courier"/>
              </a:rPr>
              <a:t>from time import sleep, strftime, monotonic</a:t>
            </a:r>
            <a:br/>
            <a:r>
              <a:rPr sz="1800">
                <a:latin typeface="Courier"/>
              </a:rPr>
              <a:t>from bcc import BPF, USDT, utils</a:t>
            </a:r>
            <a:br/>
            <a:r>
              <a:rPr sz="1800">
                <a:latin typeface="Courier"/>
              </a:rPr>
              <a:t>from subprocess import call</a:t>
            </a:r>
            <a:br/>
            <a:r>
              <a:rPr sz="1800">
                <a:latin typeface="Courier"/>
              </a:rPr>
              <a:t>import argparse</a:t>
            </a:r>
            <a:br/>
            <a:r>
              <a:rPr sz="1800">
                <a:latin typeface="Courier"/>
              </a:rPr>
              <a:t>import sys</a:t>
            </a:r>
            <a:br/>
            <a:r>
              <a:rPr sz="1800">
                <a:latin typeface="Courier"/>
              </a:rPr>
              <a:t>import select</a:t>
            </a:r>
            <a:br/>
            <a:r>
              <a:rPr sz="1800">
                <a:latin typeface="Courier"/>
              </a:rPr>
              <a:t>import tty</a:t>
            </a:r>
            <a:br/>
            <a:r>
              <a:rPr sz="1800">
                <a:latin typeface="Courier"/>
              </a:rPr>
              <a:t>import termios</a:t>
            </a:r>
            <a:br/>
            <a:r>
              <a:rPr sz="1800">
                <a:latin typeface="Courier"/>
              </a:rPr>
              <a:t>import json</a:t>
            </a:r>
            <a:br/>
            <a:br/>
            <a:r>
              <a:rPr sz="1800" i="1">
                <a:solidFill>
                  <a:srgbClr val="8F5902"/>
                </a:solidFill>
                <a:latin typeface="Courier"/>
              </a:rPr>
              <a:t># </a:t>
            </a:r>
            <a:r>
              <a:rPr sz="1800">
                <a:solidFill>
                  <a:srgbClr val="EF2929"/>
                </a:solidFill>
                <a:latin typeface="Courier"/>
              </a:rPr>
              <a:t>FIXME</a:t>
            </a:r>
            <a:r>
              <a:rPr sz="1800" i="1">
                <a:solidFill>
                  <a:srgbClr val="8F5902"/>
                </a:solidFill>
                <a:latin typeface="Courier"/>
              </a:rPr>
              <a:t> better help</a:t>
            </a:r>
            <a:br/>
            <a:r>
              <a:rPr sz="1800" i="1">
                <a:solidFill>
                  <a:srgbClr val="8F5902"/>
                </a:solidFill>
                <a:latin typeface="Courier"/>
              </a:rPr>
              <a:t># arguments</a:t>
            </a:r>
            <a:br/>
            <a:r>
              <a:rPr sz="1800">
                <a:latin typeface="Courier"/>
              </a:rPr>
              <a:t>examples </a:t>
            </a:r>
            <a:r>
              <a:rPr sz="1800" b="1">
                <a:solidFill>
                  <a:srgbClr val="CE5C00"/>
                </a:solidFill>
                <a:latin typeface="Courier"/>
              </a:rPr>
              <a:t>=</a:t>
            </a:r>
            <a:r>
              <a:rPr sz="1800">
                <a:latin typeface="Courier"/>
              </a:rPr>
              <a:t> </a:t>
            </a:r>
            <a:r>
              <a:rPr sz="1800">
                <a:solidFill>
                  <a:srgbClr val="4E9A06"/>
                </a:solidFill>
                <a:latin typeface="Courier"/>
              </a:rPr>
              <a:t>"""examples:</a:t>
            </a:r>
            <a:br/>
            <a:r>
              <a:rPr sz="1800">
                <a:solidFill>
                  <a:srgbClr val="4E9A06"/>
                </a:solidFill>
                <a:latin typeface="Courier"/>
              </a:rPr>
              <a:t>    ./mctop -p PID          # memcached usage top, 1 second refresh</a:t>
            </a:r>
            <a:br/>
            <a:r>
              <a:rPr sz="1800">
                <a:solidFill>
                  <a:srgbClr val="4E9A06"/>
                </a:solidFill>
                <a:latin typeface="Courier"/>
              </a:rPr>
              <a:t>"""</a:t>
            </a:r>
            <a:br/>
            <a:br/>
            <a:r>
              <a:rPr sz="1800">
                <a:latin typeface="Courier"/>
              </a:rPr>
              <a:t>parser </a:t>
            </a:r>
            <a:r>
              <a:rPr sz="1800" b="1">
                <a:solidFill>
                  <a:srgbClr val="CE5C00"/>
                </a:solidFill>
                <a:latin typeface="Courier"/>
              </a:rPr>
              <a:t>=</a:t>
            </a:r>
            <a:r>
              <a:rPr sz="1800">
                <a:latin typeface="Courier"/>
              </a:rPr>
              <a:t> argparse.ArgumentParser(</a:t>
            </a:r>
            <a:br/>
            <a:r>
              <a:rPr sz="1800">
                <a:latin typeface="Courier"/>
              </a:rPr>
              <a:t>    description</a:t>
            </a:r>
            <a:r>
              <a:rPr sz="1800" b="1">
                <a:solidFill>
                  <a:srgbClr val="CE5C00"/>
                </a:solidFill>
                <a:latin typeface="Courier"/>
              </a:rPr>
              <a:t>=</a:t>
            </a:r>
            <a:r>
              <a:rPr sz="1800">
                <a:solidFill>
                  <a:srgbClr val="4E9A06"/>
                </a:solidFill>
                <a:latin typeface="Courier"/>
              </a:rPr>
              <a:t>"Memcached top key analysis"</a:t>
            </a:r>
            <a:r>
              <a:rPr sz="1800">
                <a:latin typeface="Courier"/>
              </a:rPr>
              <a:t>,</a:t>
            </a:r>
            <a:br/>
            <a:r>
              <a:rPr sz="1800">
                <a:latin typeface="Courier"/>
              </a:rPr>
              <a:t>    formatter_class</a:t>
            </a:r>
            <a:r>
              <a:rPr sz="1800" b="1">
                <a:solidFill>
                  <a:srgbClr val="CE5C00"/>
                </a:solidFill>
                <a:latin typeface="Courier"/>
              </a:rPr>
              <a:t>=</a:t>
            </a:r>
            <a:r>
              <a:rPr sz="1800">
                <a:latin typeface="Courier"/>
              </a:rPr>
              <a:t>argparse.RawDescriptionHelpFormatter,</a:t>
            </a:r>
            <a:br/>
            <a:r>
              <a:rPr sz="1800">
                <a:latin typeface="Courier"/>
              </a:rPr>
              <a:t>    epilog</a:t>
            </a:r>
            <a:r>
              <a:rPr sz="1800" b="1">
                <a:solidFill>
                  <a:srgbClr val="CE5C00"/>
                </a:solidFill>
                <a:latin typeface="Courier"/>
              </a:rPr>
              <a:t>=</a:t>
            </a:r>
            <a:r>
              <a:rPr sz="1800">
                <a:latin typeface="Courier"/>
              </a:rPr>
              <a:t>examples)</a:t>
            </a:r>
            <a:br/>
            <a:r>
              <a:rPr sz="1800">
                <a:latin typeface="Courier"/>
              </a:rPr>
              <a:t>parser.add_argument(</a:t>
            </a:r>
            <a:r>
              <a:rPr sz="1800">
                <a:solidFill>
                  <a:srgbClr val="4E9A06"/>
                </a:solidFill>
                <a:latin typeface="Courier"/>
              </a:rPr>
              <a:t>"-p"</a:t>
            </a:r>
            <a:r>
              <a:rPr sz="1800">
                <a:latin typeface="Courier"/>
              </a:rPr>
              <a:t>, </a:t>
            </a:r>
            <a:r>
              <a:rPr sz="1800">
                <a:solidFill>
                  <a:srgbClr val="4E9A06"/>
                </a:solidFill>
                <a:latin typeface="Courier"/>
              </a:rPr>
              <a:t>"--pid"</a:t>
            </a:r>
            <a:r>
              <a:rPr sz="1800">
                <a:latin typeface="Courier"/>
              </a:rPr>
              <a:t>, type</a:t>
            </a:r>
            <a:r>
              <a:rPr sz="1800" b="1">
                <a:solidFill>
                  <a:srgbClr val="CE5C00"/>
                </a:solidFill>
                <a:latin typeface="Courier"/>
              </a:rPr>
              <a:t>=</a:t>
            </a:r>
            <a:r>
              <a:rPr sz="1800">
                <a:latin typeface="Courier"/>
              </a:rPr>
              <a:t>int, help</a:t>
            </a:r>
            <a:r>
              <a:rPr sz="1800" b="1">
                <a:solidFill>
                  <a:srgbClr val="CE5C00"/>
                </a:solidFill>
                <a:latin typeface="Courier"/>
              </a:rPr>
              <a:t>=</a:t>
            </a:r>
            <a:r>
              <a:rPr sz="1800">
                <a:solidFill>
                  <a:srgbClr val="4E9A06"/>
                </a:solidFill>
                <a:latin typeface="Courier"/>
              </a:rPr>
              <a:t>"process id to attach to"</a:t>
            </a:r>
            <a:r>
              <a:rPr sz="1800">
                <a:latin typeface="Courier"/>
              </a:rPr>
              <a:t>)</a:t>
            </a:r>
            <a:br/>
            <a:r>
              <a:rPr sz="1800">
                <a:latin typeface="Courier"/>
              </a:rPr>
              <a:t>parser.add_argument(</a:t>
            </a:r>
            <a:br/>
            <a:r>
              <a:rPr sz="1800">
                <a:latin typeface="Courier"/>
              </a:rPr>
              <a:t>    </a:t>
            </a:r>
            <a:r>
              <a:rPr sz="1800">
                <a:solidFill>
                  <a:srgbClr val="4E9A06"/>
                </a:solidFill>
                <a:latin typeface="Courier"/>
              </a:rPr>
              <a:t>"-o"</a:t>
            </a:r>
            <a:r>
              <a:rPr sz="1800">
                <a:latin typeface="Courier"/>
              </a:rPr>
              <a:t>,</a:t>
            </a:r>
            <a:br/>
            <a:r>
              <a:rPr sz="1800">
                <a:latin typeface="Courier"/>
              </a:rPr>
              <a:t>    </a:t>
            </a:r>
            <a:r>
              <a:rPr sz="1800">
                <a:solidFill>
                  <a:srgbClr val="4E9A06"/>
                </a:solidFill>
                <a:latin typeface="Courier"/>
              </a:rPr>
              <a:t>"--output"</a:t>
            </a:r>
            <a:r>
              <a:rPr sz="1800">
                <a:latin typeface="Courier"/>
              </a:rPr>
              <a:t>,</a:t>
            </a:r>
            <a:br/>
            <a:r>
              <a:rPr sz="1800">
                <a:latin typeface="Courier"/>
              </a:rPr>
              <a:t>    action</a:t>
            </a:r>
            <a:r>
              <a:rPr sz="1800" b="1">
                <a:solidFill>
                  <a:srgbClr val="CE5C00"/>
                </a:solidFill>
                <a:latin typeface="Courier"/>
              </a:rPr>
              <a:t>=</a:t>
            </a:r>
            <a:r>
              <a:rPr sz="1800">
                <a:solidFill>
                  <a:srgbClr val="4E9A06"/>
                </a:solidFill>
                <a:latin typeface="Courier"/>
              </a:rPr>
              <a:t>"store"</a:t>
            </a:r>
            <a:r>
              <a:rPr sz="1800">
                <a:latin typeface="Courier"/>
              </a:rPr>
              <a:t>,</a:t>
            </a:r>
            <a:br/>
            <a:r>
              <a:rPr sz="1800">
                <a:latin typeface="Courier"/>
              </a:rPr>
              <a:t>    help</a:t>
            </a:r>
            <a:r>
              <a:rPr sz="1800" b="1">
                <a:solidFill>
                  <a:srgbClr val="CE5C00"/>
                </a:solidFill>
                <a:latin typeface="Courier"/>
              </a:rPr>
              <a:t>=</a:t>
            </a:r>
            <a:r>
              <a:rPr sz="1800">
                <a:solidFill>
                  <a:srgbClr val="4E9A06"/>
                </a:solidFill>
                <a:latin typeface="Courier"/>
              </a:rPr>
              <a:t>"save map data to /top/OUTPUT.json if 'D' is issued to dump the map"</a:t>
            </a:r>
            <a:r>
              <a:rPr sz="1800">
                <a:latin typeface="Courier"/>
              </a:rPr>
              <a:t>)</a:t>
            </a:r>
            <a:br/>
            <a:br/>
            <a:r>
              <a:rPr sz="1800">
                <a:latin typeface="Courier"/>
              </a:rPr>
              <a:t>parser.add_argument(</a:t>
            </a:r>
            <a:r>
              <a:rPr sz="1800">
                <a:solidFill>
                  <a:srgbClr val="4E9A06"/>
                </a:solidFill>
                <a:latin typeface="Courier"/>
              </a:rPr>
              <a:t>"-C"</a:t>
            </a:r>
            <a:r>
              <a:rPr sz="1800">
                <a:latin typeface="Courier"/>
              </a:rPr>
              <a:t>, </a:t>
            </a:r>
            <a:r>
              <a:rPr sz="1800">
                <a:solidFill>
                  <a:srgbClr val="4E9A06"/>
                </a:solidFill>
                <a:latin typeface="Courier"/>
              </a:rPr>
              <a:t>"--noclear"</a:t>
            </a:r>
            <a:r>
              <a:rPr sz="1800">
                <a:latin typeface="Courier"/>
              </a:rPr>
              <a:t>, action</a:t>
            </a:r>
            <a:r>
              <a:rPr sz="1800" b="1">
                <a:solidFill>
                  <a:srgbClr val="CE5C00"/>
                </a:solidFill>
                <a:latin typeface="Courier"/>
              </a:rPr>
              <a:t>=</a:t>
            </a:r>
            <a:r>
              <a:rPr sz="1800">
                <a:solidFill>
                  <a:srgbClr val="4E9A06"/>
                </a:solidFill>
                <a:latin typeface="Courier"/>
              </a:rPr>
              <a:t>"store_true"</a:t>
            </a:r>
            <a:r>
              <a:rPr sz="1800">
                <a:latin typeface="Courier"/>
              </a:rPr>
              <a:t>,</a:t>
            </a:r>
            <a:br/>
            <a:r>
              <a:rPr sz="1800">
                <a:latin typeface="Courier"/>
              </a:rPr>
              <a:t>                    help</a:t>
            </a:r>
            <a:r>
              <a:rPr sz="1800" b="1">
                <a:solidFill>
                  <a:srgbClr val="CE5C00"/>
                </a:solidFill>
                <a:latin typeface="Courier"/>
              </a:rPr>
              <a:t>=</a:t>
            </a:r>
            <a:r>
              <a:rPr sz="1800">
                <a:solidFill>
                  <a:srgbClr val="4E9A06"/>
                </a:solidFill>
                <a:latin typeface="Courier"/>
              </a:rPr>
              <a:t>"don't clear the screen"</a:t>
            </a:r>
            <a:r>
              <a:rPr sz="1800">
                <a:latin typeface="Courier"/>
              </a:rPr>
              <a:t>)</a:t>
            </a:r>
            <a:br/>
            <a:r>
              <a:rPr sz="1800">
                <a:latin typeface="Courier"/>
              </a:rPr>
              <a:t>parser.add_argument(</a:t>
            </a:r>
            <a:r>
              <a:rPr sz="1800">
                <a:solidFill>
                  <a:srgbClr val="4E9A06"/>
                </a:solidFill>
                <a:latin typeface="Courier"/>
              </a:rPr>
              <a:t>"-r"</a:t>
            </a:r>
            <a:r>
              <a:rPr sz="1800">
                <a:latin typeface="Courier"/>
              </a:rPr>
              <a:t>, </a:t>
            </a:r>
            <a:r>
              <a:rPr sz="1800">
                <a:solidFill>
                  <a:srgbClr val="4E9A06"/>
                </a:solidFill>
                <a:latin typeface="Courier"/>
              </a:rPr>
              <a:t>"--maxrows"</a:t>
            </a:r>
            <a:r>
              <a:rPr sz="1800">
                <a:latin typeface="Courier"/>
              </a:rPr>
              <a:t>, default</a:t>
            </a:r>
            <a:r>
              <a:rPr sz="1800" b="1">
                <a:solidFill>
                  <a:srgbClr val="CE5C00"/>
                </a:solidFill>
                <a:latin typeface="Courier"/>
              </a:rPr>
              <a:t>=</a:t>
            </a:r>
            <a:r>
              <a:rPr sz="1800">
                <a:solidFill>
                  <a:srgbClr val="0000CF"/>
                </a:solidFill>
                <a:latin typeface="Courier"/>
              </a:rPr>
              <a:t>20</a:t>
            </a:r>
            <a:r>
              <a:rPr sz="1800">
                <a:latin typeface="Courier"/>
              </a:rPr>
              <a:t>,</a:t>
            </a:r>
            <a:br/>
            <a:r>
              <a:rPr sz="1800">
                <a:latin typeface="Courier"/>
              </a:rPr>
              <a:t>                    help</a:t>
            </a:r>
            <a:r>
              <a:rPr sz="1800" b="1">
                <a:solidFill>
                  <a:srgbClr val="CE5C00"/>
                </a:solidFill>
                <a:latin typeface="Courier"/>
              </a:rPr>
              <a:t>=</a:t>
            </a:r>
            <a:r>
              <a:rPr sz="1800">
                <a:solidFill>
                  <a:srgbClr val="4E9A06"/>
                </a:solidFill>
                <a:latin typeface="Courier"/>
              </a:rPr>
              <a:t>"maximum rows to print, default 20"</a:t>
            </a:r>
            <a:r>
              <a:rPr sz="1800">
                <a:latin typeface="Courier"/>
              </a:rPr>
              <a:t>)</a:t>
            </a:r>
            <a:br/>
            <a:r>
              <a:rPr sz="1800">
                <a:latin typeface="Courier"/>
              </a:rPr>
              <a:t>parser.add_argument(</a:t>
            </a:r>
            <a:r>
              <a:rPr sz="1800">
                <a:solidFill>
                  <a:srgbClr val="4E9A06"/>
                </a:solidFill>
                <a:latin typeface="Courier"/>
              </a:rPr>
              <a:t>"interval"</a:t>
            </a:r>
            <a:r>
              <a:rPr sz="1800">
                <a:latin typeface="Courier"/>
              </a:rPr>
              <a:t>, nargs</a:t>
            </a:r>
            <a:r>
              <a:rPr sz="1800" b="1">
                <a:solidFill>
                  <a:srgbClr val="CE5C00"/>
                </a:solidFill>
                <a:latin typeface="Courier"/>
              </a:rPr>
              <a:t>=</a:t>
            </a:r>
            <a:r>
              <a:rPr sz="1800">
                <a:solidFill>
                  <a:srgbClr val="4E9A06"/>
                </a:solidFill>
                <a:latin typeface="Courier"/>
              </a:rPr>
              <a:t>"?"</a:t>
            </a:r>
            <a:r>
              <a:rPr sz="1800">
                <a:latin typeface="Courier"/>
              </a:rPr>
              <a:t>, default</a:t>
            </a:r>
            <a:r>
              <a:rPr sz="1800" b="1">
                <a:solidFill>
                  <a:srgbClr val="CE5C00"/>
                </a:solidFill>
                <a:latin typeface="Courier"/>
              </a:rPr>
              <a:t>=</a:t>
            </a:r>
            <a:r>
              <a:rPr sz="1800">
                <a:solidFill>
                  <a:srgbClr val="0000CF"/>
                </a:solidFill>
                <a:latin typeface="Courier"/>
              </a:rPr>
              <a:t>1</a:t>
            </a:r>
            <a:r>
              <a:rPr sz="1800">
                <a:latin typeface="Courier"/>
              </a:rPr>
              <a:t>,</a:t>
            </a:r>
            <a:br/>
            <a:r>
              <a:rPr sz="1800">
                <a:latin typeface="Courier"/>
              </a:rPr>
              <a:t>                    help</a:t>
            </a:r>
            <a:r>
              <a:rPr sz="1800" b="1">
                <a:solidFill>
                  <a:srgbClr val="CE5C00"/>
                </a:solidFill>
                <a:latin typeface="Courier"/>
              </a:rPr>
              <a:t>=</a:t>
            </a:r>
            <a:r>
              <a:rPr sz="1800">
                <a:solidFill>
                  <a:srgbClr val="4E9A06"/>
                </a:solidFill>
                <a:latin typeface="Courier"/>
              </a:rPr>
              <a:t>"output interval, in seconds"</a:t>
            </a:r>
            <a:r>
              <a:rPr sz="1800">
                <a:latin typeface="Courier"/>
              </a:rPr>
              <a:t>)</a:t>
            </a:r>
            <a:br/>
            <a:r>
              <a:rPr sz="1800">
                <a:latin typeface="Courier"/>
              </a:rPr>
              <a:t>parser.add_argument(</a:t>
            </a:r>
            <a:r>
              <a:rPr sz="1800">
                <a:solidFill>
                  <a:srgbClr val="4E9A06"/>
                </a:solidFill>
                <a:latin typeface="Courier"/>
              </a:rPr>
              <a:t>"count"</a:t>
            </a:r>
            <a:r>
              <a:rPr sz="1800">
                <a:latin typeface="Courier"/>
              </a:rPr>
              <a:t>, nargs</a:t>
            </a:r>
            <a:r>
              <a:rPr sz="1800" b="1">
                <a:solidFill>
                  <a:srgbClr val="CE5C00"/>
                </a:solidFill>
                <a:latin typeface="Courier"/>
              </a:rPr>
              <a:t>=</a:t>
            </a:r>
            <a:r>
              <a:rPr sz="1800">
                <a:solidFill>
                  <a:srgbClr val="4E9A06"/>
                </a:solidFill>
                <a:latin typeface="Courier"/>
              </a:rPr>
              <a:t>"?"</a:t>
            </a:r>
            <a:r>
              <a:rPr sz="1800">
                <a:latin typeface="Courier"/>
              </a:rPr>
              <a:t>, default</a:t>
            </a:r>
            <a:r>
              <a:rPr sz="1800" b="1">
                <a:solidFill>
                  <a:srgbClr val="CE5C00"/>
                </a:solidFill>
                <a:latin typeface="Courier"/>
              </a:rPr>
              <a:t>=</a:t>
            </a:r>
            <a:r>
              <a:rPr sz="1800">
                <a:solidFill>
                  <a:srgbClr val="0000CF"/>
                </a:solidFill>
                <a:latin typeface="Courier"/>
              </a:rPr>
              <a:t>99999999</a:t>
            </a:r>
            <a:r>
              <a:rPr sz="1800">
                <a:latin typeface="Courier"/>
              </a:rPr>
              <a:t>,</a:t>
            </a:r>
            <a:br/>
            <a:r>
              <a:rPr sz="1800">
                <a:latin typeface="Courier"/>
              </a:rPr>
              <a:t>                    help</a:t>
            </a:r>
            <a:r>
              <a:rPr sz="1800" b="1">
                <a:solidFill>
                  <a:srgbClr val="CE5C00"/>
                </a:solidFill>
                <a:latin typeface="Courier"/>
              </a:rPr>
              <a:t>=</a:t>
            </a:r>
            <a:r>
              <a:rPr sz="1800">
                <a:solidFill>
                  <a:srgbClr val="4E9A06"/>
                </a:solidFill>
                <a:latin typeface="Courier"/>
              </a:rPr>
              <a:t>"number of outputs"</a:t>
            </a:r>
            <a:r>
              <a:rPr sz="1800">
                <a:latin typeface="Courier"/>
              </a:rPr>
              <a:t>)</a:t>
            </a:r>
            <a:br/>
            <a:r>
              <a:rPr sz="1800">
                <a:latin typeface="Courier"/>
              </a:rPr>
              <a:t>parser.add_argument(</a:t>
            </a:r>
            <a:r>
              <a:rPr sz="1800">
                <a:solidFill>
                  <a:srgbClr val="4E9A06"/>
                </a:solidFill>
                <a:latin typeface="Courier"/>
              </a:rPr>
              <a:t>"--ebpf"</a:t>
            </a:r>
            <a:r>
              <a:rPr sz="1800">
                <a:latin typeface="Courier"/>
              </a:rPr>
              <a:t>, action</a:t>
            </a:r>
            <a:r>
              <a:rPr sz="1800" b="1">
                <a:solidFill>
                  <a:srgbClr val="CE5C00"/>
                </a:solidFill>
                <a:latin typeface="Courier"/>
              </a:rPr>
              <a:t>=</a:t>
            </a:r>
            <a:r>
              <a:rPr sz="1800">
                <a:solidFill>
                  <a:srgbClr val="4E9A06"/>
                </a:solidFill>
                <a:latin typeface="Courier"/>
              </a:rPr>
              <a:t>"store_true"</a:t>
            </a:r>
            <a:r>
              <a:rPr sz="1800">
                <a:latin typeface="Courier"/>
              </a:rPr>
              <a:t>,</a:t>
            </a:r>
            <a:br/>
            <a:r>
              <a:rPr sz="1800">
                <a:latin typeface="Courier"/>
              </a:rPr>
              <a:t>                    help</a:t>
            </a:r>
            <a:r>
              <a:rPr sz="1800" b="1">
                <a:solidFill>
                  <a:srgbClr val="CE5C00"/>
                </a:solidFill>
                <a:latin typeface="Courier"/>
              </a:rPr>
              <a:t>=</a:t>
            </a:r>
            <a:r>
              <a:rPr sz="1800">
                <a:latin typeface="Courier"/>
              </a:rPr>
              <a:t>argparse.SUPPRESS)</a:t>
            </a:r>
            <a:br/>
            <a:br/>
            <a:r>
              <a:rPr sz="1800" i="1">
                <a:solidFill>
                  <a:srgbClr val="8F5902"/>
                </a:solidFill>
                <a:latin typeface="Courier"/>
              </a:rPr>
              <a:t># </a:t>
            </a:r>
            <a:r>
              <a:rPr sz="1800">
                <a:solidFill>
                  <a:srgbClr val="EF2929"/>
                </a:solidFill>
                <a:latin typeface="Courier"/>
              </a:rPr>
              <a:t>FIXME</a:t>
            </a:r>
            <a:r>
              <a:rPr sz="1800" i="1">
                <a:solidFill>
                  <a:srgbClr val="8F5902"/>
                </a:solidFill>
                <a:latin typeface="Courier"/>
              </a:rPr>
              <a:t> clean this up</a:t>
            </a:r>
            <a:br/>
            <a:r>
              <a:rPr sz="1800">
                <a:latin typeface="Courier"/>
              </a:rPr>
              <a:t>args </a:t>
            </a:r>
            <a:r>
              <a:rPr sz="1800" b="1">
                <a:solidFill>
                  <a:srgbClr val="CE5C00"/>
                </a:solidFill>
                <a:latin typeface="Courier"/>
              </a:rPr>
              <a:t>=</a:t>
            </a:r>
            <a:r>
              <a:rPr sz="1800">
                <a:latin typeface="Courier"/>
              </a:rPr>
              <a:t> parser.parse_args()</a:t>
            </a:r>
            <a:br/>
            <a:r>
              <a:rPr sz="1800">
                <a:latin typeface="Courier"/>
              </a:rPr>
              <a:t>interval </a:t>
            </a:r>
            <a:r>
              <a:rPr sz="1800" b="1">
                <a:solidFill>
                  <a:srgbClr val="CE5C00"/>
                </a:solidFill>
                <a:latin typeface="Courier"/>
              </a:rPr>
              <a:t>=</a:t>
            </a:r>
            <a:r>
              <a:rPr sz="1800">
                <a:latin typeface="Courier"/>
              </a:rPr>
              <a:t> int(args.interval)</a:t>
            </a:r>
            <a:br/>
            <a:r>
              <a:rPr sz="1800">
                <a:latin typeface="Courier"/>
              </a:rPr>
              <a:t>countdown </a:t>
            </a:r>
            <a:r>
              <a:rPr sz="1800" b="1">
                <a:solidFill>
                  <a:srgbClr val="CE5C00"/>
                </a:solidFill>
                <a:latin typeface="Courier"/>
              </a:rPr>
              <a:t>=</a:t>
            </a:r>
            <a:r>
              <a:rPr sz="1800">
                <a:latin typeface="Courier"/>
              </a:rPr>
              <a:t> int(args.count)</a:t>
            </a:r>
            <a:br/>
            <a:r>
              <a:rPr sz="1800">
                <a:latin typeface="Courier"/>
              </a:rPr>
              <a:t>maxrows </a:t>
            </a:r>
            <a:r>
              <a:rPr sz="1800" b="1">
                <a:solidFill>
                  <a:srgbClr val="CE5C00"/>
                </a:solidFill>
                <a:latin typeface="Courier"/>
              </a:rPr>
              <a:t>=</a:t>
            </a:r>
            <a:r>
              <a:rPr sz="1800">
                <a:latin typeface="Courier"/>
              </a:rPr>
              <a:t> int(args.maxrows)</a:t>
            </a:r>
            <a:br/>
            <a:r>
              <a:rPr sz="1800">
                <a:latin typeface="Courier"/>
              </a:rPr>
              <a:t>clear </a:t>
            </a:r>
            <a:r>
              <a:rPr sz="1800" b="1">
                <a:solidFill>
                  <a:srgbClr val="CE5C00"/>
                </a:solidFill>
                <a:latin typeface="Courier"/>
              </a:rPr>
              <a:t>=</a:t>
            </a:r>
            <a:r>
              <a:rPr sz="1800">
                <a:latin typeface="Courier"/>
              </a:rPr>
              <a:t> </a:t>
            </a:r>
            <a:r>
              <a:rPr sz="1800" b="1">
                <a:solidFill>
                  <a:srgbClr val="204A87"/>
                </a:solidFill>
                <a:latin typeface="Courier"/>
              </a:rPr>
              <a:t>not</a:t>
            </a:r>
            <a:r>
              <a:rPr sz="1800">
                <a:latin typeface="Courier"/>
              </a:rPr>
              <a:t> int(args.noclear)</a:t>
            </a:r>
            <a:br/>
            <a:r>
              <a:rPr sz="1800">
                <a:latin typeface="Courier"/>
              </a:rPr>
              <a:t>outfile </a:t>
            </a:r>
            <a:r>
              <a:rPr sz="1800" b="1">
                <a:solidFill>
                  <a:srgbClr val="CE5C00"/>
                </a:solidFill>
                <a:latin typeface="Courier"/>
              </a:rPr>
              <a:t>=</a:t>
            </a:r>
            <a:r>
              <a:rPr sz="1800">
                <a:latin typeface="Courier"/>
              </a:rPr>
              <a:t> args.output</a:t>
            </a:r>
            <a:br/>
            <a:r>
              <a:rPr sz="1800">
                <a:latin typeface="Courier"/>
              </a:rPr>
              <a:t>pid </a:t>
            </a:r>
            <a:r>
              <a:rPr sz="1800" b="1">
                <a:solidFill>
                  <a:srgbClr val="CE5C00"/>
                </a:solidFill>
                <a:latin typeface="Courier"/>
              </a:rPr>
              <a:t>=</a:t>
            </a:r>
            <a:r>
              <a:rPr sz="1800">
                <a:latin typeface="Courier"/>
              </a:rPr>
              <a:t> args.pid</a:t>
            </a:r>
            <a:br/>
            <a:br/>
            <a:r>
              <a:rPr sz="1800" i="1">
                <a:solidFill>
                  <a:srgbClr val="8F5902"/>
                </a:solidFill>
                <a:latin typeface="Courier"/>
              </a:rPr>
              <a:t># Globals</a:t>
            </a:r>
            <a:br/>
            <a:r>
              <a:rPr sz="1800">
                <a:latin typeface="Courier"/>
              </a:rPr>
              <a:t>exiting </a:t>
            </a:r>
            <a:r>
              <a:rPr sz="1800" b="1">
                <a:solidFill>
                  <a:srgbClr val="CE5C00"/>
                </a:solidFill>
                <a:latin typeface="Courier"/>
              </a:rPr>
              <a:t>=</a:t>
            </a:r>
            <a:r>
              <a:rPr sz="1800">
                <a:latin typeface="Courier"/>
              </a:rPr>
              <a:t> </a:t>
            </a:r>
            <a:r>
              <a:rPr sz="1800">
                <a:solidFill>
                  <a:srgbClr val="0000CF"/>
                </a:solidFill>
                <a:latin typeface="Courier"/>
              </a:rPr>
              <a:t>0</a:t>
            </a:r>
            <a:br/>
            <a:r>
              <a:rPr sz="1800">
                <a:latin typeface="Courier"/>
              </a:rPr>
              <a:t>sort_mode </a:t>
            </a:r>
            <a:r>
              <a:rPr sz="1800" b="1">
                <a:solidFill>
                  <a:srgbClr val="CE5C00"/>
                </a:solidFill>
                <a:latin typeface="Courier"/>
              </a:rPr>
              <a:t>=</a:t>
            </a:r>
            <a:r>
              <a:rPr sz="1800">
                <a:latin typeface="Courier"/>
              </a:rPr>
              <a:t> </a:t>
            </a:r>
            <a:r>
              <a:rPr sz="1800">
                <a:solidFill>
                  <a:srgbClr val="4E9A06"/>
                </a:solidFill>
                <a:latin typeface="Courier"/>
              </a:rPr>
              <a:t>"C"</a:t>
            </a:r>
            <a:br/>
            <a:r>
              <a:rPr sz="1800">
                <a:latin typeface="Courier"/>
              </a:rPr>
              <a:t>sort_ascending </a:t>
            </a:r>
            <a:r>
              <a:rPr sz="1800" b="1">
                <a:solidFill>
                  <a:srgbClr val="CE5C00"/>
                </a:solidFill>
                <a:latin typeface="Courier"/>
              </a:rPr>
              <a:t>=</a:t>
            </a:r>
            <a:r>
              <a:rPr sz="1800">
                <a:latin typeface="Courier"/>
              </a:rPr>
              <a:t> </a:t>
            </a:r>
            <a:r>
              <a:rPr sz="1800">
                <a:solidFill>
                  <a:srgbClr val="000000"/>
                </a:solidFill>
                <a:latin typeface="Courier"/>
              </a:rPr>
              <a:t>True</a:t>
            </a:r>
            <a:br/>
            <a:r>
              <a:rPr sz="1800">
                <a:latin typeface="Courier"/>
              </a:rPr>
              <a:t>bpf </a:t>
            </a:r>
            <a:r>
              <a:rPr sz="1800" b="1">
                <a:solidFill>
                  <a:srgbClr val="CE5C00"/>
                </a:solidFill>
                <a:latin typeface="Courier"/>
              </a:rPr>
              <a:t>=</a:t>
            </a:r>
            <a:r>
              <a:rPr sz="1800">
                <a:latin typeface="Courier"/>
              </a:rPr>
              <a:t> </a:t>
            </a:r>
            <a:r>
              <a:rPr sz="1800">
                <a:solidFill>
                  <a:srgbClr val="000000"/>
                </a:solidFill>
                <a:latin typeface="Courier"/>
              </a:rPr>
              <a:t>None</a:t>
            </a:r>
            <a:br/>
            <a:r>
              <a:rPr sz="1800">
                <a:latin typeface="Courier"/>
              </a:rPr>
              <a:t>sorted_output </a:t>
            </a:r>
            <a:r>
              <a:rPr sz="1800" b="1">
                <a:solidFill>
                  <a:srgbClr val="CE5C00"/>
                </a:solidFill>
                <a:latin typeface="Courier"/>
              </a:rPr>
              <a:t>=</a:t>
            </a:r>
            <a:r>
              <a:rPr sz="1800">
                <a:latin typeface="Courier"/>
              </a:rPr>
              <a:t> </a:t>
            </a:r>
            <a:r>
              <a:rPr sz="1800">
                <a:solidFill>
                  <a:srgbClr val="000000"/>
                </a:solidFill>
                <a:latin typeface="Courier"/>
              </a:rPr>
              <a:t>None</a:t>
            </a:r>
            <a:br/>
            <a:br/>
            <a:br/>
            <a:r>
              <a:rPr sz="1800">
                <a:latin typeface="Courier"/>
              </a:rPr>
              <a:t>sort_modes </a:t>
            </a:r>
            <a:r>
              <a:rPr sz="1800" b="1">
                <a:solidFill>
                  <a:srgbClr val="CE5C00"/>
                </a:solidFill>
                <a:latin typeface="Courier"/>
              </a:rPr>
              <a:t>=</a:t>
            </a:r>
            <a:r>
              <a:rPr sz="1800">
                <a:latin typeface="Courier"/>
              </a:rPr>
              <a:t> {</a:t>
            </a:r>
            <a:br/>
            <a:r>
              <a:rPr sz="1800">
                <a:latin typeface="Courier"/>
              </a:rPr>
              <a:t>    </a:t>
            </a:r>
            <a:r>
              <a:rPr sz="1800">
                <a:solidFill>
                  <a:srgbClr val="4E9A06"/>
                </a:solidFill>
                <a:latin typeface="Courier"/>
              </a:rPr>
              <a:t>"C"</a:t>
            </a:r>
            <a:r>
              <a:rPr sz="1800">
                <a:latin typeface="Courier"/>
              </a:rPr>
              <a:t>: </a:t>
            </a:r>
            <a:r>
              <a:rPr sz="1800">
                <a:solidFill>
                  <a:srgbClr val="4E9A06"/>
                </a:solidFill>
                <a:latin typeface="Courier"/>
              </a:rPr>
              <a:t>"calls"</a:t>
            </a:r>
            <a:r>
              <a:rPr sz="1800">
                <a:latin typeface="Courier"/>
              </a:rPr>
              <a:t>,  </a:t>
            </a:r>
            <a:r>
              <a:rPr sz="1800" i="1">
                <a:solidFill>
                  <a:srgbClr val="8F5902"/>
                </a:solidFill>
                <a:latin typeface="Courier"/>
              </a:rPr>
              <a:t># total calls to key</a:t>
            </a:r>
            <a:br/>
            <a:r>
              <a:rPr sz="1800">
                <a:latin typeface="Courier"/>
              </a:rPr>
              <a:t>    </a:t>
            </a:r>
            <a:r>
              <a:rPr sz="1800">
                <a:solidFill>
                  <a:srgbClr val="4E9A06"/>
                </a:solidFill>
                <a:latin typeface="Courier"/>
              </a:rPr>
              <a:t>"S"</a:t>
            </a:r>
            <a:r>
              <a:rPr sz="1800">
                <a:latin typeface="Courier"/>
              </a:rPr>
              <a:t>: </a:t>
            </a:r>
            <a:r>
              <a:rPr sz="1800">
                <a:solidFill>
                  <a:srgbClr val="4E9A06"/>
                </a:solidFill>
                <a:latin typeface="Courier"/>
              </a:rPr>
              <a:t>"size"</a:t>
            </a:r>
            <a:r>
              <a:rPr sz="1800">
                <a:latin typeface="Courier"/>
              </a:rPr>
              <a:t>,  </a:t>
            </a:r>
            <a:r>
              <a:rPr sz="1800" i="1">
                <a:solidFill>
                  <a:srgbClr val="8F5902"/>
                </a:solidFill>
                <a:latin typeface="Courier"/>
              </a:rPr>
              <a:t># latest size of key</a:t>
            </a:r>
            <a:br/>
            <a:r>
              <a:rPr sz="1800">
                <a:latin typeface="Courier"/>
              </a:rPr>
              <a:t>    </a:t>
            </a:r>
            <a:r>
              <a:rPr sz="1800">
                <a:solidFill>
                  <a:srgbClr val="4E9A06"/>
                </a:solidFill>
                <a:latin typeface="Courier"/>
              </a:rPr>
              <a:t>"R"</a:t>
            </a:r>
            <a:r>
              <a:rPr sz="1800">
                <a:latin typeface="Courier"/>
              </a:rPr>
              <a:t>: </a:t>
            </a:r>
            <a:r>
              <a:rPr sz="1800">
                <a:solidFill>
                  <a:srgbClr val="4E9A06"/>
                </a:solidFill>
                <a:latin typeface="Courier"/>
              </a:rPr>
              <a:t>"req/s"</a:t>
            </a:r>
            <a:r>
              <a:rPr sz="1800">
                <a:latin typeface="Courier"/>
              </a:rPr>
              <a:t>,  </a:t>
            </a:r>
            <a:r>
              <a:rPr sz="1800" i="1">
                <a:solidFill>
                  <a:srgbClr val="8F5902"/>
                </a:solidFill>
                <a:latin typeface="Courier"/>
              </a:rPr>
              <a:t># requests per second to this key</a:t>
            </a:r>
            <a:br/>
            <a:r>
              <a:rPr sz="1800">
                <a:latin typeface="Courier"/>
              </a:rPr>
              <a:t>    </a:t>
            </a:r>
            <a:r>
              <a:rPr sz="1800">
                <a:solidFill>
                  <a:srgbClr val="4E9A06"/>
                </a:solidFill>
                <a:latin typeface="Courier"/>
              </a:rPr>
              <a:t>"B"</a:t>
            </a:r>
            <a:r>
              <a:rPr sz="1800">
                <a:latin typeface="Courier"/>
              </a:rPr>
              <a:t>: </a:t>
            </a:r>
            <a:r>
              <a:rPr sz="1800">
                <a:solidFill>
                  <a:srgbClr val="4E9A06"/>
                </a:solidFill>
                <a:latin typeface="Courier"/>
              </a:rPr>
              <a:t>"bw"</a:t>
            </a:r>
            <a:r>
              <a:rPr sz="1800">
                <a:latin typeface="Courier"/>
              </a:rPr>
              <a:t>,    </a:t>
            </a:r>
            <a:r>
              <a:rPr sz="1800" i="1">
                <a:solidFill>
                  <a:srgbClr val="8F5902"/>
                </a:solidFill>
                <a:latin typeface="Courier"/>
              </a:rPr>
              <a:t># total bytes accesses on this key</a:t>
            </a:r>
            <a:br/>
            <a:r>
              <a:rPr sz="1800">
                <a:latin typeface="Courier"/>
              </a:rPr>
              <a:t>    </a:t>
            </a:r>
            <a:r>
              <a:rPr sz="1800">
                <a:solidFill>
                  <a:srgbClr val="4E9A06"/>
                </a:solidFill>
                <a:latin typeface="Courier"/>
              </a:rPr>
              <a:t>"N"</a:t>
            </a:r>
            <a:r>
              <a:rPr sz="1800">
                <a:latin typeface="Courier"/>
              </a:rPr>
              <a:t>: </a:t>
            </a:r>
            <a:r>
              <a:rPr sz="1800">
                <a:solidFill>
                  <a:srgbClr val="4E9A06"/>
                </a:solidFill>
                <a:latin typeface="Courier"/>
              </a:rPr>
              <a:t>"ts"</a:t>
            </a:r>
            <a:r>
              <a:rPr sz="1800">
                <a:latin typeface="Courier"/>
              </a:rPr>
              <a:t>     </a:t>
            </a:r>
            <a:r>
              <a:rPr sz="1800" i="1">
                <a:solidFill>
                  <a:srgbClr val="8F5902"/>
                </a:solidFill>
                <a:latin typeface="Courier"/>
              </a:rPr>
              <a:t># timestamp of the latest access</a:t>
            </a:r>
            <a:br/>
            <a:r>
              <a:rPr sz="1800">
                <a:latin typeface="Courier"/>
              </a:rPr>
              <a:t>}</a:t>
            </a:r>
            <a:br/>
            <a:br/>
            <a:r>
              <a:rPr sz="1800">
                <a:latin typeface="Courier"/>
              </a:rPr>
              <a:t>commands </a:t>
            </a:r>
            <a:r>
              <a:rPr sz="1800" b="1">
                <a:solidFill>
                  <a:srgbClr val="CE5C00"/>
                </a:solidFill>
                <a:latin typeface="Courier"/>
              </a:rPr>
              <a:t>=</a:t>
            </a:r>
            <a:r>
              <a:rPr sz="1800">
                <a:latin typeface="Courier"/>
              </a:rPr>
              <a:t> {</a:t>
            </a:r>
            <a:br/>
            <a:r>
              <a:rPr sz="1800">
                <a:latin typeface="Courier"/>
              </a:rPr>
              <a:t>    </a:t>
            </a:r>
            <a:r>
              <a:rPr sz="1800">
                <a:solidFill>
                  <a:srgbClr val="4E9A06"/>
                </a:solidFill>
                <a:latin typeface="Courier"/>
              </a:rPr>
              <a:t>"T"</a:t>
            </a:r>
            <a:r>
              <a:rPr sz="1800">
                <a:latin typeface="Courier"/>
              </a:rPr>
              <a:t>: </a:t>
            </a:r>
            <a:r>
              <a:rPr sz="1800">
                <a:solidFill>
                  <a:srgbClr val="4E9A06"/>
                </a:solidFill>
                <a:latin typeface="Courier"/>
              </a:rPr>
              <a:t>"toggle"</a:t>
            </a:r>
            <a:r>
              <a:rPr sz="1800">
                <a:latin typeface="Courier"/>
              </a:rPr>
              <a:t>,  </a:t>
            </a:r>
            <a:r>
              <a:rPr sz="1800" i="1">
                <a:solidFill>
                  <a:srgbClr val="8F5902"/>
                </a:solidFill>
                <a:latin typeface="Courier"/>
              </a:rPr>
              <a:t># sorting by ascending / descending order</a:t>
            </a:r>
            <a:br/>
            <a:r>
              <a:rPr sz="1800">
                <a:latin typeface="Courier"/>
              </a:rPr>
              <a:t>    </a:t>
            </a:r>
            <a:r>
              <a:rPr sz="1800">
                <a:solidFill>
                  <a:srgbClr val="4E9A06"/>
                </a:solidFill>
                <a:latin typeface="Courier"/>
              </a:rPr>
              <a:t>"D"</a:t>
            </a:r>
            <a:r>
              <a:rPr sz="1800">
                <a:latin typeface="Courier"/>
              </a:rPr>
              <a:t>: </a:t>
            </a:r>
            <a:r>
              <a:rPr sz="1800">
                <a:solidFill>
                  <a:srgbClr val="4E9A06"/>
                </a:solidFill>
                <a:latin typeface="Courier"/>
              </a:rPr>
              <a:t>"dump"</a:t>
            </a:r>
            <a:r>
              <a:rPr sz="1800">
                <a:latin typeface="Courier"/>
              </a:rPr>
              <a:t>,   </a:t>
            </a:r>
            <a:r>
              <a:rPr sz="1800" i="1">
                <a:solidFill>
                  <a:srgbClr val="8F5902"/>
                </a:solidFill>
                <a:latin typeface="Courier"/>
              </a:rPr>
              <a:t># clear eBPF maps and dump to disk (if set)</a:t>
            </a:r>
            <a:br/>
            <a:r>
              <a:rPr sz="1800">
                <a:latin typeface="Courier"/>
              </a:rPr>
              <a:t>    </a:t>
            </a:r>
            <a:r>
              <a:rPr sz="1800">
                <a:solidFill>
                  <a:srgbClr val="4E9A06"/>
                </a:solidFill>
                <a:latin typeface="Courier"/>
              </a:rPr>
              <a:t>"Q"</a:t>
            </a:r>
            <a:r>
              <a:rPr sz="1800">
                <a:latin typeface="Courier"/>
              </a:rPr>
              <a:t>: </a:t>
            </a:r>
            <a:r>
              <a:rPr sz="1800">
                <a:solidFill>
                  <a:srgbClr val="4E9A06"/>
                </a:solidFill>
                <a:latin typeface="Courier"/>
              </a:rPr>
              <a:t>"quit"</a:t>
            </a:r>
            <a:r>
              <a:rPr sz="1800">
                <a:latin typeface="Courier"/>
              </a:rPr>
              <a:t>    </a:t>
            </a:r>
            <a:r>
              <a:rPr sz="1800" i="1">
                <a:solidFill>
                  <a:srgbClr val="8F5902"/>
                </a:solidFill>
                <a:latin typeface="Courier"/>
              </a:rPr>
              <a:t># exit mctop</a:t>
            </a:r>
            <a:br/>
            <a:r>
              <a:rPr sz="1800">
                <a:latin typeface="Courier"/>
              </a:rPr>
              <a:t>}</a:t>
            </a:r>
            <a:br/>
            <a:br/>
            <a:r>
              <a:rPr sz="1800" i="1">
                <a:solidFill>
                  <a:srgbClr val="8F5902"/>
                </a:solidFill>
                <a:latin typeface="Courier"/>
              </a:rPr>
              <a:t># /typedef enum {START, </a:t>
            </a:r>
            <a:r>
              <a:rPr sz="1800">
                <a:latin typeface="Courier"/>
              </a:rPr>
              <a:t>END</a:t>
            </a:r>
            <a:r>
              <a:rPr sz="1800" i="1">
                <a:solidFill>
                  <a:srgbClr val="8F5902"/>
                </a:solidFill>
                <a:latin typeface="Courier"/>
              </a:rPr>
              <a:t>, GET, ADD, SET, REPLACE, PREPEND, APPEND,</a:t>
            </a:r>
            <a:br/>
            <a:r>
              <a:rPr sz="1800" i="1">
                <a:solidFill>
                  <a:srgbClr val="8F5902"/>
                </a:solidFill>
                <a:latin typeface="Courier"/>
              </a:rPr>
              <a:t>#                       TOUCH, CAS, INCR, DECR, DELETE} memcached_op_t;</a:t>
            </a:r>
            <a:br/>
            <a:br/>
            <a:r>
              <a:rPr sz="1800" i="1">
                <a:solidFill>
                  <a:srgbClr val="8F5902"/>
                </a:solidFill>
                <a:latin typeface="Courier"/>
              </a:rPr>
              <a:t># </a:t>
            </a:r>
            <a:r>
              <a:rPr sz="1800">
                <a:solidFill>
                  <a:srgbClr val="EF2929"/>
                </a:solidFill>
                <a:latin typeface="Courier"/>
              </a:rPr>
              <a:t>FIXME</a:t>
            </a:r>
            <a:r>
              <a:rPr sz="1800" i="1">
                <a:solidFill>
                  <a:srgbClr val="8F5902"/>
                </a:solidFill>
                <a:latin typeface="Courier"/>
              </a:rPr>
              <a:t> have helper to generate per  type?</a:t>
            </a:r>
            <a:br/>
            <a:r>
              <a:rPr sz="1800" i="1">
                <a:solidFill>
                  <a:srgbClr val="8F5902"/>
                </a:solidFill>
                <a:latin typeface="Courier"/>
              </a:rPr>
              <a:t># load BPF program</a:t>
            </a:r>
            <a:br/>
            <a:r>
              <a:rPr sz="1800">
                <a:latin typeface="Courier"/>
              </a:rPr>
              <a:t>bpf_text </a:t>
            </a:r>
            <a:r>
              <a:rPr sz="1800" b="1">
                <a:solidFill>
                  <a:srgbClr val="CE5C00"/>
                </a:solidFill>
                <a:latin typeface="Courier"/>
              </a:rPr>
              <a:t>=</a:t>
            </a:r>
            <a:r>
              <a:rPr sz="1800">
                <a:latin typeface="Courier"/>
              </a:rPr>
              <a:t> </a:t>
            </a:r>
            <a:r>
              <a:rPr sz="1800">
                <a:solidFill>
                  <a:srgbClr val="4E9A06"/>
                </a:solidFill>
                <a:latin typeface="Courier"/>
              </a:rPr>
              <a:t>"""</a:t>
            </a:r>
            <a:br/>
            <a:r>
              <a:rPr sz="1800">
                <a:solidFill>
                  <a:srgbClr val="4E9A06"/>
                </a:solidFill>
                <a:latin typeface="Courier"/>
              </a:rPr>
              <a:t>#include &lt;uapi/linux/ptrace.h&gt;</a:t>
            </a:r>
            <a:br/>
            <a:r>
              <a:rPr sz="1800">
                <a:solidFill>
                  <a:srgbClr val="4E9A06"/>
                </a:solidFill>
                <a:latin typeface="Courier"/>
              </a:rPr>
              <a:t>#include &lt;bcc/proto.h&gt;</a:t>
            </a:r>
            <a:br/>
            <a:br/>
            <a:br/>
            <a:r>
              <a:rPr sz="1800">
                <a:solidFill>
                  <a:srgbClr val="4E9A06"/>
                </a:solidFill>
                <a:latin typeface="Courier"/>
              </a:rPr>
              <a:t>#define READ_MASK 0xff // allow buffer reads up to 256 bytes</a:t>
            </a:r>
            <a:br/>
            <a:r>
              <a:rPr sz="1800">
                <a:solidFill>
                  <a:srgbClr val="4E9A06"/>
                </a:solidFill>
                <a:latin typeface="Courier"/>
              </a:rPr>
              <a:t>struct keyhit_t {</a:t>
            </a:r>
            <a:br/>
            <a:r>
              <a:rPr sz="1800">
                <a:solidFill>
                  <a:srgbClr val="4E9A06"/>
                </a:solidFill>
                <a:latin typeface="Courier"/>
              </a:rPr>
              <a:t>    char keystr[READ_MASK];</a:t>
            </a:r>
            <a:br/>
            <a:r>
              <a:rPr sz="1800">
                <a:solidFill>
                  <a:srgbClr val="4E9A06"/>
                </a:solidFill>
                <a:latin typeface="Courier"/>
              </a:rPr>
              <a:t>};</a:t>
            </a:r>
            <a:br/>
            <a:br/>
            <a:r>
              <a:rPr sz="1800">
                <a:solidFill>
                  <a:srgbClr val="4E9A06"/>
                </a:solidFill>
                <a:latin typeface="Courier"/>
              </a:rPr>
              <a:t>struct value_t {</a:t>
            </a:r>
            <a:br/>
            <a:r>
              <a:rPr sz="1800">
                <a:solidFill>
                  <a:srgbClr val="4E9A06"/>
                </a:solidFill>
                <a:latin typeface="Courier"/>
              </a:rPr>
              <a:t>    u64 count;</a:t>
            </a:r>
            <a:br/>
            <a:r>
              <a:rPr sz="1800">
                <a:solidFill>
                  <a:srgbClr val="4E9A06"/>
                </a:solidFill>
                <a:latin typeface="Courier"/>
              </a:rPr>
              <a:t>    u64 bytecount;</a:t>
            </a:r>
            <a:br/>
            <a:r>
              <a:rPr sz="1800">
                <a:solidFill>
                  <a:srgbClr val="4E9A06"/>
                </a:solidFill>
                <a:latin typeface="Courier"/>
              </a:rPr>
              <a:t>    u64 totalbytes;</a:t>
            </a:r>
            <a:br/>
            <a:r>
              <a:rPr sz="1800">
                <a:solidFill>
                  <a:srgbClr val="4E9A06"/>
                </a:solidFill>
                <a:latin typeface="Courier"/>
              </a:rPr>
              <a:t>    u64 keysize;</a:t>
            </a:r>
            <a:br/>
            <a:r>
              <a:rPr sz="1800">
                <a:solidFill>
                  <a:srgbClr val="4E9A06"/>
                </a:solidFill>
                <a:latin typeface="Courier"/>
              </a:rPr>
              <a:t>    u64 timestamp;</a:t>
            </a:r>
            <a:br/>
            <a:r>
              <a:rPr sz="1800">
                <a:solidFill>
                  <a:srgbClr val="4E9A06"/>
                </a:solidFill>
                <a:latin typeface="Courier"/>
              </a:rPr>
              <a:t>};</a:t>
            </a:r>
            <a:br/>
            <a:br/>
            <a:r>
              <a:rPr sz="1800">
                <a:solidFill>
                  <a:srgbClr val="4E9A06"/>
                </a:solidFill>
                <a:latin typeface="Courier"/>
              </a:rPr>
              <a:t>BPF_HASH(keyhits, struct keyhit_t, struct value_t);</a:t>
            </a:r>
            <a:br/>
            <a:br/>
            <a:br/>
            <a:r>
              <a:rPr sz="1800">
                <a:solidFill>
                  <a:srgbClr val="4E9A06"/>
                </a:solidFill>
                <a:latin typeface="Courier"/>
              </a:rPr>
              <a:t>int trace_entry(struct pt_regs *ctx) {</a:t>
            </a:r>
            <a:br/>
            <a:r>
              <a:rPr sz="1800">
                <a:solidFill>
                  <a:srgbClr val="4E9A06"/>
                </a:solidFill>
                <a:latin typeface="Courier"/>
              </a:rPr>
              <a:t>    u64 keystr = 0;</a:t>
            </a:r>
            <a:br/>
            <a:r>
              <a:rPr sz="1800">
                <a:solidFill>
                  <a:srgbClr val="4E9A06"/>
                </a:solidFill>
                <a:latin typeface="Courier"/>
              </a:rPr>
              <a:t>    int32_t bytecount = 0; // type is -4@</a:t>
            </a:r>
            <a:r>
              <a:rPr sz="1800">
                <a:solidFill>
                  <a:srgbClr val="000000"/>
                </a:solidFill>
                <a:latin typeface="Courier"/>
              </a:rPr>
              <a:t>%e</a:t>
            </a:r>
            <a:r>
              <a:rPr sz="1800">
                <a:solidFill>
                  <a:srgbClr val="4E9A06"/>
                </a:solidFill>
                <a:latin typeface="Courier"/>
              </a:rPr>
              <a:t>ax in stap notes, which is int32</a:t>
            </a:r>
            <a:br/>
            <a:r>
              <a:rPr sz="1800">
                <a:solidFill>
                  <a:srgbClr val="4E9A06"/>
                </a:solidFill>
                <a:latin typeface="Courier"/>
              </a:rPr>
              <a:t>    uint8_t keysize = 0; // type is 1@</a:t>
            </a:r>
            <a:r>
              <a:rPr sz="1800">
                <a:solidFill>
                  <a:srgbClr val="000000"/>
                </a:solidFill>
                <a:latin typeface="Courier"/>
              </a:rPr>
              <a:t>%c</a:t>
            </a:r>
            <a:r>
              <a:rPr sz="1800">
                <a:solidFill>
                  <a:srgbClr val="4E9A06"/>
                </a:solidFill>
                <a:latin typeface="Courier"/>
              </a:rPr>
              <a:t>l, which should be uint8</a:t>
            </a:r>
            <a:br/>
            <a:r>
              <a:rPr sz="1800">
                <a:solidFill>
                  <a:srgbClr val="4E9A06"/>
                </a:solidFill>
                <a:latin typeface="Courier"/>
              </a:rPr>
              <a:t>    struct keyhit_t keyhit = </a:t>
            </a:r>
            <a:r>
              <a:rPr sz="1800">
                <a:solidFill>
                  <a:srgbClr val="000000"/>
                </a:solidFill>
                <a:latin typeface="Courier"/>
              </a:rPr>
              <a:t>{0}</a:t>
            </a:r>
            <a:r>
              <a:rPr sz="1800">
                <a:solidFill>
                  <a:srgbClr val="4E9A06"/>
                </a:solidFill>
                <a:latin typeface="Courier"/>
              </a:rPr>
              <a:t>;</a:t>
            </a:r>
            <a:br/>
            <a:r>
              <a:rPr sz="1800">
                <a:solidFill>
                  <a:srgbClr val="4E9A06"/>
                </a:solidFill>
                <a:latin typeface="Courier"/>
              </a:rPr>
              <a:t>    struct value_t *valp, zero = </a:t>
            </a:r>
            <a:r>
              <a:rPr sz="1800">
                <a:solidFill>
                  <a:srgbClr val="000000"/>
                </a:solidFill>
                <a:latin typeface="Courier"/>
              </a:rPr>
              <a:t>{}</a:t>
            </a:r>
            <a:r>
              <a:rPr sz="1800">
                <a:solidFill>
                  <a:srgbClr val="4E9A06"/>
                </a:solidFill>
                <a:latin typeface="Courier"/>
              </a:rPr>
              <a:t>;</a:t>
            </a:r>
            <a:br/>
            <a:br/>
            <a:r>
              <a:rPr sz="1800">
                <a:solidFill>
                  <a:srgbClr val="4E9A06"/>
                </a:solidFill>
                <a:latin typeface="Courier"/>
              </a:rPr>
              <a:t>    bpf_usdt_readarg(2, ctx, &amp;keystr);</a:t>
            </a:r>
            <a:br/>
            <a:r>
              <a:rPr sz="1800">
                <a:solidFill>
                  <a:srgbClr val="4E9A06"/>
                </a:solidFill>
                <a:latin typeface="Courier"/>
              </a:rPr>
              <a:t>    bpf_usdt_readarg(3, ctx, &amp;keysize);</a:t>
            </a:r>
            <a:br/>
            <a:r>
              <a:rPr sz="1800">
                <a:solidFill>
                  <a:srgbClr val="4E9A06"/>
                </a:solidFill>
                <a:latin typeface="Courier"/>
              </a:rPr>
              <a:t>    bpf_usdt_readarg(4, ctx, &amp;bytecount);</a:t>
            </a:r>
            <a:br/>
            <a:br/>
            <a:r>
              <a:rPr sz="1800">
                <a:solidFill>
                  <a:srgbClr val="4E9A06"/>
                </a:solidFill>
                <a:latin typeface="Courier"/>
              </a:rPr>
              <a:t>    // see https://github.com/memcached/memcached/issues/576</a:t>
            </a:r>
            <a:br/>
            <a:r>
              <a:rPr sz="1800">
                <a:solidFill>
                  <a:srgbClr val="4E9A06"/>
                </a:solidFill>
                <a:latin typeface="Courier"/>
              </a:rPr>
              <a:t>    // as well as https://github.com/iovisor/bcc/issues/1260</a:t>
            </a:r>
            <a:br/>
            <a:r>
              <a:rPr sz="1800">
                <a:solidFill>
                  <a:srgbClr val="4E9A06"/>
                </a:solidFill>
                <a:latin typeface="Courier"/>
              </a:rPr>
              <a:t>    // we can convince the verifier the arbitrary read is safe using this</a:t>
            </a:r>
            <a:br/>
            <a:r>
              <a:rPr sz="1800">
                <a:solidFill>
                  <a:srgbClr val="4E9A06"/>
                </a:solidFill>
                <a:latin typeface="Courier"/>
              </a:rPr>
              <a:t>    // bitwise &amp;, but only because our max buffer size happens to be 0xff,</a:t>
            </a:r>
            <a:br/>
            <a:r>
              <a:rPr sz="1800">
                <a:solidFill>
                  <a:srgbClr val="4E9A06"/>
                </a:solidFill>
                <a:latin typeface="Courier"/>
              </a:rPr>
              <a:t>    // which corresponds roughly to the the maximum key size</a:t>
            </a:r>
            <a:br/>
            <a:r>
              <a:rPr sz="1800">
                <a:solidFill>
                  <a:srgbClr val="4E9A06"/>
                </a:solidFill>
                <a:latin typeface="Courier"/>
              </a:rPr>
              <a:t>    bpf_probe_read(&amp;keyhit.keystr, keysize &amp; READ_MASK, (void *)keystr);</a:t>
            </a:r>
            <a:br/>
            <a:br/>
            <a:r>
              <a:rPr sz="1800">
                <a:solidFill>
                  <a:srgbClr val="4E9A06"/>
                </a:solidFill>
                <a:latin typeface="Courier"/>
              </a:rPr>
              <a:t>    valp = keyhits.lookup_or_init(&amp;keyhit, &amp;zero);</a:t>
            </a:r>
            <a:br/>
            <a:r>
              <a:rPr sz="1800">
                <a:solidFill>
                  <a:srgbClr val="4E9A06"/>
                </a:solidFill>
                <a:latin typeface="Courier"/>
              </a:rPr>
              <a:t>    valp-&gt;count++;</a:t>
            </a:r>
            <a:br/>
            <a:r>
              <a:rPr sz="1800">
                <a:solidFill>
                  <a:srgbClr val="4E9A06"/>
                </a:solidFill>
                <a:latin typeface="Courier"/>
              </a:rPr>
              <a:t>    valp-&gt;bytecount = bytecount;</a:t>
            </a:r>
            <a:br/>
            <a:r>
              <a:rPr sz="1800">
                <a:solidFill>
                  <a:srgbClr val="4E9A06"/>
                </a:solidFill>
                <a:latin typeface="Courier"/>
              </a:rPr>
              <a:t>    valp-&gt;keysize = keysize;</a:t>
            </a:r>
            <a:br/>
            <a:r>
              <a:rPr sz="1800">
                <a:solidFill>
                  <a:srgbClr val="4E9A06"/>
                </a:solidFill>
                <a:latin typeface="Courier"/>
              </a:rPr>
              <a:t>    valp-&gt;totalbytes += bytecount;</a:t>
            </a:r>
            <a:br/>
            <a:r>
              <a:rPr sz="1800">
                <a:solidFill>
                  <a:srgbClr val="4E9A06"/>
                </a:solidFill>
                <a:latin typeface="Courier"/>
              </a:rPr>
              <a:t>    valp-&gt;timestamp = bpf_ktime_get_ns();</a:t>
            </a:r>
            <a:br/>
            <a:br/>
            <a:br/>
            <a:r>
              <a:rPr sz="1800">
                <a:solidFill>
                  <a:srgbClr val="4E9A06"/>
                </a:solidFill>
                <a:latin typeface="Courier"/>
              </a:rPr>
              <a:t>    return 0;</a:t>
            </a:r>
            <a:br/>
            <a:r>
              <a:rPr sz="1800">
                <a:solidFill>
                  <a:srgbClr val="4E9A06"/>
                </a:solidFill>
                <a:latin typeface="Courier"/>
              </a:rPr>
              <a:t>}</a:t>
            </a:r>
            <a:br/>
            <a:r>
              <a:rPr sz="1800">
                <a:solidFill>
                  <a:srgbClr val="4E9A06"/>
                </a:solidFill>
                <a:latin typeface="Courier"/>
              </a:rPr>
              <a:t>"""</a:t>
            </a:r>
            <a:br/>
            <a:br/>
            <a:br/>
            <a:r>
              <a:rPr sz="1800" b="1">
                <a:solidFill>
                  <a:srgbClr val="204A87"/>
                </a:solidFill>
                <a:latin typeface="Courier"/>
              </a:rPr>
              <a:t>def</a:t>
            </a:r>
            <a:r>
              <a:rPr sz="1800">
                <a:latin typeface="Courier"/>
              </a:rPr>
              <a:t> sort_output(unsorted_map):</a:t>
            </a:r>
            <a:br/>
            <a:r>
              <a:rPr sz="1800">
                <a:latin typeface="Courier"/>
              </a:rPr>
              <a:t>    </a:t>
            </a:r>
            <a:r>
              <a:rPr sz="1800" b="1">
                <a:solidFill>
                  <a:srgbClr val="204A87"/>
                </a:solidFill>
                <a:latin typeface="Courier"/>
              </a:rPr>
              <a:t>global</a:t>
            </a:r>
            <a:r>
              <a:rPr sz="1800">
                <a:latin typeface="Courier"/>
              </a:rPr>
              <a:t> sort_mode</a:t>
            </a:r>
            <a:br/>
            <a:r>
              <a:rPr sz="1800">
                <a:latin typeface="Courier"/>
              </a:rPr>
              <a:t>    </a:t>
            </a:r>
            <a:r>
              <a:rPr sz="1800" b="1">
                <a:solidFill>
                  <a:srgbClr val="204A87"/>
                </a:solidFill>
                <a:latin typeface="Courier"/>
              </a:rPr>
              <a:t>global</a:t>
            </a:r>
            <a:r>
              <a:rPr sz="1800">
                <a:latin typeface="Courier"/>
              </a:rPr>
              <a:t> sort_ascending</a:t>
            </a:r>
            <a:br/>
            <a:br/>
            <a:r>
              <a:rPr sz="1800">
                <a:latin typeface="Courier"/>
              </a:rPr>
              <a:t>    output </a:t>
            </a:r>
            <a:r>
              <a:rPr sz="1800" b="1">
                <a:solidFill>
                  <a:srgbClr val="CE5C00"/>
                </a:solidFill>
                <a:latin typeface="Courier"/>
              </a:rPr>
              <a:t>=</a:t>
            </a:r>
            <a:r>
              <a:rPr sz="1800">
                <a:latin typeface="Courier"/>
              </a:rPr>
              <a:t> unsorted_map</a:t>
            </a:r>
            <a:br/>
            <a:r>
              <a:rPr sz="1800">
                <a:latin typeface="Courier"/>
              </a:rPr>
              <a:t>    </a:t>
            </a:r>
            <a:r>
              <a:rPr sz="1800" b="1">
                <a:solidFill>
                  <a:srgbClr val="204A87"/>
                </a:solidFill>
                <a:latin typeface="Courier"/>
              </a:rPr>
              <a:t>if</a:t>
            </a: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"C"</a:t>
            </a:r>
            <a:r>
              <a:rPr sz="1800">
                <a:latin typeface="Courier"/>
              </a:rPr>
              <a:t>:</a:t>
            </a:r>
            <a:br/>
            <a:r>
              <a:rPr sz="1800">
                <a:latin typeface="Courier"/>
              </a:rPr>
              <a:t>        output </a:t>
            </a:r>
            <a:r>
              <a:rPr sz="1800" b="1">
                <a:solidFill>
                  <a:srgbClr val="CE5C00"/>
                </a:solidFill>
                <a:latin typeface="Courier"/>
              </a:rPr>
              <a:t>=</a:t>
            </a:r>
            <a:r>
              <a:rPr sz="1800">
                <a:latin typeface="Courier"/>
              </a:rPr>
              <a:t> sorted(output.items(), key</a:t>
            </a:r>
            <a:r>
              <a:rPr sz="1800" b="1">
                <a:solidFill>
                  <a:srgbClr val="CE5C00"/>
                </a:solidFill>
                <a:latin typeface="Courier"/>
              </a:rPr>
              <a:t>=</a:t>
            </a:r>
            <a:r>
              <a:rPr sz="1800" b="1">
                <a:solidFill>
                  <a:srgbClr val="204A87"/>
                </a:solidFill>
                <a:latin typeface="Courier"/>
              </a:rPr>
              <a:t>lambda</a:t>
            </a:r>
            <a:r>
              <a:rPr sz="1800">
                <a:latin typeface="Courier"/>
              </a:rPr>
              <a:t> x: x[</a:t>
            </a:r>
            <a:r>
              <a:rPr sz="1800">
                <a:solidFill>
                  <a:srgbClr val="0000CF"/>
                </a:solidFill>
                <a:latin typeface="Courier"/>
              </a:rPr>
              <a:t>1</a:t>
            </a:r>
            <a:r>
              <a:rPr sz="1800">
                <a:latin typeface="Courier"/>
              </a:rPr>
              <a:t>][</a:t>
            </a:r>
            <a:r>
              <a:rPr sz="1800">
                <a:solidFill>
                  <a:srgbClr val="4E9A06"/>
                </a:solidFill>
                <a:latin typeface="Courier"/>
              </a:rPr>
              <a:t>'count'</a:t>
            </a:r>
            <a:r>
              <a:rPr sz="1800">
                <a:latin typeface="Courier"/>
              </a:rPr>
              <a:t>])</a:t>
            </a:r>
            <a:br/>
            <a:r>
              <a:rPr sz="1800">
                <a:latin typeface="Courier"/>
              </a:rPr>
              <a:t>    </a:t>
            </a:r>
            <a:r>
              <a:rPr sz="1800" b="1">
                <a:solidFill>
                  <a:srgbClr val="204A87"/>
                </a:solidFill>
                <a:latin typeface="Courier"/>
              </a:rPr>
              <a:t>elif</a:t>
            </a: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"S"</a:t>
            </a:r>
            <a:r>
              <a:rPr sz="1800">
                <a:latin typeface="Courier"/>
              </a:rPr>
              <a:t>:</a:t>
            </a:r>
            <a:br/>
            <a:r>
              <a:rPr sz="1800">
                <a:latin typeface="Courier"/>
              </a:rPr>
              <a:t>        output </a:t>
            </a:r>
            <a:r>
              <a:rPr sz="1800" b="1">
                <a:solidFill>
                  <a:srgbClr val="CE5C00"/>
                </a:solidFill>
                <a:latin typeface="Courier"/>
              </a:rPr>
              <a:t>=</a:t>
            </a:r>
            <a:r>
              <a:rPr sz="1800">
                <a:latin typeface="Courier"/>
              </a:rPr>
              <a:t> sorted(output.items(), key</a:t>
            </a:r>
            <a:r>
              <a:rPr sz="1800" b="1">
                <a:solidFill>
                  <a:srgbClr val="CE5C00"/>
                </a:solidFill>
                <a:latin typeface="Courier"/>
              </a:rPr>
              <a:t>=</a:t>
            </a:r>
            <a:r>
              <a:rPr sz="1800" b="1">
                <a:solidFill>
                  <a:srgbClr val="204A87"/>
                </a:solidFill>
                <a:latin typeface="Courier"/>
              </a:rPr>
              <a:t>lambda</a:t>
            </a:r>
            <a:r>
              <a:rPr sz="1800">
                <a:latin typeface="Courier"/>
              </a:rPr>
              <a:t> x: x[</a:t>
            </a:r>
            <a:r>
              <a:rPr sz="1800">
                <a:solidFill>
                  <a:srgbClr val="0000CF"/>
                </a:solidFill>
                <a:latin typeface="Courier"/>
              </a:rPr>
              <a:t>1</a:t>
            </a:r>
            <a:r>
              <a:rPr sz="1800">
                <a:latin typeface="Courier"/>
              </a:rPr>
              <a:t>][</a:t>
            </a:r>
            <a:r>
              <a:rPr sz="1800">
                <a:solidFill>
                  <a:srgbClr val="4E9A06"/>
                </a:solidFill>
                <a:latin typeface="Courier"/>
              </a:rPr>
              <a:t>'bytecount'</a:t>
            </a:r>
            <a:r>
              <a:rPr sz="1800">
                <a:latin typeface="Courier"/>
              </a:rPr>
              <a:t>])</a:t>
            </a:r>
            <a:br/>
            <a:r>
              <a:rPr sz="1800">
                <a:latin typeface="Courier"/>
              </a:rPr>
              <a:t>    </a:t>
            </a:r>
            <a:r>
              <a:rPr sz="1800" b="1">
                <a:solidFill>
                  <a:srgbClr val="204A87"/>
                </a:solidFill>
                <a:latin typeface="Courier"/>
              </a:rPr>
              <a:t>elif</a:t>
            </a: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"R"</a:t>
            </a:r>
            <a:r>
              <a:rPr sz="1800">
                <a:latin typeface="Courier"/>
              </a:rPr>
              <a:t>:</a:t>
            </a:r>
            <a:br/>
            <a:r>
              <a:rPr sz="1800">
                <a:latin typeface="Courier"/>
              </a:rPr>
              <a:t>        output </a:t>
            </a:r>
            <a:r>
              <a:rPr sz="1800" b="1">
                <a:solidFill>
                  <a:srgbClr val="CE5C00"/>
                </a:solidFill>
                <a:latin typeface="Courier"/>
              </a:rPr>
              <a:t>=</a:t>
            </a:r>
            <a:r>
              <a:rPr sz="1800">
                <a:latin typeface="Courier"/>
              </a:rPr>
              <a:t> sorted(output.items(), key</a:t>
            </a:r>
            <a:r>
              <a:rPr sz="1800" b="1">
                <a:solidFill>
                  <a:srgbClr val="CE5C00"/>
                </a:solidFill>
                <a:latin typeface="Courier"/>
              </a:rPr>
              <a:t>=</a:t>
            </a:r>
            <a:r>
              <a:rPr sz="1800" b="1">
                <a:solidFill>
                  <a:srgbClr val="204A87"/>
                </a:solidFill>
                <a:latin typeface="Courier"/>
              </a:rPr>
              <a:t>lambda</a:t>
            </a:r>
            <a:r>
              <a:rPr sz="1800">
                <a:latin typeface="Courier"/>
              </a:rPr>
              <a:t> x: x[</a:t>
            </a:r>
            <a:r>
              <a:rPr sz="1800">
                <a:solidFill>
                  <a:srgbClr val="0000CF"/>
                </a:solidFill>
                <a:latin typeface="Courier"/>
              </a:rPr>
              <a:t>1</a:t>
            </a:r>
            <a:r>
              <a:rPr sz="1800">
                <a:latin typeface="Courier"/>
              </a:rPr>
              <a:t>][</a:t>
            </a:r>
            <a:r>
              <a:rPr sz="1800">
                <a:solidFill>
                  <a:srgbClr val="4E9A06"/>
                </a:solidFill>
                <a:latin typeface="Courier"/>
              </a:rPr>
              <a:t>'bandwidth'</a:t>
            </a:r>
            <a:r>
              <a:rPr sz="1800">
                <a:latin typeface="Courier"/>
              </a:rPr>
              <a:t>])</a:t>
            </a:r>
            <a:br/>
            <a:r>
              <a:rPr sz="1800">
                <a:latin typeface="Courier"/>
              </a:rPr>
              <a:t>    </a:t>
            </a:r>
            <a:r>
              <a:rPr sz="1800" b="1">
                <a:solidFill>
                  <a:srgbClr val="204A87"/>
                </a:solidFill>
                <a:latin typeface="Courier"/>
              </a:rPr>
              <a:t>elif</a:t>
            </a: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"B"</a:t>
            </a:r>
            <a:r>
              <a:rPr sz="1800">
                <a:latin typeface="Courier"/>
              </a:rPr>
              <a:t>:</a:t>
            </a:r>
            <a:br/>
            <a:r>
              <a:rPr sz="1800">
                <a:latin typeface="Courier"/>
              </a:rPr>
              <a:t>        output </a:t>
            </a:r>
            <a:r>
              <a:rPr sz="1800" b="1">
                <a:solidFill>
                  <a:srgbClr val="CE5C00"/>
                </a:solidFill>
                <a:latin typeface="Courier"/>
              </a:rPr>
              <a:t>=</a:t>
            </a:r>
            <a:r>
              <a:rPr sz="1800">
                <a:latin typeface="Courier"/>
              </a:rPr>
              <a:t> sorted(output.items(), key</a:t>
            </a:r>
            <a:r>
              <a:rPr sz="1800" b="1">
                <a:solidFill>
                  <a:srgbClr val="CE5C00"/>
                </a:solidFill>
                <a:latin typeface="Courier"/>
              </a:rPr>
              <a:t>=</a:t>
            </a:r>
            <a:r>
              <a:rPr sz="1800" b="1">
                <a:solidFill>
                  <a:srgbClr val="204A87"/>
                </a:solidFill>
                <a:latin typeface="Courier"/>
              </a:rPr>
              <a:t>lambda</a:t>
            </a:r>
            <a:r>
              <a:rPr sz="1800">
                <a:latin typeface="Courier"/>
              </a:rPr>
              <a:t> x: x[</a:t>
            </a:r>
            <a:r>
              <a:rPr sz="1800">
                <a:solidFill>
                  <a:srgbClr val="0000CF"/>
                </a:solidFill>
                <a:latin typeface="Courier"/>
              </a:rPr>
              <a:t>1</a:t>
            </a:r>
            <a:r>
              <a:rPr sz="1800">
                <a:latin typeface="Courier"/>
              </a:rPr>
              <a:t>][</a:t>
            </a:r>
            <a:r>
              <a:rPr sz="1800">
                <a:solidFill>
                  <a:srgbClr val="4E9A06"/>
                </a:solidFill>
                <a:latin typeface="Courier"/>
              </a:rPr>
              <a:t>'cps'</a:t>
            </a:r>
            <a:r>
              <a:rPr sz="1800">
                <a:latin typeface="Courier"/>
              </a:rPr>
              <a:t>])</a:t>
            </a:r>
            <a:br/>
            <a:r>
              <a:rPr sz="1800">
                <a:latin typeface="Courier"/>
              </a:rPr>
              <a:t>    </a:t>
            </a:r>
            <a:r>
              <a:rPr sz="1800" b="1">
                <a:solidFill>
                  <a:srgbClr val="204A87"/>
                </a:solidFill>
                <a:latin typeface="Courier"/>
              </a:rPr>
              <a:t>elif</a:t>
            </a: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"N"</a:t>
            </a:r>
            <a:r>
              <a:rPr sz="1800">
                <a:latin typeface="Courier"/>
              </a:rPr>
              <a:t>:</a:t>
            </a:r>
            <a:br/>
            <a:r>
              <a:rPr sz="1800">
                <a:latin typeface="Courier"/>
              </a:rPr>
              <a:t>        output </a:t>
            </a:r>
            <a:r>
              <a:rPr sz="1800" b="1">
                <a:solidFill>
                  <a:srgbClr val="CE5C00"/>
                </a:solidFill>
                <a:latin typeface="Courier"/>
              </a:rPr>
              <a:t>=</a:t>
            </a:r>
            <a:r>
              <a:rPr sz="1800">
                <a:latin typeface="Courier"/>
              </a:rPr>
              <a:t> sorted(output.items(), key</a:t>
            </a:r>
            <a:r>
              <a:rPr sz="1800" b="1">
                <a:solidFill>
                  <a:srgbClr val="CE5C00"/>
                </a:solidFill>
                <a:latin typeface="Courier"/>
              </a:rPr>
              <a:t>=</a:t>
            </a:r>
            <a:r>
              <a:rPr sz="1800" b="1">
                <a:solidFill>
                  <a:srgbClr val="204A87"/>
                </a:solidFill>
                <a:latin typeface="Courier"/>
              </a:rPr>
              <a:t>lambda</a:t>
            </a:r>
            <a:r>
              <a:rPr sz="1800">
                <a:latin typeface="Courier"/>
              </a:rPr>
              <a:t> x: x[</a:t>
            </a:r>
            <a:r>
              <a:rPr sz="1800">
                <a:solidFill>
                  <a:srgbClr val="0000CF"/>
                </a:solidFill>
                <a:latin typeface="Courier"/>
              </a:rPr>
              <a:t>1</a:t>
            </a:r>
            <a:r>
              <a:rPr sz="1800">
                <a:latin typeface="Courier"/>
              </a:rPr>
              <a:t>][</a:t>
            </a:r>
            <a:r>
              <a:rPr sz="1800">
                <a:solidFill>
                  <a:srgbClr val="4E9A06"/>
                </a:solidFill>
                <a:latin typeface="Courier"/>
              </a:rPr>
              <a:t>'timestamp'</a:t>
            </a:r>
            <a:r>
              <a:rPr sz="1800">
                <a:latin typeface="Courier"/>
              </a:rPr>
              <a:t>])</a:t>
            </a:r>
            <a:br/>
            <a:br/>
            <a:r>
              <a:rPr sz="1800">
                <a:latin typeface="Courier"/>
              </a:rPr>
              <a:t>    </a:t>
            </a:r>
            <a:r>
              <a:rPr sz="1800" b="1">
                <a:solidFill>
                  <a:srgbClr val="204A87"/>
                </a:solidFill>
                <a:latin typeface="Courier"/>
              </a:rPr>
              <a:t>if</a:t>
            </a:r>
            <a:r>
              <a:rPr sz="1800">
                <a:latin typeface="Courier"/>
              </a:rPr>
              <a:t> sort_ascending:</a:t>
            </a:r>
            <a:br/>
            <a:r>
              <a:rPr sz="1800">
                <a:latin typeface="Courier"/>
              </a:rPr>
              <a:t>        output </a:t>
            </a:r>
            <a:r>
              <a:rPr sz="1800" b="1">
                <a:solidFill>
                  <a:srgbClr val="CE5C00"/>
                </a:solidFill>
                <a:latin typeface="Courier"/>
              </a:rPr>
              <a:t>=</a:t>
            </a:r>
            <a:r>
              <a:rPr sz="1800">
                <a:latin typeface="Courier"/>
              </a:rPr>
              <a:t> reversed(output)</a:t>
            </a:r>
            <a:br/>
            <a:br/>
            <a:r>
              <a:rPr sz="1800">
                <a:latin typeface="Courier"/>
              </a:rPr>
              <a:t>    </a:t>
            </a:r>
            <a:r>
              <a:rPr sz="1800" b="1">
                <a:solidFill>
                  <a:srgbClr val="204A87"/>
                </a:solidFill>
                <a:latin typeface="Courier"/>
              </a:rPr>
              <a:t>return</a:t>
            </a:r>
            <a:r>
              <a:rPr sz="1800">
                <a:latin typeface="Courier"/>
              </a:rPr>
              <a:t> list(output)</a:t>
            </a:r>
            <a:br/>
            <a:br/>
            <a:r>
              <a:rPr sz="1800" i="1">
                <a:solidFill>
                  <a:srgbClr val="8F5902"/>
                </a:solidFill>
                <a:latin typeface="Courier"/>
              </a:rPr>
              <a:t># Set stdin to non-blocking reads so we can poll for chars</a:t>
            </a:r>
            <a:br/>
            <a:br/>
            <a:br/>
            <a:r>
              <a:rPr sz="1800" b="1">
                <a:solidFill>
                  <a:srgbClr val="204A87"/>
                </a:solidFill>
                <a:latin typeface="Courier"/>
              </a:rPr>
              <a:t>def</a:t>
            </a:r>
            <a:r>
              <a:rPr sz="1800">
                <a:latin typeface="Courier"/>
              </a:rPr>
              <a:t> readKey(interval):</a:t>
            </a:r>
            <a:br/>
            <a:r>
              <a:rPr sz="1800">
                <a:latin typeface="Courier"/>
              </a:rPr>
              <a:t>    new_settings </a:t>
            </a:r>
            <a:r>
              <a:rPr sz="1800" b="1">
                <a:solidFill>
                  <a:srgbClr val="CE5C00"/>
                </a:solidFill>
                <a:latin typeface="Courier"/>
              </a:rPr>
              <a:t>=</a:t>
            </a:r>
            <a:r>
              <a:rPr sz="1800">
                <a:latin typeface="Courier"/>
              </a:rPr>
              <a:t> termios.tcgetattr(sys.stdin)</a:t>
            </a:r>
            <a:br/>
            <a:r>
              <a:rPr sz="1800">
                <a:latin typeface="Courier"/>
              </a:rPr>
              <a:t>    new_settings[</a:t>
            </a:r>
            <a:r>
              <a:rPr sz="1800">
                <a:solidFill>
                  <a:srgbClr val="0000CF"/>
                </a:solidFill>
                <a:latin typeface="Courier"/>
              </a:rPr>
              <a:t>3</a:t>
            </a:r>
            <a:r>
              <a:rPr sz="1800">
                <a:latin typeface="Courier"/>
              </a:rPr>
              <a:t>] </a:t>
            </a:r>
            <a:r>
              <a:rPr sz="1800" b="1">
                <a:solidFill>
                  <a:srgbClr val="CE5C00"/>
                </a:solidFill>
                <a:latin typeface="Courier"/>
              </a:rPr>
              <a:t>=</a:t>
            </a:r>
            <a:r>
              <a:rPr sz="1800">
                <a:latin typeface="Courier"/>
              </a:rPr>
              <a:t> new_settings[</a:t>
            </a:r>
            <a:r>
              <a:rPr sz="1800">
                <a:solidFill>
                  <a:srgbClr val="0000CF"/>
                </a:solidFill>
                <a:latin typeface="Courier"/>
              </a:rPr>
              <a:t>3</a:t>
            </a:r>
            <a:r>
              <a:rPr sz="1800">
                <a:latin typeface="Courier"/>
              </a:rPr>
              <a:t>] </a:t>
            </a:r>
            <a:r>
              <a:rPr sz="1800" b="1">
                <a:solidFill>
                  <a:srgbClr val="CE5C00"/>
                </a:solidFill>
                <a:latin typeface="Courier"/>
              </a:rPr>
              <a:t>&amp;</a:t>
            </a:r>
            <a:r>
              <a:rPr sz="1800">
                <a:latin typeface="Courier"/>
              </a:rPr>
              <a:t> </a:t>
            </a:r>
            <a:r>
              <a:rPr sz="1800" b="1">
                <a:solidFill>
                  <a:srgbClr val="CE5C00"/>
                </a:solidFill>
                <a:latin typeface="Courier"/>
              </a:rPr>
              <a:t>~</a:t>
            </a:r>
            <a:r>
              <a:rPr sz="1800">
                <a:latin typeface="Courier"/>
              </a:rPr>
              <a:t>(termios.ECHO </a:t>
            </a:r>
            <a:r>
              <a:rPr sz="1800" b="1">
                <a:solidFill>
                  <a:srgbClr val="CE5C00"/>
                </a:solidFill>
                <a:latin typeface="Courier"/>
              </a:rPr>
              <a:t>|</a:t>
            </a:r>
            <a:r>
              <a:rPr sz="1800">
                <a:latin typeface="Courier"/>
              </a:rPr>
              <a:t> termios.ICANON)</a:t>
            </a:r>
            <a:br/>
            <a:r>
              <a:rPr sz="1800">
                <a:latin typeface="Courier"/>
              </a:rPr>
              <a:t>    tty.setcbreak(sys.stdin.fileno())</a:t>
            </a:r>
            <a:br/>
            <a:r>
              <a:rPr sz="1800">
                <a:latin typeface="Courier"/>
              </a:rPr>
              <a:t>    </a:t>
            </a:r>
            <a:r>
              <a:rPr sz="1800" b="1">
                <a:solidFill>
                  <a:srgbClr val="204A87"/>
                </a:solidFill>
                <a:latin typeface="Courier"/>
              </a:rPr>
              <a:t>if</a:t>
            </a:r>
            <a:r>
              <a:rPr sz="1800">
                <a:latin typeface="Courier"/>
              </a:rPr>
              <a:t> select.select([sys.stdin], [], [], </a:t>
            </a:r>
            <a:r>
              <a:rPr sz="1800">
                <a:solidFill>
                  <a:srgbClr val="0000CF"/>
                </a:solidFill>
                <a:latin typeface="Courier"/>
              </a:rPr>
              <a:t>5</a:t>
            </a:r>
            <a:r>
              <a:rPr sz="1800">
                <a:latin typeface="Courier"/>
              </a:rPr>
              <a:t>) </a:t>
            </a:r>
            <a:r>
              <a:rPr sz="1800" b="1">
                <a:solidFill>
                  <a:srgbClr val="CE5C00"/>
                </a:solidFill>
                <a:latin typeface="Courier"/>
              </a:rPr>
              <a:t>==</a:t>
            </a:r>
            <a:r>
              <a:rPr sz="1800">
                <a:latin typeface="Courier"/>
              </a:rPr>
              <a:t> ([sys.stdin], [], []):</a:t>
            </a:r>
            <a:br/>
            <a:r>
              <a:rPr sz="1800">
                <a:latin typeface="Courier"/>
              </a:rPr>
              <a:t>        key </a:t>
            </a:r>
            <a:r>
              <a:rPr sz="1800" b="1">
                <a:solidFill>
                  <a:srgbClr val="CE5C00"/>
                </a:solidFill>
                <a:latin typeface="Courier"/>
              </a:rPr>
              <a:t>=</a:t>
            </a:r>
            <a:r>
              <a:rPr sz="1800">
                <a:latin typeface="Courier"/>
              </a:rPr>
              <a:t> sys.stdin.read(</a:t>
            </a:r>
            <a:r>
              <a:rPr sz="1800">
                <a:solidFill>
                  <a:srgbClr val="0000CF"/>
                </a:solidFill>
                <a:latin typeface="Courier"/>
              </a:rPr>
              <a:t>1</a:t>
            </a:r>
            <a:r>
              <a:rPr sz="1800">
                <a:latin typeface="Courier"/>
              </a:rPr>
              <a:t>).lower()</a:t>
            </a:r>
            <a:br/>
            <a:r>
              <a:rPr sz="1800">
                <a:latin typeface="Courier"/>
              </a:rPr>
              <a:t>        </a:t>
            </a:r>
            <a:r>
              <a:rPr sz="1800" b="1">
                <a:solidFill>
                  <a:srgbClr val="204A87"/>
                </a:solidFill>
                <a:latin typeface="Courier"/>
              </a:rPr>
              <a:t>global</a:t>
            </a:r>
            <a:r>
              <a:rPr sz="1800">
                <a:latin typeface="Courier"/>
              </a:rPr>
              <a:t> sort_mode</a:t>
            </a:r>
            <a:br/>
            <a:br/>
            <a:r>
              <a:rPr sz="1800">
                <a:latin typeface="Courier"/>
              </a:rPr>
              <a:t>        </a:t>
            </a:r>
            <a:r>
              <a:rPr sz="1800" b="1">
                <a:solidFill>
                  <a:srgbClr val="204A87"/>
                </a:solidFill>
                <a:latin typeface="Courier"/>
              </a:rPr>
              <a:t>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't'</a:t>
            </a:r>
            <a:r>
              <a:rPr sz="1800">
                <a:latin typeface="Courier"/>
              </a:rPr>
              <a:t>:</a:t>
            </a:r>
            <a:br/>
            <a:r>
              <a:rPr sz="1800">
                <a:latin typeface="Courier"/>
              </a:rPr>
              <a:t>            </a:t>
            </a:r>
            <a:r>
              <a:rPr sz="1800" b="1">
                <a:solidFill>
                  <a:srgbClr val="204A87"/>
                </a:solidFill>
                <a:latin typeface="Courier"/>
              </a:rPr>
              <a:t>global</a:t>
            </a:r>
            <a:r>
              <a:rPr sz="1800">
                <a:latin typeface="Courier"/>
              </a:rPr>
              <a:t> sort_ascending</a:t>
            </a:r>
            <a:br/>
            <a:r>
              <a:rPr sz="1800">
                <a:latin typeface="Courier"/>
              </a:rPr>
              <a:t>            sort_ascending </a:t>
            </a:r>
            <a:r>
              <a:rPr sz="1800" b="1">
                <a:solidFill>
                  <a:srgbClr val="CE5C00"/>
                </a:solidFill>
                <a:latin typeface="Courier"/>
              </a:rPr>
              <a:t>=</a:t>
            </a:r>
            <a:r>
              <a:rPr sz="1800">
                <a:latin typeface="Courier"/>
              </a:rPr>
              <a:t> </a:t>
            </a:r>
            <a:r>
              <a:rPr sz="1800" b="1">
                <a:solidFill>
                  <a:srgbClr val="204A87"/>
                </a:solidFill>
                <a:latin typeface="Courier"/>
              </a:rPr>
              <a:t>not</a:t>
            </a:r>
            <a:r>
              <a:rPr sz="1800">
                <a:latin typeface="Courier"/>
              </a:rPr>
              <a:t> sort_ascending</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'c'</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'C'</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's'</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'S'</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'r'</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'R'</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'b'</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'B'</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'n'</a:t>
            </a:r>
            <a:r>
              <a:rPr sz="1800">
                <a:latin typeface="Courier"/>
              </a:rPr>
              <a:t>:</a:t>
            </a:r>
            <a:br/>
            <a:r>
              <a:rPr sz="1800">
                <a:latin typeface="Courier"/>
              </a:rPr>
              <a:t>            sort_mode </a:t>
            </a:r>
            <a:r>
              <a:rPr sz="1800" b="1">
                <a:solidFill>
                  <a:srgbClr val="CE5C00"/>
                </a:solidFill>
                <a:latin typeface="Courier"/>
              </a:rPr>
              <a:t>=</a:t>
            </a:r>
            <a:r>
              <a:rPr sz="1800">
                <a:latin typeface="Courier"/>
              </a:rPr>
              <a:t> </a:t>
            </a:r>
            <a:r>
              <a:rPr sz="1800">
                <a:solidFill>
                  <a:srgbClr val="4E9A06"/>
                </a:solidFill>
                <a:latin typeface="Courier"/>
              </a:rPr>
              <a:t>'N'</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'd'</a:t>
            </a:r>
            <a:r>
              <a:rPr sz="1800">
                <a:latin typeface="Courier"/>
              </a:rPr>
              <a:t>:</a:t>
            </a:r>
            <a:br/>
            <a:r>
              <a:rPr sz="1800">
                <a:latin typeface="Courier"/>
              </a:rPr>
              <a:t>            </a:t>
            </a:r>
            <a:r>
              <a:rPr sz="1800" b="1">
                <a:solidFill>
                  <a:srgbClr val="204A87"/>
                </a:solidFill>
                <a:latin typeface="Courier"/>
              </a:rPr>
              <a:t>global</a:t>
            </a:r>
            <a:r>
              <a:rPr sz="1800">
                <a:latin typeface="Courier"/>
              </a:rPr>
              <a:t> args</a:t>
            </a:r>
            <a:br/>
            <a:r>
              <a:rPr sz="1800">
                <a:latin typeface="Courier"/>
              </a:rPr>
              <a:t>            </a:t>
            </a:r>
            <a:r>
              <a:rPr sz="1800" b="1">
                <a:solidFill>
                  <a:srgbClr val="204A87"/>
                </a:solidFill>
                <a:latin typeface="Courier"/>
              </a:rPr>
              <a:t>if</a:t>
            </a:r>
            <a:r>
              <a:rPr sz="1800">
                <a:latin typeface="Courier"/>
              </a:rPr>
              <a:t> args.output </a:t>
            </a:r>
            <a:r>
              <a:rPr sz="1800" b="1">
                <a:solidFill>
                  <a:srgbClr val="204A87"/>
                </a:solidFill>
                <a:latin typeface="Courier"/>
              </a:rPr>
              <a:t>is</a:t>
            </a:r>
            <a:r>
              <a:rPr sz="1800">
                <a:latin typeface="Courier"/>
              </a:rPr>
              <a:t> </a:t>
            </a:r>
            <a:r>
              <a:rPr sz="1800" b="1">
                <a:solidFill>
                  <a:srgbClr val="204A87"/>
                </a:solidFill>
                <a:latin typeface="Courier"/>
              </a:rPr>
              <a:t>not</a:t>
            </a:r>
            <a:r>
              <a:rPr sz="1800">
                <a:latin typeface="Courier"/>
              </a:rPr>
              <a:t> </a:t>
            </a:r>
            <a:r>
              <a:rPr sz="1800">
                <a:solidFill>
                  <a:srgbClr val="000000"/>
                </a:solidFill>
                <a:latin typeface="Courier"/>
              </a:rPr>
              <a:t>None</a:t>
            </a:r>
            <a:r>
              <a:rPr sz="1800">
                <a:latin typeface="Courier"/>
              </a:rPr>
              <a:t>:</a:t>
            </a:r>
            <a:br/>
            <a:r>
              <a:rPr sz="1800">
                <a:latin typeface="Courier"/>
              </a:rPr>
              <a:t>                dump_map()</a:t>
            </a:r>
            <a:br/>
            <a:r>
              <a:rPr sz="1800">
                <a:latin typeface="Courier"/>
              </a:rPr>
              <a:t>        </a:t>
            </a:r>
            <a:r>
              <a:rPr sz="1800" b="1">
                <a:solidFill>
                  <a:srgbClr val="204A87"/>
                </a:solidFill>
                <a:latin typeface="Courier"/>
              </a:rPr>
              <a:t>elif</a:t>
            </a:r>
            <a:r>
              <a:rPr sz="1800">
                <a:latin typeface="Courier"/>
              </a:rPr>
              <a:t> key </a:t>
            </a:r>
            <a:r>
              <a:rPr sz="1800" b="1">
                <a:solidFill>
                  <a:srgbClr val="CE5C00"/>
                </a:solidFill>
                <a:latin typeface="Courier"/>
              </a:rPr>
              <a:t>==</a:t>
            </a:r>
            <a:r>
              <a:rPr sz="1800">
                <a:latin typeface="Courier"/>
              </a:rPr>
              <a:t> </a:t>
            </a:r>
            <a:r>
              <a:rPr sz="1800">
                <a:solidFill>
                  <a:srgbClr val="4E9A06"/>
                </a:solidFill>
                <a:latin typeface="Courier"/>
              </a:rPr>
              <a:t>'q'</a:t>
            </a:r>
            <a:r>
              <a:rPr sz="1800">
                <a:latin typeface="Courier"/>
              </a:rPr>
              <a:t>:</a:t>
            </a:r>
            <a:br/>
            <a:r>
              <a:rPr sz="1800">
                <a:latin typeface="Courier"/>
              </a:rPr>
              <a:t>            print(</a:t>
            </a:r>
            <a:r>
              <a:rPr sz="1800">
                <a:solidFill>
                  <a:srgbClr val="4E9A06"/>
                </a:solidFill>
                <a:latin typeface="Courier"/>
              </a:rPr>
              <a:t>"QUITTING"</a:t>
            </a:r>
            <a:r>
              <a:rPr sz="1800">
                <a:latin typeface="Courier"/>
              </a:rPr>
              <a:t>)</a:t>
            </a:r>
            <a:br/>
            <a:r>
              <a:rPr sz="1800">
                <a:latin typeface="Courier"/>
              </a:rPr>
              <a:t>            </a:t>
            </a:r>
            <a:r>
              <a:rPr sz="1800" b="1">
                <a:solidFill>
                  <a:srgbClr val="204A87"/>
                </a:solidFill>
                <a:latin typeface="Courier"/>
              </a:rPr>
              <a:t>global</a:t>
            </a:r>
            <a:r>
              <a:rPr sz="1800">
                <a:latin typeface="Courier"/>
              </a:rPr>
              <a:t> exiting</a:t>
            </a:r>
            <a:br/>
            <a:r>
              <a:rPr sz="1800">
                <a:latin typeface="Courier"/>
              </a:rPr>
              <a:t>            exiting </a:t>
            </a:r>
            <a:r>
              <a:rPr sz="1800" b="1">
                <a:solidFill>
                  <a:srgbClr val="CE5C00"/>
                </a:solidFill>
                <a:latin typeface="Courier"/>
              </a:rPr>
              <a:t>=</a:t>
            </a:r>
            <a:r>
              <a:rPr sz="1800">
                <a:latin typeface="Courier"/>
              </a:rPr>
              <a:t> </a:t>
            </a:r>
            <a:r>
              <a:rPr sz="1800">
                <a:solidFill>
                  <a:srgbClr val="0000CF"/>
                </a:solidFill>
                <a:latin typeface="Courier"/>
              </a:rPr>
              <a:t>1</a:t>
            </a:r>
            <a:br/>
            <a:br/>
            <a:br/>
            <a:r>
              <a:rPr sz="1800" b="1">
                <a:solidFill>
                  <a:srgbClr val="204A87"/>
                </a:solidFill>
                <a:latin typeface="Courier"/>
              </a:rPr>
              <a:t>def</a:t>
            </a:r>
            <a:r>
              <a:rPr sz="1800">
                <a:latin typeface="Courier"/>
              </a:rPr>
              <a:t> dump_map():</a:t>
            </a:r>
            <a:br/>
            <a:r>
              <a:rPr sz="1800">
                <a:latin typeface="Courier"/>
              </a:rPr>
              <a:t>    </a:t>
            </a:r>
            <a:r>
              <a:rPr sz="1800" b="1">
                <a:solidFill>
                  <a:srgbClr val="204A87"/>
                </a:solidFill>
                <a:latin typeface="Courier"/>
              </a:rPr>
              <a:t>global</a:t>
            </a:r>
            <a:r>
              <a:rPr sz="1800">
                <a:latin typeface="Courier"/>
              </a:rPr>
              <a:t> outfile</a:t>
            </a:r>
            <a:br/>
            <a:r>
              <a:rPr sz="1800">
                <a:latin typeface="Courier"/>
              </a:rPr>
              <a:t>    </a:t>
            </a:r>
            <a:r>
              <a:rPr sz="1800" b="1">
                <a:solidFill>
                  <a:srgbClr val="204A87"/>
                </a:solidFill>
                <a:latin typeface="Courier"/>
              </a:rPr>
              <a:t>global</a:t>
            </a:r>
            <a:r>
              <a:rPr sz="1800">
                <a:latin typeface="Courier"/>
              </a:rPr>
              <a:t> bpf</a:t>
            </a:r>
            <a:br/>
            <a:r>
              <a:rPr sz="1800">
                <a:latin typeface="Courier"/>
              </a:rPr>
              <a:t>    </a:t>
            </a:r>
            <a:r>
              <a:rPr sz="1800" b="1">
                <a:solidFill>
                  <a:srgbClr val="204A87"/>
                </a:solidFill>
                <a:latin typeface="Courier"/>
              </a:rPr>
              <a:t>global</a:t>
            </a:r>
            <a:r>
              <a:rPr sz="1800">
                <a:latin typeface="Courier"/>
              </a:rPr>
              <a:t> sorted_output</a:t>
            </a:r>
            <a:br/>
            <a:br/>
            <a:r>
              <a:rPr sz="1800">
                <a:latin typeface="Courier"/>
              </a:rPr>
              <a:t>    keyhits </a:t>
            </a:r>
            <a:r>
              <a:rPr sz="1800" b="1">
                <a:solidFill>
                  <a:srgbClr val="CE5C00"/>
                </a:solidFill>
                <a:latin typeface="Courier"/>
              </a:rPr>
              <a:t>=</a:t>
            </a:r>
            <a:r>
              <a:rPr sz="1800">
                <a:latin typeface="Courier"/>
              </a:rPr>
              <a:t> bpf.get_table(</a:t>
            </a:r>
            <a:r>
              <a:rPr sz="1800">
                <a:solidFill>
                  <a:srgbClr val="4E9A06"/>
                </a:solidFill>
                <a:latin typeface="Courier"/>
              </a:rPr>
              <a:t>"keyhits"</a:t>
            </a:r>
            <a:r>
              <a:rPr sz="1800">
                <a:latin typeface="Courier"/>
              </a:rPr>
              <a:t>)</a:t>
            </a:r>
            <a:br/>
            <a:r>
              <a:rPr sz="1800">
                <a:latin typeface="Courier"/>
              </a:rPr>
              <a:t>    out </a:t>
            </a:r>
            <a:r>
              <a:rPr sz="1800" b="1">
                <a:solidFill>
                  <a:srgbClr val="CE5C00"/>
                </a:solidFill>
                <a:latin typeface="Courier"/>
              </a:rPr>
              <a:t>=</a:t>
            </a:r>
            <a:r>
              <a:rPr sz="1800">
                <a:latin typeface="Courier"/>
              </a:rPr>
              <a:t> open(</a:t>
            </a:r>
            <a:r>
              <a:rPr sz="1800">
                <a:solidFill>
                  <a:srgbClr val="4E9A06"/>
                </a:solidFill>
                <a:latin typeface="Courier"/>
              </a:rPr>
              <a:t>'/tmp/</a:t>
            </a:r>
            <a:r>
              <a:rPr sz="1800">
                <a:solidFill>
                  <a:srgbClr val="000000"/>
                </a:solidFill>
                <a:latin typeface="Courier"/>
              </a:rPr>
              <a:t>%s</a:t>
            </a:r>
            <a:r>
              <a:rPr sz="1800">
                <a:solidFill>
                  <a:srgbClr val="4E9A06"/>
                </a:solidFill>
                <a:latin typeface="Courier"/>
              </a:rPr>
              <a:t>.json'</a:t>
            </a:r>
            <a:r>
              <a:rPr sz="1800">
                <a:latin typeface="Courier"/>
              </a:rPr>
              <a:t> </a:t>
            </a:r>
            <a:r>
              <a:rPr sz="1800" b="1">
                <a:solidFill>
                  <a:srgbClr val="CE5C00"/>
                </a:solidFill>
                <a:latin typeface="Courier"/>
              </a:rPr>
              <a:t>%</a:t>
            </a:r>
            <a:r>
              <a:rPr sz="1800">
                <a:latin typeface="Courier"/>
              </a:rPr>
              <a:t> outfile, </a:t>
            </a:r>
            <a:r>
              <a:rPr sz="1800">
                <a:solidFill>
                  <a:srgbClr val="4E9A06"/>
                </a:solidFill>
                <a:latin typeface="Courier"/>
              </a:rPr>
              <a:t>'w'</a:t>
            </a:r>
            <a:r>
              <a:rPr sz="1800">
                <a:latin typeface="Courier"/>
              </a:rPr>
              <a:t>)</a:t>
            </a:r>
            <a:br/>
            <a:r>
              <a:rPr sz="1800">
                <a:latin typeface="Courier"/>
              </a:rPr>
              <a:t>    json_str </a:t>
            </a:r>
            <a:r>
              <a:rPr sz="1800" b="1">
                <a:solidFill>
                  <a:srgbClr val="CE5C00"/>
                </a:solidFill>
                <a:latin typeface="Courier"/>
              </a:rPr>
              <a:t>=</a:t>
            </a:r>
            <a:r>
              <a:rPr sz="1800">
                <a:latin typeface="Courier"/>
              </a:rPr>
              <a:t> json.dumps(sorted_output)</a:t>
            </a:r>
            <a:br/>
            <a:r>
              <a:rPr sz="1800">
                <a:latin typeface="Courier"/>
              </a:rPr>
              <a:t>    out.write(json_str)</a:t>
            </a:r>
            <a:br/>
            <a:r>
              <a:rPr sz="1800">
                <a:latin typeface="Courier"/>
              </a:rPr>
              <a:t>    out.close</a:t>
            </a:r>
            <a:br/>
            <a:r>
              <a:rPr sz="1800">
                <a:latin typeface="Courier"/>
              </a:rPr>
              <a:t>    keyhits.clear()</a:t>
            </a:r>
            <a:br/>
            <a:br/>
            <a:br/>
            <a:r>
              <a:rPr sz="1800" b="1">
                <a:solidFill>
                  <a:srgbClr val="204A87"/>
                </a:solidFill>
                <a:latin typeface="Courier"/>
              </a:rPr>
              <a:t>def</a:t>
            </a:r>
            <a:r>
              <a:rPr sz="1800">
                <a:latin typeface="Courier"/>
              </a:rPr>
              <a:t> run():</a:t>
            </a:r>
            <a:br/>
            <a:r>
              <a:rPr sz="1800">
                <a:latin typeface="Courier"/>
              </a:rPr>
              <a:t>    </a:t>
            </a:r>
            <a:r>
              <a:rPr sz="1800" b="1">
                <a:solidFill>
                  <a:srgbClr val="204A87"/>
                </a:solidFill>
                <a:latin typeface="Courier"/>
              </a:rPr>
              <a:t>global</a:t>
            </a:r>
            <a:r>
              <a:rPr sz="1800">
                <a:latin typeface="Courier"/>
              </a:rPr>
              <a:t> bpf</a:t>
            </a:r>
            <a:br/>
            <a:r>
              <a:rPr sz="1800">
                <a:latin typeface="Courier"/>
              </a:rPr>
              <a:t>    </a:t>
            </a:r>
            <a:r>
              <a:rPr sz="1800" b="1">
                <a:solidFill>
                  <a:srgbClr val="204A87"/>
                </a:solidFill>
                <a:latin typeface="Courier"/>
              </a:rPr>
              <a:t>global</a:t>
            </a:r>
            <a:r>
              <a:rPr sz="1800">
                <a:latin typeface="Courier"/>
              </a:rPr>
              <a:t> args</a:t>
            </a:r>
            <a:br/>
            <a:r>
              <a:rPr sz="1800">
                <a:latin typeface="Courier"/>
              </a:rPr>
              <a:t>    </a:t>
            </a:r>
            <a:r>
              <a:rPr sz="1800" b="1">
                <a:solidFill>
                  <a:srgbClr val="204A87"/>
                </a:solidFill>
                <a:latin typeface="Courier"/>
              </a:rPr>
              <a:t>global</a:t>
            </a:r>
            <a:r>
              <a:rPr sz="1800">
                <a:latin typeface="Courier"/>
              </a:rPr>
              <a:t> exiting</a:t>
            </a:r>
            <a:br/>
            <a:r>
              <a:rPr sz="1800">
                <a:latin typeface="Courier"/>
              </a:rPr>
              <a:t>    </a:t>
            </a:r>
            <a:r>
              <a:rPr sz="1800" b="1">
                <a:solidFill>
                  <a:srgbClr val="204A87"/>
                </a:solidFill>
                <a:latin typeface="Courier"/>
              </a:rPr>
              <a:t>global</a:t>
            </a:r>
            <a:r>
              <a:rPr sz="1800">
                <a:latin typeface="Courier"/>
              </a:rPr>
              <a:t> ebpf_text</a:t>
            </a:r>
            <a:br/>
            <a:r>
              <a:rPr sz="1800">
                <a:latin typeface="Courier"/>
              </a:rPr>
              <a:t>    </a:t>
            </a:r>
            <a:r>
              <a:rPr sz="1800" b="1">
                <a:solidFill>
                  <a:srgbClr val="204A87"/>
                </a:solidFill>
                <a:latin typeface="Courier"/>
              </a:rPr>
              <a:t>global</a:t>
            </a:r>
            <a:r>
              <a:rPr sz="1800">
                <a:latin typeface="Courier"/>
              </a:rPr>
              <a:t> sorted_output</a:t>
            </a:r>
            <a:br/>
            <a:br/>
            <a:r>
              <a:rPr sz="1800">
                <a:latin typeface="Courier"/>
              </a:rPr>
              <a:t>    </a:t>
            </a:r>
            <a:r>
              <a:rPr sz="1800" b="1">
                <a:solidFill>
                  <a:srgbClr val="204A87"/>
                </a:solidFill>
                <a:latin typeface="Courier"/>
              </a:rPr>
              <a:t>if</a:t>
            </a:r>
            <a:r>
              <a:rPr sz="1800">
                <a:latin typeface="Courier"/>
              </a:rPr>
              <a:t> args.ebpf:</a:t>
            </a:r>
            <a:br/>
            <a:r>
              <a:rPr sz="1800">
                <a:latin typeface="Courier"/>
              </a:rPr>
              <a:t>        print(bpf_text)</a:t>
            </a:r>
            <a:br/>
            <a:r>
              <a:rPr sz="1800">
                <a:latin typeface="Courier"/>
              </a:rPr>
              <a:t>        exit()</a:t>
            </a:r>
            <a:br/>
            <a:br/>
            <a:r>
              <a:rPr sz="1800">
                <a:latin typeface="Courier"/>
              </a:rPr>
              <a:t>    usdt </a:t>
            </a:r>
            <a:r>
              <a:rPr sz="1800" b="1">
                <a:solidFill>
                  <a:srgbClr val="CE5C00"/>
                </a:solidFill>
                <a:latin typeface="Courier"/>
              </a:rPr>
              <a:t>=</a:t>
            </a:r>
            <a:r>
              <a:rPr sz="1800">
                <a:latin typeface="Courier"/>
              </a:rPr>
              <a:t> USDT(pid</a:t>
            </a:r>
            <a:r>
              <a:rPr sz="1800" b="1">
                <a:solidFill>
                  <a:srgbClr val="CE5C00"/>
                </a:solidFill>
                <a:latin typeface="Courier"/>
              </a:rPr>
              <a:t>=</a:t>
            </a:r>
            <a:r>
              <a:rPr sz="1800">
                <a:latin typeface="Courier"/>
              </a:rPr>
              <a:t>pid)</a:t>
            </a:r>
            <a:br/>
            <a:r>
              <a:rPr sz="1800">
                <a:latin typeface="Courier"/>
              </a:rPr>
              <a:t>    </a:t>
            </a:r>
            <a:r>
              <a:rPr sz="1800" i="1">
                <a:solidFill>
                  <a:srgbClr val="8F5902"/>
                </a:solidFill>
                <a:latin typeface="Courier"/>
              </a:rPr>
              <a:t># </a:t>
            </a:r>
            <a:r>
              <a:rPr sz="1800">
                <a:solidFill>
                  <a:srgbClr val="EF2929"/>
                </a:solidFill>
                <a:latin typeface="Courier"/>
              </a:rPr>
              <a:t>FIXME</a:t>
            </a:r>
            <a:r>
              <a:rPr sz="1800" i="1">
                <a:solidFill>
                  <a:srgbClr val="8F5902"/>
                </a:solidFill>
                <a:latin typeface="Courier"/>
              </a:rPr>
              <a:t> use fully specified version, port this to python</a:t>
            </a:r>
            <a:br/>
            <a:r>
              <a:rPr sz="1800">
                <a:latin typeface="Courier"/>
              </a:rPr>
              <a:t>    usdt.enable_probe(probe</a:t>
            </a:r>
            <a:r>
              <a:rPr sz="1800" b="1">
                <a:solidFill>
                  <a:srgbClr val="CE5C00"/>
                </a:solidFill>
                <a:latin typeface="Courier"/>
              </a:rPr>
              <a:t>=</a:t>
            </a:r>
            <a:r>
              <a:rPr sz="1800">
                <a:solidFill>
                  <a:srgbClr val="4E9A06"/>
                </a:solidFill>
                <a:latin typeface="Courier"/>
              </a:rPr>
              <a:t>"command__set"</a:t>
            </a:r>
            <a:r>
              <a:rPr sz="1800">
                <a:latin typeface="Courier"/>
              </a:rPr>
              <a:t>, fn_name</a:t>
            </a:r>
            <a:r>
              <a:rPr sz="1800" b="1">
                <a:solidFill>
                  <a:srgbClr val="CE5C00"/>
                </a:solidFill>
                <a:latin typeface="Courier"/>
              </a:rPr>
              <a:t>=</a:t>
            </a:r>
            <a:r>
              <a:rPr sz="1800">
                <a:solidFill>
                  <a:srgbClr val="4E9A06"/>
                </a:solidFill>
                <a:latin typeface="Courier"/>
              </a:rPr>
              <a:t>"trace_entry"</a:t>
            </a:r>
            <a:r>
              <a:rPr sz="1800">
                <a:latin typeface="Courier"/>
              </a:rPr>
              <a:t>)</a:t>
            </a:r>
            <a:br/>
            <a:r>
              <a:rPr sz="1800">
                <a:latin typeface="Courier"/>
              </a:rPr>
              <a:t>    bpf </a:t>
            </a:r>
            <a:r>
              <a:rPr sz="1800" b="1">
                <a:solidFill>
                  <a:srgbClr val="CE5C00"/>
                </a:solidFill>
                <a:latin typeface="Courier"/>
              </a:rPr>
              <a:t>=</a:t>
            </a:r>
            <a:r>
              <a:rPr sz="1800">
                <a:latin typeface="Courier"/>
              </a:rPr>
              <a:t> BPF(text</a:t>
            </a:r>
            <a:r>
              <a:rPr sz="1800" b="1">
                <a:solidFill>
                  <a:srgbClr val="CE5C00"/>
                </a:solidFill>
                <a:latin typeface="Courier"/>
              </a:rPr>
              <a:t>=</a:t>
            </a:r>
            <a:r>
              <a:rPr sz="1800">
                <a:latin typeface="Courier"/>
              </a:rPr>
              <a:t>bpf_text, usdt_contexts</a:t>
            </a:r>
            <a:r>
              <a:rPr sz="1800" b="1">
                <a:solidFill>
                  <a:srgbClr val="CE5C00"/>
                </a:solidFill>
                <a:latin typeface="Courier"/>
              </a:rPr>
              <a:t>=</a:t>
            </a:r>
            <a:r>
              <a:rPr sz="1800">
                <a:latin typeface="Courier"/>
              </a:rPr>
              <a:t>[usdt])</a:t>
            </a:r>
            <a:br/>
            <a:br/>
            <a:r>
              <a:rPr sz="1800">
                <a:latin typeface="Courier"/>
              </a:rPr>
              <a:t>    old_settings </a:t>
            </a:r>
            <a:r>
              <a:rPr sz="1800" b="1">
                <a:solidFill>
                  <a:srgbClr val="CE5C00"/>
                </a:solidFill>
                <a:latin typeface="Courier"/>
              </a:rPr>
              <a:t>=</a:t>
            </a:r>
            <a:r>
              <a:rPr sz="1800">
                <a:latin typeface="Courier"/>
              </a:rPr>
              <a:t> termios.tcgetattr(sys.stdin)</a:t>
            </a:r>
            <a:br/>
            <a:r>
              <a:rPr sz="1800">
                <a:latin typeface="Courier"/>
              </a:rPr>
              <a:t>    first_loop </a:t>
            </a:r>
            <a:r>
              <a:rPr sz="1800" b="1">
                <a:solidFill>
                  <a:srgbClr val="CE5C00"/>
                </a:solidFill>
                <a:latin typeface="Courier"/>
              </a:rPr>
              <a:t>=</a:t>
            </a:r>
            <a:r>
              <a:rPr sz="1800">
                <a:latin typeface="Courier"/>
              </a:rPr>
              <a:t> </a:t>
            </a:r>
            <a:r>
              <a:rPr sz="1800">
                <a:solidFill>
                  <a:srgbClr val="000000"/>
                </a:solidFill>
                <a:latin typeface="Courier"/>
              </a:rPr>
              <a:t>True</a:t>
            </a:r>
            <a:br/>
            <a:br/>
            <a:r>
              <a:rPr sz="1800">
                <a:latin typeface="Courier"/>
              </a:rPr>
              <a:t>    start </a:t>
            </a:r>
            <a:r>
              <a:rPr sz="1800" b="1">
                <a:solidFill>
                  <a:srgbClr val="CE5C00"/>
                </a:solidFill>
                <a:latin typeface="Courier"/>
              </a:rPr>
              <a:t>=</a:t>
            </a:r>
            <a:r>
              <a:rPr sz="1800">
                <a:latin typeface="Courier"/>
              </a:rPr>
              <a:t> monotonic()  </a:t>
            </a:r>
            <a:r>
              <a:rPr sz="1800" i="1">
                <a:solidFill>
                  <a:srgbClr val="8F5902"/>
                </a:solidFill>
                <a:latin typeface="Courier"/>
              </a:rPr>
              <a:t># </a:t>
            </a:r>
            <a:r>
              <a:rPr sz="1800">
                <a:solidFill>
                  <a:srgbClr val="EF2929"/>
                </a:solidFill>
                <a:latin typeface="Courier"/>
              </a:rPr>
              <a:t>FIXME</a:t>
            </a:r>
            <a:r>
              <a:rPr sz="1800" i="1">
                <a:solidFill>
                  <a:srgbClr val="8F5902"/>
                </a:solidFill>
                <a:latin typeface="Courier"/>
              </a:rPr>
              <a:t> would prefer monotonic_ns, if 3.7+</a:t>
            </a:r>
            <a:br/>
            <a:br/>
            <a:r>
              <a:rPr sz="1800">
                <a:latin typeface="Courier"/>
              </a:rPr>
              <a:t>    print(</a:t>
            </a:r>
            <a:r>
              <a:rPr sz="1800">
                <a:solidFill>
                  <a:srgbClr val="4E9A06"/>
                </a:solidFill>
                <a:latin typeface="Courier"/>
              </a:rPr>
              <a:t>"HERE"</a:t>
            </a:r>
            <a:r>
              <a:rPr sz="1800">
                <a:latin typeface="Courier"/>
              </a:rPr>
              <a:t>)</a:t>
            </a:r>
            <a:br/>
            <a:r>
              <a:rPr sz="1800">
                <a:latin typeface="Courier"/>
              </a:rPr>
              <a:t>    </a:t>
            </a:r>
            <a:r>
              <a:rPr sz="1800" b="1">
                <a:solidFill>
                  <a:srgbClr val="204A87"/>
                </a:solidFill>
                <a:latin typeface="Courier"/>
              </a:rPr>
              <a:t>while</a:t>
            </a:r>
            <a:r>
              <a:rPr sz="1800">
                <a:latin typeface="Courier"/>
              </a:rPr>
              <a:t> </a:t>
            </a:r>
            <a:r>
              <a:rPr sz="1800">
                <a:solidFill>
                  <a:srgbClr val="000000"/>
                </a:solidFill>
                <a:latin typeface="Courier"/>
              </a:rPr>
              <a:t>True</a:t>
            </a:r>
            <a:r>
              <a:rPr sz="1800">
                <a:latin typeface="Courier"/>
              </a:rPr>
              <a:t>:</a:t>
            </a:r>
            <a:br/>
            <a:r>
              <a:rPr sz="1800">
                <a:latin typeface="Courier"/>
              </a:rPr>
              <a:t>        </a:t>
            </a:r>
            <a:r>
              <a:rPr sz="1800" b="1">
                <a:solidFill>
                  <a:srgbClr val="204A87"/>
                </a:solidFill>
                <a:latin typeface="Courier"/>
              </a:rPr>
              <a:t>try</a:t>
            </a:r>
            <a:r>
              <a:rPr sz="1800">
                <a:latin typeface="Courier"/>
              </a:rPr>
              <a:t>:</a:t>
            </a:r>
            <a:br/>
            <a:r>
              <a:rPr sz="1800">
                <a:latin typeface="Courier"/>
              </a:rPr>
              <a:t>            </a:t>
            </a:r>
            <a:r>
              <a:rPr sz="1800" b="1">
                <a:solidFill>
                  <a:srgbClr val="204A87"/>
                </a:solidFill>
                <a:latin typeface="Courier"/>
              </a:rPr>
              <a:t>if</a:t>
            </a:r>
            <a:r>
              <a:rPr sz="1800">
                <a:latin typeface="Courier"/>
              </a:rPr>
              <a:t> </a:t>
            </a:r>
            <a:r>
              <a:rPr sz="1800" b="1">
                <a:solidFill>
                  <a:srgbClr val="204A87"/>
                </a:solidFill>
                <a:latin typeface="Courier"/>
              </a:rPr>
              <a:t>not</a:t>
            </a:r>
            <a:r>
              <a:rPr sz="1800">
                <a:latin typeface="Courier"/>
              </a:rPr>
              <a:t> first_loop:</a:t>
            </a:r>
            <a:br/>
            <a:r>
              <a:rPr sz="1800">
                <a:latin typeface="Courier"/>
              </a:rPr>
              <a:t>                readKey(interval)</a:t>
            </a:r>
            <a:br/>
            <a:r>
              <a:rPr sz="1800">
                <a:latin typeface="Courier"/>
              </a:rPr>
              <a:t>            </a:t>
            </a:r>
            <a:r>
              <a:rPr sz="1800" b="1">
                <a:solidFill>
                  <a:srgbClr val="204A87"/>
                </a:solidFill>
                <a:latin typeface="Courier"/>
              </a:rPr>
              <a:t>else</a:t>
            </a:r>
            <a:r>
              <a:rPr sz="1800">
                <a:latin typeface="Courier"/>
              </a:rPr>
              <a:t>:</a:t>
            </a:r>
            <a:br/>
            <a:r>
              <a:rPr sz="1800">
                <a:latin typeface="Courier"/>
              </a:rPr>
              <a:t>                first_loop </a:t>
            </a:r>
            <a:r>
              <a:rPr sz="1800" b="1">
                <a:solidFill>
                  <a:srgbClr val="CE5C00"/>
                </a:solidFill>
                <a:latin typeface="Courier"/>
              </a:rPr>
              <a:t>=</a:t>
            </a:r>
            <a:r>
              <a:rPr sz="1800">
                <a:latin typeface="Courier"/>
              </a:rPr>
              <a:t> </a:t>
            </a:r>
            <a:r>
              <a:rPr sz="1800">
                <a:solidFill>
                  <a:srgbClr val="000000"/>
                </a:solidFill>
                <a:latin typeface="Courier"/>
              </a:rPr>
              <a:t>False</a:t>
            </a:r>
            <a:br/>
            <a:r>
              <a:rPr sz="1800">
                <a:latin typeface="Courier"/>
              </a:rPr>
              <a:t>        </a:t>
            </a:r>
            <a:r>
              <a:rPr sz="1800" b="1">
                <a:solidFill>
                  <a:srgbClr val="204A87"/>
                </a:solidFill>
                <a:latin typeface="Courier"/>
              </a:rPr>
              <a:t>except</a:t>
            </a:r>
            <a:r>
              <a:rPr sz="1800">
                <a:latin typeface="Courier"/>
              </a:rPr>
              <a:t> </a:t>
            </a:r>
            <a:r>
              <a:rPr sz="1800" i="1">
                <a:solidFill>
                  <a:srgbClr val="8F5902"/>
                </a:solidFill>
                <a:latin typeface="Courier"/>
              </a:rPr>
              <a:t>KeyboardInterrupt</a:t>
            </a:r>
            <a:r>
              <a:rPr sz="1800">
                <a:latin typeface="Courier"/>
              </a:rPr>
              <a:t>:</a:t>
            </a:r>
            <a:br/>
            <a:r>
              <a:rPr sz="1800">
                <a:latin typeface="Courier"/>
              </a:rPr>
              <a:t>            exiting </a:t>
            </a:r>
            <a:r>
              <a:rPr sz="1800" b="1">
                <a:solidFill>
                  <a:srgbClr val="CE5C00"/>
                </a:solidFill>
                <a:latin typeface="Courier"/>
              </a:rPr>
              <a:t>=</a:t>
            </a:r>
            <a:r>
              <a:rPr sz="1800">
                <a:latin typeface="Courier"/>
              </a:rPr>
              <a:t> </a:t>
            </a:r>
            <a:r>
              <a:rPr sz="1800">
                <a:solidFill>
                  <a:srgbClr val="0000CF"/>
                </a:solidFill>
                <a:latin typeface="Courier"/>
              </a:rPr>
              <a:t>1</a:t>
            </a:r>
            <a:br/>
            <a:br/>
            <a:r>
              <a:rPr sz="1800">
                <a:latin typeface="Courier"/>
              </a:rPr>
              <a:t>        </a:t>
            </a:r>
            <a:r>
              <a:rPr sz="1800" i="1">
                <a:solidFill>
                  <a:srgbClr val="8F5902"/>
                </a:solidFill>
                <a:latin typeface="Courier"/>
              </a:rPr>
              <a:t># header</a:t>
            </a:r>
            <a:br/>
            <a:r>
              <a:rPr sz="1800">
                <a:latin typeface="Courier"/>
              </a:rPr>
              <a:t>        </a:t>
            </a:r>
            <a:r>
              <a:rPr sz="1800" b="1">
                <a:solidFill>
                  <a:srgbClr val="204A87"/>
                </a:solidFill>
                <a:latin typeface="Courier"/>
              </a:rPr>
              <a:t>if</a:t>
            </a:r>
            <a:r>
              <a:rPr sz="1800">
                <a:latin typeface="Courier"/>
              </a:rPr>
              <a:t> clear:</a:t>
            </a:r>
            <a:br/>
            <a:r>
              <a:rPr sz="1800">
                <a:latin typeface="Courier"/>
              </a:rPr>
              <a:t>            print(</a:t>
            </a:r>
            <a:r>
              <a:rPr sz="1800">
                <a:solidFill>
                  <a:srgbClr val="4E9A06"/>
                </a:solidFill>
                <a:latin typeface="Courier"/>
              </a:rPr>
              <a:t>"\033c"</a:t>
            </a:r>
            <a:r>
              <a:rPr sz="1800">
                <a:latin typeface="Courier"/>
              </a:rPr>
              <a:t>, end</a:t>
            </a:r>
            <a:r>
              <a:rPr sz="1800" b="1">
                <a:solidFill>
                  <a:srgbClr val="CE5C00"/>
                </a:solidFill>
                <a:latin typeface="Courier"/>
              </a:rPr>
              <a:t>=</a:t>
            </a:r>
            <a:r>
              <a:rPr sz="1800">
                <a:solidFill>
                  <a:srgbClr val="4E9A06"/>
                </a:solidFill>
                <a:latin typeface="Courier"/>
              </a:rPr>
              <a:t>""</a:t>
            </a:r>
            <a:r>
              <a:rPr sz="1800">
                <a:latin typeface="Courier"/>
              </a:rPr>
              <a:t>)</a:t>
            </a:r>
            <a:br/>
            <a:br/>
            <a:r>
              <a:rPr sz="1800">
                <a:latin typeface="Courier"/>
              </a:rPr>
              <a:t>        print(</a:t>
            </a:r>
            <a:r>
              <a:rPr sz="1800">
                <a:solidFill>
                  <a:srgbClr val="4E9A06"/>
                </a:solidFill>
                <a:latin typeface="Courier"/>
              </a:rPr>
              <a:t>"</a:t>
            </a:r>
            <a:r>
              <a:rPr sz="1800">
                <a:solidFill>
                  <a:srgbClr val="000000"/>
                </a:solidFill>
                <a:latin typeface="Courier"/>
              </a:rPr>
              <a:t>%-30s</a:t>
            </a:r>
            <a:r>
              <a:rPr sz="1800">
                <a:solidFill>
                  <a:srgbClr val="4E9A06"/>
                </a:solidFill>
                <a:latin typeface="Courier"/>
              </a:rPr>
              <a:t> </a:t>
            </a:r>
            <a:r>
              <a:rPr sz="1800">
                <a:solidFill>
                  <a:srgbClr val="000000"/>
                </a:solidFill>
                <a:latin typeface="Courier"/>
              </a:rPr>
              <a:t>%8s</a:t>
            </a:r>
            <a:r>
              <a:rPr sz="1800">
                <a:solidFill>
                  <a:srgbClr val="4E9A06"/>
                </a:solidFill>
                <a:latin typeface="Courier"/>
              </a:rPr>
              <a:t> </a:t>
            </a:r>
            <a:r>
              <a:rPr sz="1800">
                <a:solidFill>
                  <a:srgbClr val="000000"/>
                </a:solidFill>
                <a:latin typeface="Courier"/>
              </a:rPr>
              <a:t>%8s</a:t>
            </a:r>
            <a:r>
              <a:rPr sz="1800">
                <a:solidFill>
                  <a:srgbClr val="4E9A06"/>
                </a:solidFill>
                <a:latin typeface="Courier"/>
              </a:rPr>
              <a:t> </a:t>
            </a:r>
            <a:r>
              <a:rPr sz="1800">
                <a:solidFill>
                  <a:srgbClr val="000000"/>
                </a:solidFill>
                <a:latin typeface="Courier"/>
              </a:rPr>
              <a:t>%8s</a:t>
            </a:r>
            <a:r>
              <a:rPr sz="1800">
                <a:solidFill>
                  <a:srgbClr val="4E9A06"/>
                </a:solidFill>
                <a:latin typeface="Courier"/>
              </a:rPr>
              <a:t> </a:t>
            </a:r>
            <a:r>
              <a:rPr sz="1800">
                <a:solidFill>
                  <a:srgbClr val="000000"/>
                </a:solidFill>
                <a:latin typeface="Courier"/>
              </a:rPr>
              <a:t>%8s</a:t>
            </a:r>
            <a:r>
              <a:rPr sz="1800">
                <a:solidFill>
                  <a:srgbClr val="4E9A06"/>
                </a:solidFill>
                <a:latin typeface="Courier"/>
              </a:rPr>
              <a:t> </a:t>
            </a:r>
            <a:r>
              <a:rPr sz="1800">
                <a:solidFill>
                  <a:srgbClr val="000000"/>
                </a:solidFill>
                <a:latin typeface="Courier"/>
              </a:rPr>
              <a:t>%8s</a:t>
            </a:r>
            <a:r>
              <a:rPr sz="1800">
                <a:solidFill>
                  <a:srgbClr val="4E9A06"/>
                </a:solidFill>
                <a:latin typeface="Courier"/>
              </a:rPr>
              <a:t>"</a:t>
            </a:r>
            <a:r>
              <a:rPr sz="1800">
                <a:latin typeface="Courier"/>
              </a:rPr>
              <a:t> </a:t>
            </a:r>
            <a:r>
              <a:rPr sz="1800" b="1">
                <a:solidFill>
                  <a:srgbClr val="CE5C00"/>
                </a:solidFill>
                <a:latin typeface="Courier"/>
              </a:rPr>
              <a:t>%</a:t>
            </a:r>
            <a:r>
              <a:rPr sz="1800">
                <a:latin typeface="Courier"/>
              </a:rPr>
              <a:t> (</a:t>
            </a:r>
            <a:r>
              <a:rPr sz="1800">
                <a:solidFill>
                  <a:srgbClr val="4E9A06"/>
                </a:solidFill>
                <a:latin typeface="Courier"/>
              </a:rPr>
              <a:t>"MEMCACHED KEY"</a:t>
            </a:r>
            <a:r>
              <a:rPr sz="1800">
                <a:latin typeface="Courier"/>
              </a:rPr>
              <a:t>, </a:t>
            </a:r>
            <a:r>
              <a:rPr sz="1800">
                <a:solidFill>
                  <a:srgbClr val="4E9A06"/>
                </a:solidFill>
                <a:latin typeface="Courier"/>
              </a:rPr>
              <a:t>"CALLS"</a:t>
            </a:r>
            <a:r>
              <a:rPr sz="1800">
                <a:latin typeface="Courier"/>
              </a:rPr>
              <a:t>,</a:t>
            </a:r>
            <a:br/>
            <a:r>
              <a:rPr sz="1800">
                <a:latin typeface="Courier"/>
              </a:rPr>
              <a:t>                                             </a:t>
            </a:r>
            <a:r>
              <a:rPr sz="1800">
                <a:solidFill>
                  <a:srgbClr val="4E9A06"/>
                </a:solidFill>
                <a:latin typeface="Courier"/>
              </a:rPr>
              <a:t>"OBJSIZE"</a:t>
            </a:r>
            <a:r>
              <a:rPr sz="1800">
                <a:latin typeface="Courier"/>
              </a:rPr>
              <a:t>, </a:t>
            </a:r>
            <a:r>
              <a:rPr sz="1800">
                <a:solidFill>
                  <a:srgbClr val="4E9A06"/>
                </a:solidFill>
                <a:latin typeface="Courier"/>
              </a:rPr>
              <a:t>"REQ/S"</a:t>
            </a:r>
            <a:r>
              <a:rPr sz="1800">
                <a:latin typeface="Courier"/>
              </a:rPr>
              <a:t>,</a:t>
            </a:r>
            <a:br/>
            <a:r>
              <a:rPr sz="1800">
                <a:latin typeface="Courier"/>
              </a:rPr>
              <a:t>                                             </a:t>
            </a:r>
            <a:r>
              <a:rPr sz="1800">
                <a:solidFill>
                  <a:srgbClr val="4E9A06"/>
                </a:solidFill>
                <a:latin typeface="Courier"/>
              </a:rPr>
              <a:t>"BW(kbps)"</a:t>
            </a:r>
            <a:r>
              <a:rPr sz="1800">
                <a:latin typeface="Courier"/>
              </a:rPr>
              <a:t>, </a:t>
            </a:r>
            <a:r>
              <a:rPr sz="1800">
                <a:solidFill>
                  <a:srgbClr val="4E9A06"/>
                </a:solidFill>
                <a:latin typeface="Courier"/>
              </a:rPr>
              <a:t>"TOTAL"</a:t>
            </a:r>
            <a:r>
              <a:rPr sz="1800">
                <a:latin typeface="Courier"/>
              </a:rPr>
              <a:t>))</a:t>
            </a:r>
            <a:br/>
            <a:r>
              <a:rPr sz="1800">
                <a:latin typeface="Courier"/>
              </a:rPr>
              <a:t>        keyhits </a:t>
            </a:r>
            <a:r>
              <a:rPr sz="1800" b="1">
                <a:solidFill>
                  <a:srgbClr val="CE5C00"/>
                </a:solidFill>
                <a:latin typeface="Courier"/>
              </a:rPr>
              <a:t>=</a:t>
            </a:r>
            <a:r>
              <a:rPr sz="1800">
                <a:latin typeface="Courier"/>
              </a:rPr>
              <a:t> bpf.get_table(</a:t>
            </a:r>
            <a:r>
              <a:rPr sz="1800">
                <a:solidFill>
                  <a:srgbClr val="4E9A06"/>
                </a:solidFill>
                <a:latin typeface="Courier"/>
              </a:rPr>
              <a:t>"keyhits"</a:t>
            </a:r>
            <a:r>
              <a:rPr sz="1800">
                <a:latin typeface="Courier"/>
              </a:rPr>
              <a:t>)</a:t>
            </a:r>
            <a:br/>
            <a:r>
              <a:rPr sz="1800">
                <a:latin typeface="Courier"/>
              </a:rPr>
              <a:t>        line </a:t>
            </a:r>
            <a:r>
              <a:rPr sz="1800" b="1">
                <a:solidFill>
                  <a:srgbClr val="CE5C00"/>
                </a:solidFill>
                <a:latin typeface="Courier"/>
              </a:rPr>
              <a:t>=</a:t>
            </a:r>
            <a:r>
              <a:rPr sz="1800">
                <a:latin typeface="Courier"/>
              </a:rPr>
              <a:t> </a:t>
            </a:r>
            <a:r>
              <a:rPr sz="1800">
                <a:solidFill>
                  <a:srgbClr val="0000CF"/>
                </a:solidFill>
                <a:latin typeface="Courier"/>
              </a:rPr>
              <a:t>0</a:t>
            </a:r>
            <a:br/>
            <a:r>
              <a:rPr sz="1800">
                <a:latin typeface="Courier"/>
              </a:rPr>
              <a:t>        interval </a:t>
            </a:r>
            <a:r>
              <a:rPr sz="1800" b="1">
                <a:solidFill>
                  <a:srgbClr val="CE5C00"/>
                </a:solidFill>
                <a:latin typeface="Courier"/>
              </a:rPr>
              <a:t>=</a:t>
            </a:r>
            <a:r>
              <a:rPr sz="1800">
                <a:latin typeface="Courier"/>
              </a:rPr>
              <a:t> monotonic() </a:t>
            </a:r>
            <a:r>
              <a:rPr sz="1800" b="1">
                <a:solidFill>
                  <a:srgbClr val="CE5C00"/>
                </a:solidFill>
                <a:latin typeface="Courier"/>
              </a:rPr>
              <a:t>-</a:t>
            </a:r>
            <a:r>
              <a:rPr sz="1800">
                <a:latin typeface="Courier"/>
              </a:rPr>
              <a:t> start</a:t>
            </a:r>
            <a:br/>
            <a:br/>
            <a:r>
              <a:rPr sz="1800">
                <a:latin typeface="Courier"/>
              </a:rPr>
              <a:t>        data_map </a:t>
            </a:r>
            <a:r>
              <a:rPr sz="1800" b="1">
                <a:solidFill>
                  <a:srgbClr val="CE5C00"/>
                </a:solidFill>
                <a:latin typeface="Courier"/>
              </a:rPr>
              <a:t>=</a:t>
            </a:r>
            <a:r>
              <a:rPr sz="1800">
                <a:latin typeface="Courier"/>
              </a:rPr>
              <a:t> {}</a:t>
            </a:r>
            <a:br/>
            <a:r>
              <a:rPr sz="1800">
                <a:latin typeface="Courier"/>
              </a:rPr>
              <a:t>        </a:t>
            </a:r>
            <a:r>
              <a:rPr sz="1800" b="1">
                <a:solidFill>
                  <a:srgbClr val="204A87"/>
                </a:solidFill>
                <a:latin typeface="Courier"/>
              </a:rPr>
              <a:t>for</a:t>
            </a:r>
            <a:r>
              <a:rPr sz="1800">
                <a:latin typeface="Courier"/>
              </a:rPr>
              <a:t> k, v </a:t>
            </a:r>
            <a:r>
              <a:rPr sz="1800" b="1">
                <a:solidFill>
                  <a:srgbClr val="204A87"/>
                </a:solidFill>
                <a:latin typeface="Courier"/>
              </a:rPr>
              <a:t>in</a:t>
            </a:r>
            <a:r>
              <a:rPr sz="1800">
                <a:latin typeface="Courier"/>
              </a:rPr>
              <a:t> keyhits.items():</a:t>
            </a:r>
            <a:br/>
            <a:r>
              <a:rPr sz="1800">
                <a:latin typeface="Courier"/>
              </a:rPr>
              <a:t>            shortkey </a:t>
            </a:r>
            <a:r>
              <a:rPr sz="1800" b="1">
                <a:solidFill>
                  <a:srgbClr val="CE5C00"/>
                </a:solidFill>
                <a:latin typeface="Courier"/>
              </a:rPr>
              <a:t>=</a:t>
            </a:r>
            <a:r>
              <a:rPr sz="1800">
                <a:latin typeface="Courier"/>
              </a:rPr>
              <a:t> k.keystr[:v.keysize].decode(</a:t>
            </a:r>
            <a:r>
              <a:rPr sz="1800">
                <a:solidFill>
                  <a:srgbClr val="4E9A06"/>
                </a:solidFill>
                <a:latin typeface="Courier"/>
              </a:rPr>
              <a:t>'utf-8'</a:t>
            </a:r>
            <a:r>
              <a:rPr sz="1800">
                <a:latin typeface="Courier"/>
              </a:rPr>
              <a:t>, </a:t>
            </a:r>
            <a:r>
              <a:rPr sz="1800">
                <a:solidFill>
                  <a:srgbClr val="4E9A06"/>
                </a:solidFill>
                <a:latin typeface="Courier"/>
              </a:rPr>
              <a:t>'replace'</a:t>
            </a:r>
            <a:r>
              <a:rPr sz="1800">
                <a:latin typeface="Courier"/>
              </a:rPr>
              <a:t>)</a:t>
            </a:r>
            <a:br/>
            <a:r>
              <a:rPr sz="1800">
                <a:latin typeface="Courier"/>
              </a:rPr>
              <a:t>            data_map[shortkey] </a:t>
            </a:r>
            <a:r>
              <a:rPr sz="1800" b="1">
                <a:solidFill>
                  <a:srgbClr val="CE5C00"/>
                </a:solidFill>
                <a:latin typeface="Courier"/>
              </a:rPr>
              <a:t>=</a:t>
            </a:r>
            <a:r>
              <a:rPr sz="1800">
                <a:latin typeface="Courier"/>
              </a:rPr>
              <a:t> {</a:t>
            </a:r>
            <a:br/>
            <a:r>
              <a:rPr sz="1800">
                <a:latin typeface="Courier"/>
              </a:rPr>
              <a:t>                </a:t>
            </a:r>
            <a:r>
              <a:rPr sz="1800">
                <a:solidFill>
                  <a:srgbClr val="4E9A06"/>
                </a:solidFill>
                <a:latin typeface="Courier"/>
              </a:rPr>
              <a:t>"count"</a:t>
            </a:r>
            <a:r>
              <a:rPr sz="1800">
                <a:latin typeface="Courier"/>
              </a:rPr>
              <a:t>: v.count,</a:t>
            </a:r>
            <a:br/>
            <a:r>
              <a:rPr sz="1800">
                <a:latin typeface="Courier"/>
              </a:rPr>
              <a:t>                </a:t>
            </a:r>
            <a:r>
              <a:rPr sz="1800">
                <a:solidFill>
                  <a:srgbClr val="4E9A06"/>
                </a:solidFill>
                <a:latin typeface="Courier"/>
              </a:rPr>
              <a:t>"bytecount"</a:t>
            </a:r>
            <a:r>
              <a:rPr sz="1800">
                <a:latin typeface="Courier"/>
              </a:rPr>
              <a:t>: v.bytecount,</a:t>
            </a:r>
            <a:br/>
            <a:r>
              <a:rPr sz="1800">
                <a:latin typeface="Courier"/>
              </a:rPr>
              <a:t>                </a:t>
            </a:r>
            <a:r>
              <a:rPr sz="1800">
                <a:solidFill>
                  <a:srgbClr val="4E9A06"/>
                </a:solidFill>
                <a:latin typeface="Courier"/>
              </a:rPr>
              <a:t>"totalbytes"</a:t>
            </a:r>
            <a:r>
              <a:rPr sz="1800">
                <a:latin typeface="Courier"/>
              </a:rPr>
              <a:t>: v.totalbytes,</a:t>
            </a:r>
            <a:br/>
            <a:r>
              <a:rPr sz="1800">
                <a:latin typeface="Courier"/>
              </a:rPr>
              <a:t>                </a:t>
            </a:r>
            <a:r>
              <a:rPr sz="1800">
                <a:solidFill>
                  <a:srgbClr val="4E9A06"/>
                </a:solidFill>
                <a:latin typeface="Courier"/>
              </a:rPr>
              <a:t>"timestamp"</a:t>
            </a:r>
            <a:r>
              <a:rPr sz="1800">
                <a:latin typeface="Courier"/>
              </a:rPr>
              <a:t>: v.timestamp,</a:t>
            </a:r>
            <a:br/>
            <a:r>
              <a:rPr sz="1800">
                <a:latin typeface="Courier"/>
              </a:rPr>
              <a:t>                </a:t>
            </a:r>
            <a:r>
              <a:rPr sz="1800">
                <a:solidFill>
                  <a:srgbClr val="4E9A06"/>
                </a:solidFill>
                <a:latin typeface="Courier"/>
              </a:rPr>
              <a:t>"cps"</a:t>
            </a:r>
            <a:r>
              <a:rPr sz="1800">
                <a:latin typeface="Courier"/>
              </a:rPr>
              <a:t>: v.count </a:t>
            </a:r>
            <a:r>
              <a:rPr sz="1800" b="1">
                <a:solidFill>
                  <a:srgbClr val="CE5C00"/>
                </a:solidFill>
                <a:latin typeface="Courier"/>
              </a:rPr>
              <a:t>/</a:t>
            </a:r>
            <a:r>
              <a:rPr sz="1800">
                <a:latin typeface="Courier"/>
              </a:rPr>
              <a:t> interval,</a:t>
            </a:r>
            <a:br/>
            <a:r>
              <a:rPr sz="1800">
                <a:latin typeface="Courier"/>
              </a:rPr>
              <a:t>                </a:t>
            </a:r>
            <a:r>
              <a:rPr sz="1800">
                <a:solidFill>
                  <a:srgbClr val="4E9A06"/>
                </a:solidFill>
                <a:latin typeface="Courier"/>
              </a:rPr>
              <a:t>"bandwidth"</a:t>
            </a:r>
            <a:r>
              <a:rPr sz="1800">
                <a:latin typeface="Courier"/>
              </a:rPr>
              <a:t>: (v.totalbytes </a:t>
            </a:r>
            <a:r>
              <a:rPr sz="1800" b="1">
                <a:solidFill>
                  <a:srgbClr val="CE5C00"/>
                </a:solidFill>
                <a:latin typeface="Courier"/>
              </a:rPr>
              <a:t>/</a:t>
            </a:r>
            <a:r>
              <a:rPr sz="1800">
                <a:latin typeface="Courier"/>
              </a:rPr>
              <a:t> </a:t>
            </a:r>
            <a:r>
              <a:rPr sz="1800">
                <a:solidFill>
                  <a:srgbClr val="0000CF"/>
                </a:solidFill>
                <a:latin typeface="Courier"/>
              </a:rPr>
              <a:t>1000</a:t>
            </a:r>
            <a:r>
              <a:rPr sz="1800">
                <a:latin typeface="Courier"/>
              </a:rPr>
              <a:t>) </a:t>
            </a:r>
            <a:r>
              <a:rPr sz="1800" b="1">
                <a:solidFill>
                  <a:srgbClr val="CE5C00"/>
                </a:solidFill>
                <a:latin typeface="Courier"/>
              </a:rPr>
              <a:t>/</a:t>
            </a:r>
            <a:r>
              <a:rPr sz="1800">
                <a:latin typeface="Courier"/>
              </a:rPr>
              <a:t> interval</a:t>
            </a:r>
            <a:br/>
            <a:r>
              <a:rPr sz="1800">
                <a:latin typeface="Courier"/>
              </a:rPr>
              <a:t>            }</a:t>
            </a:r>
            <a:br/>
            <a:br/>
            <a:r>
              <a:rPr sz="1800">
                <a:latin typeface="Courier"/>
              </a:rPr>
              <a:t>        sorted_output </a:t>
            </a:r>
            <a:r>
              <a:rPr sz="1800" b="1">
                <a:solidFill>
                  <a:srgbClr val="CE5C00"/>
                </a:solidFill>
                <a:latin typeface="Courier"/>
              </a:rPr>
              <a:t>=</a:t>
            </a:r>
            <a:r>
              <a:rPr sz="1800">
                <a:latin typeface="Courier"/>
              </a:rPr>
              <a:t> sort_output(data_map)</a:t>
            </a:r>
            <a:br/>
            <a:r>
              <a:rPr sz="1800">
                <a:latin typeface="Courier"/>
              </a:rPr>
              <a:t>        </a:t>
            </a:r>
            <a:r>
              <a:rPr sz="1800" b="1">
                <a:solidFill>
                  <a:srgbClr val="204A87"/>
                </a:solidFill>
                <a:latin typeface="Courier"/>
              </a:rPr>
              <a:t>for</a:t>
            </a:r>
            <a:r>
              <a:rPr sz="1800">
                <a:latin typeface="Courier"/>
              </a:rPr>
              <a:t> i, tup </a:t>
            </a:r>
            <a:r>
              <a:rPr sz="1800" b="1">
                <a:solidFill>
                  <a:srgbClr val="204A87"/>
                </a:solidFill>
                <a:latin typeface="Courier"/>
              </a:rPr>
              <a:t>in</a:t>
            </a:r>
            <a:r>
              <a:rPr sz="1800">
                <a:latin typeface="Courier"/>
              </a:rPr>
              <a:t> enumerate(sorted_output):  </a:t>
            </a:r>
            <a:r>
              <a:rPr sz="1800" i="1">
                <a:solidFill>
                  <a:srgbClr val="8F5902"/>
                </a:solidFill>
                <a:latin typeface="Courier"/>
              </a:rPr>
              <a:t># </a:t>
            </a:r>
            <a:r>
              <a:rPr sz="1800">
                <a:solidFill>
                  <a:srgbClr val="EF2929"/>
                </a:solidFill>
                <a:latin typeface="Courier"/>
              </a:rPr>
              <a:t>FIXME</a:t>
            </a:r>
            <a:r>
              <a:rPr sz="1800" i="1">
                <a:solidFill>
                  <a:srgbClr val="8F5902"/>
                </a:solidFill>
                <a:latin typeface="Courier"/>
              </a:rPr>
              <a:t> sort this</a:t>
            </a:r>
            <a:br/>
            <a:r>
              <a:rPr sz="1800">
                <a:latin typeface="Courier"/>
              </a:rPr>
              <a:t>            k </a:t>
            </a:r>
            <a:r>
              <a:rPr sz="1800" b="1">
                <a:solidFill>
                  <a:srgbClr val="CE5C00"/>
                </a:solidFill>
                <a:latin typeface="Courier"/>
              </a:rPr>
              <a:t>=</a:t>
            </a:r>
            <a:r>
              <a:rPr sz="1800">
                <a:latin typeface="Courier"/>
              </a:rPr>
              <a:t> tup[</a:t>
            </a:r>
            <a:r>
              <a:rPr sz="1800">
                <a:solidFill>
                  <a:srgbClr val="0000CF"/>
                </a:solidFill>
                <a:latin typeface="Courier"/>
              </a:rPr>
              <a:t>0</a:t>
            </a:r>
            <a:r>
              <a:rPr sz="1800">
                <a:latin typeface="Courier"/>
              </a:rPr>
              <a:t>]</a:t>
            </a:r>
            <a:br/>
            <a:r>
              <a:rPr sz="1800">
                <a:latin typeface="Courier"/>
              </a:rPr>
              <a:t>            v </a:t>
            </a:r>
            <a:r>
              <a:rPr sz="1800" b="1">
                <a:solidFill>
                  <a:srgbClr val="CE5C00"/>
                </a:solidFill>
                <a:latin typeface="Courier"/>
              </a:rPr>
              <a:t>=</a:t>
            </a:r>
            <a:r>
              <a:rPr sz="1800">
                <a:latin typeface="Courier"/>
              </a:rPr>
              <a:t> tup[</a:t>
            </a:r>
            <a:r>
              <a:rPr sz="1800">
                <a:solidFill>
                  <a:srgbClr val="0000CF"/>
                </a:solidFill>
                <a:latin typeface="Courier"/>
              </a:rPr>
              <a:t>1</a:t>
            </a:r>
            <a:r>
              <a:rPr sz="1800">
                <a:latin typeface="Courier"/>
              </a:rPr>
              <a:t>]</a:t>
            </a:r>
            <a:br/>
            <a:r>
              <a:rPr sz="1800">
                <a:latin typeface="Courier"/>
              </a:rPr>
              <a:t>            print(</a:t>
            </a:r>
            <a:r>
              <a:rPr sz="1800">
                <a:solidFill>
                  <a:srgbClr val="4E9A06"/>
                </a:solidFill>
                <a:latin typeface="Courier"/>
              </a:rPr>
              <a:t>"</a:t>
            </a:r>
            <a:r>
              <a:rPr sz="1800">
                <a:solidFill>
                  <a:srgbClr val="000000"/>
                </a:solidFill>
                <a:latin typeface="Courier"/>
              </a:rPr>
              <a:t>%-30s</a:t>
            </a:r>
            <a:r>
              <a:rPr sz="1800">
                <a:solidFill>
                  <a:srgbClr val="4E9A06"/>
                </a:solidFill>
                <a:latin typeface="Courier"/>
              </a:rPr>
              <a:t> </a:t>
            </a:r>
            <a:r>
              <a:rPr sz="1800">
                <a:solidFill>
                  <a:srgbClr val="000000"/>
                </a:solidFill>
                <a:latin typeface="Courier"/>
              </a:rPr>
              <a:t>%8d</a:t>
            </a:r>
            <a:r>
              <a:rPr sz="1800">
                <a:solidFill>
                  <a:srgbClr val="4E9A06"/>
                </a:solidFill>
                <a:latin typeface="Courier"/>
              </a:rPr>
              <a:t> </a:t>
            </a:r>
            <a:r>
              <a:rPr sz="1800">
                <a:solidFill>
                  <a:srgbClr val="000000"/>
                </a:solidFill>
                <a:latin typeface="Courier"/>
              </a:rPr>
              <a:t>%8d</a:t>
            </a:r>
            <a:r>
              <a:rPr sz="1800">
                <a:solidFill>
                  <a:srgbClr val="4E9A06"/>
                </a:solidFill>
                <a:latin typeface="Courier"/>
              </a:rPr>
              <a:t> </a:t>
            </a:r>
            <a:r>
              <a:rPr sz="1800">
                <a:solidFill>
                  <a:srgbClr val="000000"/>
                </a:solidFill>
                <a:latin typeface="Courier"/>
              </a:rPr>
              <a:t>%8f</a:t>
            </a:r>
            <a:r>
              <a:rPr sz="1800">
                <a:solidFill>
                  <a:srgbClr val="4E9A06"/>
                </a:solidFill>
                <a:latin typeface="Courier"/>
              </a:rPr>
              <a:t> </a:t>
            </a:r>
            <a:r>
              <a:rPr sz="1800">
                <a:solidFill>
                  <a:srgbClr val="000000"/>
                </a:solidFill>
                <a:latin typeface="Courier"/>
              </a:rPr>
              <a:t>%8f</a:t>
            </a:r>
            <a:r>
              <a:rPr sz="1800">
                <a:solidFill>
                  <a:srgbClr val="4E9A06"/>
                </a:solidFill>
                <a:latin typeface="Courier"/>
              </a:rPr>
              <a:t> </a:t>
            </a:r>
            <a:r>
              <a:rPr sz="1800">
                <a:solidFill>
                  <a:srgbClr val="000000"/>
                </a:solidFill>
                <a:latin typeface="Courier"/>
              </a:rPr>
              <a:t>%8d</a:t>
            </a:r>
            <a:r>
              <a:rPr sz="1800">
                <a:solidFill>
                  <a:srgbClr val="4E9A06"/>
                </a:solidFill>
                <a:latin typeface="Courier"/>
              </a:rPr>
              <a:t>"</a:t>
            </a:r>
            <a:r>
              <a:rPr sz="1800">
                <a:latin typeface="Courier"/>
              </a:rPr>
              <a:t> </a:t>
            </a:r>
            <a:r>
              <a:rPr sz="1800" b="1">
                <a:solidFill>
                  <a:srgbClr val="CE5C00"/>
                </a:solidFill>
                <a:latin typeface="Courier"/>
              </a:rPr>
              <a:t>%</a:t>
            </a:r>
            <a:r>
              <a:rPr sz="1800">
                <a:latin typeface="Courier"/>
              </a:rPr>
              <a:t> (k, v[</a:t>
            </a:r>
            <a:r>
              <a:rPr sz="1800">
                <a:solidFill>
                  <a:srgbClr val="4E9A06"/>
                </a:solidFill>
                <a:latin typeface="Courier"/>
              </a:rPr>
              <a:t>'count'</a:t>
            </a:r>
            <a:r>
              <a:rPr sz="1800">
                <a:latin typeface="Courier"/>
              </a:rPr>
              <a:t>], v[</a:t>
            </a:r>
            <a:r>
              <a:rPr sz="1800">
                <a:solidFill>
                  <a:srgbClr val="4E9A06"/>
                </a:solidFill>
                <a:latin typeface="Courier"/>
              </a:rPr>
              <a:t>'bytecount'</a:t>
            </a:r>
            <a:r>
              <a:rPr sz="1800">
                <a:latin typeface="Courier"/>
              </a:rPr>
              <a:t>],</a:t>
            </a:r>
            <a:br/>
            <a:r>
              <a:rPr sz="1800">
                <a:latin typeface="Courier"/>
              </a:rPr>
              <a:t>                                                 v[</a:t>
            </a:r>
            <a:r>
              <a:rPr sz="1800">
                <a:solidFill>
                  <a:srgbClr val="4E9A06"/>
                </a:solidFill>
                <a:latin typeface="Courier"/>
              </a:rPr>
              <a:t>'cps'</a:t>
            </a:r>
            <a:r>
              <a:rPr sz="1800">
                <a:latin typeface="Courier"/>
              </a:rPr>
              <a:t>], v[</a:t>
            </a:r>
            <a:r>
              <a:rPr sz="1800">
                <a:solidFill>
                  <a:srgbClr val="4E9A06"/>
                </a:solidFill>
                <a:latin typeface="Courier"/>
              </a:rPr>
              <a:t>'bandwidth'</a:t>
            </a:r>
            <a:r>
              <a:rPr sz="1800">
                <a:latin typeface="Courier"/>
              </a:rPr>
              <a:t>],</a:t>
            </a:r>
            <a:br/>
            <a:r>
              <a:rPr sz="1800">
                <a:latin typeface="Courier"/>
              </a:rPr>
              <a:t>                                                 v[</a:t>
            </a:r>
            <a:r>
              <a:rPr sz="1800">
                <a:solidFill>
                  <a:srgbClr val="4E9A06"/>
                </a:solidFill>
                <a:latin typeface="Courier"/>
              </a:rPr>
              <a:t>'totalbytes'</a:t>
            </a:r>
            <a:r>
              <a:rPr sz="1800">
                <a:latin typeface="Courier"/>
              </a:rPr>
              <a:t>]))</a:t>
            </a:r>
            <a:br/>
            <a:br/>
            <a:r>
              <a:rPr sz="1800">
                <a:latin typeface="Courier"/>
              </a:rPr>
              <a:t>            line </a:t>
            </a:r>
            <a:r>
              <a:rPr sz="1800" b="1">
                <a:solidFill>
                  <a:srgbClr val="CE5C00"/>
                </a:solidFill>
                <a:latin typeface="Courier"/>
              </a:rPr>
              <a:t>+=</a:t>
            </a:r>
            <a:r>
              <a:rPr sz="1800">
                <a:latin typeface="Courier"/>
              </a:rPr>
              <a:t> </a:t>
            </a:r>
            <a:r>
              <a:rPr sz="1800">
                <a:solidFill>
                  <a:srgbClr val="0000CF"/>
                </a:solidFill>
                <a:latin typeface="Courier"/>
              </a:rPr>
              <a:t>1</a:t>
            </a:r>
            <a:br/>
            <a:r>
              <a:rPr sz="1800">
                <a:latin typeface="Courier"/>
              </a:rPr>
              <a:t>            </a:t>
            </a:r>
            <a:r>
              <a:rPr sz="1800" b="1">
                <a:solidFill>
                  <a:srgbClr val="204A87"/>
                </a:solidFill>
                <a:latin typeface="Courier"/>
              </a:rPr>
              <a:t>if</a:t>
            </a:r>
            <a:r>
              <a:rPr sz="1800">
                <a:latin typeface="Courier"/>
              </a:rPr>
              <a:t> line </a:t>
            </a:r>
            <a:r>
              <a:rPr sz="1800" b="1">
                <a:solidFill>
                  <a:srgbClr val="CE5C00"/>
                </a:solidFill>
                <a:latin typeface="Courier"/>
              </a:rPr>
              <a:t>&gt;=</a:t>
            </a:r>
            <a:r>
              <a:rPr sz="1800">
                <a:latin typeface="Courier"/>
              </a:rPr>
              <a:t> maxrows:</a:t>
            </a:r>
            <a:br/>
            <a:r>
              <a:rPr sz="1800">
                <a:latin typeface="Courier"/>
              </a:rPr>
              <a:t>                </a:t>
            </a:r>
            <a:r>
              <a:rPr sz="1800" b="1">
                <a:solidFill>
                  <a:srgbClr val="204A87"/>
                </a:solidFill>
                <a:latin typeface="Courier"/>
              </a:rPr>
              <a:t>break</a:t>
            </a:r>
            <a:br/>
            <a:br/>
            <a:r>
              <a:rPr sz="1800">
                <a:latin typeface="Courier"/>
              </a:rPr>
              <a:t>        print((maxrows </a:t>
            </a:r>
            <a:r>
              <a:rPr sz="1800" b="1">
                <a:solidFill>
                  <a:srgbClr val="CE5C00"/>
                </a:solidFill>
                <a:latin typeface="Courier"/>
              </a:rPr>
              <a:t>-</a:t>
            </a:r>
            <a:r>
              <a:rPr sz="1800">
                <a:latin typeface="Courier"/>
              </a:rPr>
              <a:t> line) </a:t>
            </a:r>
            <a:r>
              <a:rPr sz="1800" b="1">
                <a:solidFill>
                  <a:srgbClr val="CE5C00"/>
                </a:solidFill>
                <a:latin typeface="Courier"/>
              </a:rPr>
              <a:t>*</a:t>
            </a:r>
            <a:r>
              <a:rPr sz="1800">
                <a:latin typeface="Courier"/>
              </a:rPr>
              <a:t> </a:t>
            </a:r>
            <a:r>
              <a:rPr sz="1800">
                <a:solidFill>
                  <a:srgbClr val="4E9A06"/>
                </a:solidFill>
                <a:latin typeface="Courier"/>
              </a:rPr>
              <a:t>"\r\n"</a:t>
            </a:r>
            <a:r>
              <a:rPr sz="1800">
                <a:latin typeface="Courier"/>
              </a:rPr>
              <a:t>)</a:t>
            </a:r>
            <a:br/>
            <a:r>
              <a:rPr sz="1800">
                <a:latin typeface="Courier"/>
              </a:rPr>
              <a:t>        sys.stdout.write(</a:t>
            </a:r>
            <a:r>
              <a:rPr sz="1800">
                <a:solidFill>
                  <a:srgbClr val="4E9A06"/>
                </a:solidFill>
                <a:latin typeface="Courier"/>
              </a:rPr>
              <a:t>"[Curr: </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 Opt: </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latin typeface="Courier"/>
              </a:rPr>
              <a:t> </a:t>
            </a:r>
            <a:r>
              <a:rPr sz="1800" b="1">
                <a:solidFill>
                  <a:srgbClr val="CE5C00"/>
                </a:solidFill>
                <a:latin typeface="Courier"/>
              </a:rPr>
              <a:t>%</a:t>
            </a:r>
            <a:br/>
            <a:r>
              <a:rPr sz="1800">
                <a:latin typeface="Courier"/>
              </a:rPr>
              <a:t>                         (sort_mode,</a:t>
            </a:r>
            <a:br/>
            <a:r>
              <a:rPr sz="1800">
                <a:latin typeface="Courier"/>
              </a:rPr>
              <a:t>                          </a:t>
            </a:r>
            <a:r>
              <a:rPr sz="1800">
                <a:solidFill>
                  <a:srgbClr val="4E9A06"/>
                </a:solidFill>
                <a:latin typeface="Courier"/>
              </a:rPr>
              <a:t>"Asc"</a:t>
            </a:r>
            <a:r>
              <a:rPr sz="1800">
                <a:latin typeface="Courier"/>
              </a:rPr>
              <a:t> </a:t>
            </a:r>
            <a:r>
              <a:rPr sz="1800" b="1">
                <a:solidFill>
                  <a:srgbClr val="204A87"/>
                </a:solidFill>
                <a:latin typeface="Courier"/>
              </a:rPr>
              <a:t>if</a:t>
            </a:r>
            <a:r>
              <a:rPr sz="1800">
                <a:latin typeface="Courier"/>
              </a:rPr>
              <a:t> sort_ascending </a:t>
            </a:r>
            <a:r>
              <a:rPr sz="1800" b="1">
                <a:solidFill>
                  <a:srgbClr val="204A87"/>
                </a:solidFill>
                <a:latin typeface="Courier"/>
              </a:rPr>
              <a:t>else</a:t>
            </a:r>
            <a:r>
              <a:rPr sz="1800">
                <a:latin typeface="Courier"/>
              </a:rPr>
              <a:t> </a:t>
            </a:r>
            <a:r>
              <a:rPr sz="1800">
                <a:solidFill>
                  <a:srgbClr val="4E9A06"/>
                </a:solidFill>
                <a:latin typeface="Courier"/>
              </a:rPr>
              <a:t>"Dsc"</a:t>
            </a:r>
            <a:r>
              <a:rPr sz="1800">
                <a:latin typeface="Courier"/>
              </a:rPr>
              <a:t>,</a:t>
            </a:r>
            <a:br/>
            <a:r>
              <a:rPr sz="1800">
                <a:latin typeface="Courier"/>
              </a:rPr>
              <a:t>                          </a:t>
            </a:r>
            <a:r>
              <a:rPr sz="1800">
                <a:solidFill>
                  <a:srgbClr val="4E9A06"/>
                </a:solidFill>
                <a:latin typeface="Courier"/>
              </a:rPr>
              <a:t>'C'</a:t>
            </a:r>
            <a:r>
              <a:rPr sz="1800">
                <a:latin typeface="Courier"/>
              </a:rPr>
              <a:t>, sort_modes[</a:t>
            </a:r>
            <a:r>
              <a:rPr sz="1800">
                <a:solidFill>
                  <a:srgbClr val="4E9A06"/>
                </a:solidFill>
                <a:latin typeface="Courier"/>
              </a:rPr>
              <a:t>'C'</a:t>
            </a:r>
            <a:r>
              <a:rPr sz="1800">
                <a:latin typeface="Courier"/>
              </a:rPr>
              <a:t>],</a:t>
            </a:r>
            <a:br/>
            <a:r>
              <a:rPr sz="1800">
                <a:latin typeface="Courier"/>
              </a:rPr>
              <a:t>                          </a:t>
            </a:r>
            <a:r>
              <a:rPr sz="1800">
                <a:solidFill>
                  <a:srgbClr val="4E9A06"/>
                </a:solidFill>
                <a:latin typeface="Courier"/>
              </a:rPr>
              <a:t>'S'</a:t>
            </a:r>
            <a:r>
              <a:rPr sz="1800">
                <a:latin typeface="Courier"/>
              </a:rPr>
              <a:t>, sort_modes[</a:t>
            </a:r>
            <a:r>
              <a:rPr sz="1800">
                <a:solidFill>
                  <a:srgbClr val="4E9A06"/>
                </a:solidFill>
                <a:latin typeface="Courier"/>
              </a:rPr>
              <a:t>'S'</a:t>
            </a:r>
            <a:r>
              <a:rPr sz="1800">
                <a:latin typeface="Courier"/>
              </a:rPr>
              <a:t>],</a:t>
            </a:r>
            <a:br/>
            <a:r>
              <a:rPr sz="1800">
                <a:latin typeface="Courier"/>
              </a:rPr>
              <a:t>                          </a:t>
            </a:r>
            <a:r>
              <a:rPr sz="1800">
                <a:solidFill>
                  <a:srgbClr val="4E9A06"/>
                </a:solidFill>
                <a:latin typeface="Courier"/>
              </a:rPr>
              <a:t>'R'</a:t>
            </a:r>
            <a:r>
              <a:rPr sz="1800">
                <a:latin typeface="Courier"/>
              </a:rPr>
              <a:t>, sort_modes[</a:t>
            </a:r>
            <a:r>
              <a:rPr sz="1800">
                <a:solidFill>
                  <a:srgbClr val="4E9A06"/>
                </a:solidFill>
                <a:latin typeface="Courier"/>
              </a:rPr>
              <a:t>'R'</a:t>
            </a:r>
            <a:r>
              <a:rPr sz="1800">
                <a:latin typeface="Courier"/>
              </a:rPr>
              <a:t>],</a:t>
            </a:r>
            <a:br/>
            <a:r>
              <a:rPr sz="1800">
                <a:latin typeface="Courier"/>
              </a:rPr>
              <a:t>                          </a:t>
            </a:r>
            <a:r>
              <a:rPr sz="1800">
                <a:solidFill>
                  <a:srgbClr val="4E9A06"/>
                </a:solidFill>
                <a:latin typeface="Courier"/>
              </a:rPr>
              <a:t>'B'</a:t>
            </a:r>
            <a:r>
              <a:rPr sz="1800">
                <a:latin typeface="Courier"/>
              </a:rPr>
              <a:t>, sort_modes[</a:t>
            </a:r>
            <a:r>
              <a:rPr sz="1800">
                <a:solidFill>
                  <a:srgbClr val="4E9A06"/>
                </a:solidFill>
                <a:latin typeface="Courier"/>
              </a:rPr>
              <a:t>'B'</a:t>
            </a:r>
            <a:r>
              <a:rPr sz="1800">
                <a:latin typeface="Courier"/>
              </a:rPr>
              <a:t>],</a:t>
            </a:r>
            <a:br/>
            <a:r>
              <a:rPr sz="1800">
                <a:latin typeface="Courier"/>
              </a:rPr>
              <a:t>                          </a:t>
            </a:r>
            <a:r>
              <a:rPr sz="1800">
                <a:solidFill>
                  <a:srgbClr val="4E9A06"/>
                </a:solidFill>
                <a:latin typeface="Courier"/>
              </a:rPr>
              <a:t>'N'</a:t>
            </a:r>
            <a:r>
              <a:rPr sz="1800">
                <a:latin typeface="Courier"/>
              </a:rPr>
              <a:t>, sort_modes[</a:t>
            </a:r>
            <a:r>
              <a:rPr sz="1800">
                <a:solidFill>
                  <a:srgbClr val="4E9A06"/>
                </a:solidFill>
                <a:latin typeface="Courier"/>
              </a:rPr>
              <a:t>'N'</a:t>
            </a:r>
            <a:r>
              <a:rPr sz="1800">
                <a:latin typeface="Courier"/>
              </a:rPr>
              <a:t>]</a:t>
            </a:r>
            <a:br/>
            <a:r>
              <a:rPr sz="1800">
                <a:latin typeface="Courier"/>
              </a:rPr>
              <a:t>                          ))</a:t>
            </a:r>
            <a:br/>
            <a:br/>
            <a:r>
              <a:rPr sz="1800">
                <a:latin typeface="Courier"/>
              </a:rPr>
              <a:t>        sys.stdout.write(</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 </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 </a:t>
            </a:r>
            <a:r>
              <a:rPr sz="1800">
                <a:solidFill>
                  <a:srgbClr val="000000"/>
                </a:solidFill>
                <a:latin typeface="Courier"/>
              </a:rPr>
              <a:t>%s</a:t>
            </a:r>
            <a:r>
              <a:rPr sz="1800">
                <a:solidFill>
                  <a:srgbClr val="4E9A06"/>
                </a:solidFill>
                <a:latin typeface="Courier"/>
              </a:rPr>
              <a:t>:</a:t>
            </a:r>
            <a:r>
              <a:rPr sz="1800">
                <a:solidFill>
                  <a:srgbClr val="000000"/>
                </a:solidFill>
                <a:latin typeface="Courier"/>
              </a:rPr>
              <a:t>%s</a:t>
            </a:r>
            <a:r>
              <a:rPr sz="1800">
                <a:solidFill>
                  <a:srgbClr val="4E9A06"/>
                </a:solidFill>
                <a:latin typeface="Courier"/>
              </a:rPr>
              <a:t>]"</a:t>
            </a:r>
            <a:r>
              <a:rPr sz="1800">
                <a:latin typeface="Courier"/>
              </a:rPr>
              <a:t> </a:t>
            </a:r>
            <a:r>
              <a:rPr sz="1800" b="1">
                <a:solidFill>
                  <a:srgbClr val="CE5C00"/>
                </a:solidFill>
                <a:latin typeface="Courier"/>
              </a:rPr>
              <a:t>%</a:t>
            </a:r>
            <a:r>
              <a:rPr sz="1800">
                <a:latin typeface="Courier"/>
              </a:rPr>
              <a:t> (</a:t>
            </a:r>
            <a:br/>
            <a:r>
              <a:rPr sz="1800">
                <a:latin typeface="Courier"/>
              </a:rPr>
              <a:t>            </a:t>
            </a:r>
            <a:r>
              <a:rPr sz="1800">
                <a:solidFill>
                  <a:srgbClr val="4E9A06"/>
                </a:solidFill>
                <a:latin typeface="Courier"/>
              </a:rPr>
              <a:t>'T'</a:t>
            </a:r>
            <a:r>
              <a:rPr sz="1800">
                <a:latin typeface="Courier"/>
              </a:rPr>
              <a:t>, commands[</a:t>
            </a:r>
            <a:r>
              <a:rPr sz="1800">
                <a:solidFill>
                  <a:srgbClr val="4E9A06"/>
                </a:solidFill>
                <a:latin typeface="Courier"/>
              </a:rPr>
              <a:t>'T'</a:t>
            </a:r>
            <a:r>
              <a:rPr sz="1800">
                <a:latin typeface="Courier"/>
              </a:rPr>
              <a:t>],</a:t>
            </a:r>
            <a:br/>
            <a:r>
              <a:rPr sz="1800">
                <a:latin typeface="Courier"/>
              </a:rPr>
              <a:t>            </a:t>
            </a:r>
            <a:r>
              <a:rPr sz="1800">
                <a:solidFill>
                  <a:srgbClr val="4E9A06"/>
                </a:solidFill>
                <a:latin typeface="Courier"/>
              </a:rPr>
              <a:t>'D'</a:t>
            </a:r>
            <a:r>
              <a:rPr sz="1800">
                <a:latin typeface="Courier"/>
              </a:rPr>
              <a:t>, commands[</a:t>
            </a:r>
            <a:r>
              <a:rPr sz="1800">
                <a:solidFill>
                  <a:srgbClr val="4E9A06"/>
                </a:solidFill>
                <a:latin typeface="Courier"/>
              </a:rPr>
              <a:t>'D'</a:t>
            </a:r>
            <a:r>
              <a:rPr sz="1800">
                <a:latin typeface="Courier"/>
              </a:rPr>
              <a:t>],</a:t>
            </a:r>
            <a:br/>
            <a:r>
              <a:rPr sz="1800">
                <a:latin typeface="Courier"/>
              </a:rPr>
              <a:t>            </a:t>
            </a:r>
            <a:r>
              <a:rPr sz="1800">
                <a:solidFill>
                  <a:srgbClr val="4E9A06"/>
                </a:solidFill>
                <a:latin typeface="Courier"/>
              </a:rPr>
              <a:t>'Q'</a:t>
            </a:r>
            <a:r>
              <a:rPr sz="1800">
                <a:latin typeface="Courier"/>
              </a:rPr>
              <a:t>, commands[</a:t>
            </a:r>
            <a:r>
              <a:rPr sz="1800">
                <a:solidFill>
                  <a:srgbClr val="4E9A06"/>
                </a:solidFill>
                <a:latin typeface="Courier"/>
              </a:rPr>
              <a:t>'Q'</a:t>
            </a:r>
            <a:r>
              <a:rPr sz="1800">
                <a:latin typeface="Courier"/>
              </a:rPr>
              <a:t>]</a:t>
            </a:r>
            <a:br/>
            <a:r>
              <a:rPr sz="1800">
                <a:latin typeface="Courier"/>
              </a:rPr>
              <a:t>        ))</a:t>
            </a:r>
            <a:br/>
            <a:r>
              <a:rPr sz="1800">
                <a:latin typeface="Courier"/>
              </a:rPr>
              <a:t>        print(</a:t>
            </a:r>
            <a:r>
              <a:rPr sz="1800">
                <a:solidFill>
                  <a:srgbClr val="4E9A06"/>
                </a:solidFill>
                <a:latin typeface="Courier"/>
              </a:rPr>
              <a:t>"\033[</a:t>
            </a:r>
            <a:r>
              <a:rPr sz="1800">
                <a:solidFill>
                  <a:srgbClr val="000000"/>
                </a:solidFill>
                <a:latin typeface="Courier"/>
              </a:rPr>
              <a:t>%d</a:t>
            </a:r>
            <a:r>
              <a:rPr sz="1800">
                <a:solidFill>
                  <a:srgbClr val="4E9A06"/>
                </a:solidFill>
                <a:latin typeface="Courier"/>
              </a:rPr>
              <a:t>;</a:t>
            </a:r>
            <a:r>
              <a:rPr sz="1800">
                <a:solidFill>
                  <a:srgbClr val="000000"/>
                </a:solidFill>
                <a:latin typeface="Courier"/>
              </a:rPr>
              <a:t>%d</a:t>
            </a:r>
            <a:r>
              <a:rPr sz="1800">
                <a:solidFill>
                  <a:srgbClr val="4E9A06"/>
                </a:solidFill>
                <a:latin typeface="Courier"/>
              </a:rPr>
              <a:t>H"</a:t>
            </a:r>
            <a:r>
              <a:rPr sz="1800">
                <a:latin typeface="Courier"/>
              </a:rPr>
              <a:t> </a:t>
            </a:r>
            <a:r>
              <a:rPr sz="1800" b="1">
                <a:solidFill>
                  <a:srgbClr val="CE5C00"/>
                </a:solidFill>
                <a:latin typeface="Courier"/>
              </a:rPr>
              <a:t>%</a:t>
            </a:r>
            <a:r>
              <a:rPr sz="1800">
                <a:latin typeface="Courier"/>
              </a:rPr>
              <a:t> (</a:t>
            </a:r>
            <a:r>
              <a:rPr sz="1800">
                <a:solidFill>
                  <a:srgbClr val="0000CF"/>
                </a:solidFill>
                <a:latin typeface="Courier"/>
              </a:rPr>
              <a:t>0</a:t>
            </a:r>
            <a:r>
              <a:rPr sz="1800">
                <a:latin typeface="Courier"/>
              </a:rPr>
              <a:t>, </a:t>
            </a:r>
            <a:r>
              <a:rPr sz="1800">
                <a:solidFill>
                  <a:srgbClr val="0000CF"/>
                </a:solidFill>
                <a:latin typeface="Courier"/>
              </a:rPr>
              <a:t>0</a:t>
            </a:r>
            <a:r>
              <a:rPr sz="1800">
                <a:latin typeface="Courier"/>
              </a:rPr>
              <a:t>))</a:t>
            </a:r>
            <a:br/>
            <a:br/>
            <a:r>
              <a:rPr sz="1800">
                <a:latin typeface="Courier"/>
              </a:rPr>
              <a:t>        </a:t>
            </a:r>
            <a:r>
              <a:rPr sz="1800" b="1">
                <a:solidFill>
                  <a:srgbClr val="204A87"/>
                </a:solidFill>
                <a:latin typeface="Courier"/>
              </a:rPr>
              <a:t>if</a:t>
            </a:r>
            <a:r>
              <a:rPr sz="1800">
                <a:latin typeface="Courier"/>
              </a:rPr>
              <a:t> exiting:</a:t>
            </a:r>
            <a:br/>
            <a:r>
              <a:rPr sz="1800">
                <a:latin typeface="Courier"/>
              </a:rPr>
              <a:t>            termios.tcsetattr(sys.stdin, termios.TCSADRAIN, old_settings)</a:t>
            </a:r>
            <a:br/>
            <a:r>
              <a:rPr sz="1800">
                <a:latin typeface="Courier"/>
              </a:rPr>
              <a:t>            print(</a:t>
            </a:r>
            <a:r>
              <a:rPr sz="1800">
                <a:solidFill>
                  <a:srgbClr val="4E9A06"/>
                </a:solidFill>
                <a:latin typeface="Courier"/>
              </a:rPr>
              <a:t>"\033c"</a:t>
            </a:r>
            <a:r>
              <a:rPr sz="1800">
                <a:latin typeface="Courier"/>
              </a:rPr>
              <a:t>, end</a:t>
            </a:r>
            <a:r>
              <a:rPr sz="1800" b="1">
                <a:solidFill>
                  <a:srgbClr val="CE5C00"/>
                </a:solidFill>
                <a:latin typeface="Courier"/>
              </a:rPr>
              <a:t>=</a:t>
            </a:r>
            <a:r>
              <a:rPr sz="1800">
                <a:solidFill>
                  <a:srgbClr val="4E9A06"/>
                </a:solidFill>
                <a:latin typeface="Courier"/>
              </a:rPr>
              <a:t>""</a:t>
            </a:r>
            <a:r>
              <a:rPr sz="1800">
                <a:latin typeface="Courier"/>
              </a:rPr>
              <a:t>)</a:t>
            </a:r>
            <a:br/>
            <a:r>
              <a:rPr sz="1800">
                <a:latin typeface="Courier"/>
              </a:rPr>
              <a:t>            exit()</a:t>
            </a:r>
            <a:br/>
            <a:br/>
            <a:br/>
            <a:r>
              <a:rPr sz="1800">
                <a:latin typeface="Courier"/>
              </a:rPr>
              <a:t>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mctop</a:t>
            </a:r>
            <a:r>
              <a:rPr/>
              <a:t> </a:t>
            </a:r>
            <a:r>
              <a:rPr/>
              <a:t>tool</a:t>
            </a:r>
          </a:p>
        </p:txBody>
      </p:sp>
      <p:sp>
        <p:nvSpPr>
          <p:cNvPr id="3" name="Content Placeholder 2"/>
          <p:cNvSpPr>
            <a:spLocks noGrp="1"/>
          </p:cNvSpPr>
          <p:nvPr>
            <p:ph idx="1"/>
          </p:nvPr>
        </p:nvSpPr>
        <p:spPr/>
        <p:txBody>
          <a:bodyPr/>
          <a:lstStyle/>
          <a:p>
            <a:pPr lvl="0" marL="0" indent="0">
              <a:buNone/>
            </a:pPr>
            <a:r>
              <a:rPr/>
              <a:t>Initial basic testing of the </a:t>
            </a:r>
            <a:r>
              <a:rPr sz="1800">
                <a:latin typeface="Courier"/>
              </a:rPr>
              <a:t>mctop</a:t>
            </a:r>
            <a:r>
              <a:rPr/>
              <a:t> and </a:t>
            </a:r>
            <a:r>
              <a:rPr sz="1800">
                <a:latin typeface="Courier"/>
              </a:rPr>
              <a:t>mcsnoop.bt</a:t>
            </a:r>
            <a:r>
              <a:rPr/>
              <a:t> tools were made easier by </a:t>
            </a:r>
            <a:r>
              <a:rPr sz="1800">
                <a:latin typeface="Courier"/>
              </a:rPr>
              <a:t>printf</a:t>
            </a:r>
            <a:r>
              <a:rPr/>
              <a:t> to write commands to test tracing. At these lower call frequencies though, errors such as were encountered are not immediately obvious. It wasn’t until </a:t>
            </a:r>
            <a:r>
              <a:rPr sz="1800">
                <a:latin typeface="Courier"/>
              </a:rPr>
              <a:t>memtier_benchmark</a:t>
            </a:r>
            <a:r>
              <a:rPr/>
              <a:t> was first used to generate load was it completely clear what the cause of the garbled key reads were.</a:t>
            </a:r>
          </a:p>
          <a:p>
            <a:pPr lvl="0" marL="0" indent="0">
              <a:buNone/>
            </a:pPr>
            <a:r>
              <a:rPr/>
              <a:t>Now that </a:t>
            </a:r>
            <a:r>
              <a:rPr sz="1800">
                <a:latin typeface="Courier"/>
              </a:rPr>
              <a:t>mctop</a:t>
            </a:r>
            <a:r>
              <a:rPr/>
              <a:t> has been cleaned up, and keys are stored properly this tool can be used to demonstrate how </a:t>
            </a:r>
            <a:r>
              <a:rPr sz="1800">
                <a:latin typeface="Courier"/>
              </a:rPr>
              <a:t>mctop</a:t>
            </a:r>
            <a:r>
              <a:rPr/>
              <a:t> works, and show that it can keep up with tracing requests to Memcached.</a:t>
            </a:r>
          </a:p>
          <a:p>
            <a:pPr lvl="0" marL="0" indent="0">
              <a:spcBef>
                <a:spcPts val="3000"/>
              </a:spcBef>
              <a:buNone/>
            </a:pPr>
            <a:r>
              <a:rPr b="1"/>
              <a:t>memtier benchmark</a:t>
            </a:r>
          </a:p>
          <a:p>
            <a:pPr lvl="0" marL="0" indent="0">
              <a:buNone/>
            </a:pPr>
            <a:r>
              <a:rPr/>
              <a:t>The </a:t>
            </a:r>
            <a:r>
              <a:rPr sz="1800">
                <a:latin typeface="Courier"/>
              </a:rPr>
              <a:t>memtier_benchmark</a:t>
            </a:r>
            <a:r>
              <a:rPr/>
              <a:t> tool can be used to generate load to the test Memcached instance that I built earlier, with dtrace probes enabled.</a:t>
            </a:r>
          </a:p>
          <a:p>
            <a:pPr lvl="0" marL="0" indent="0">
              <a:buNone/>
            </a:pPr>
            <a:r>
              <a:rPr/>
              <a:t>Rather than having to print to </a:t>
            </a:r>
            <a:r>
              <a:rPr sz="1800">
                <a:latin typeface="Courier"/>
              </a:rPr>
              <a:t>nc</a:t>
            </a:r>
            <a:r>
              <a:rPr/>
              <a:t>, this allows for rapidly firing off a large number of commands, showing that the tool is behaving as expected. This also gives a lot more data, for more interesting exploration of the tool, allowing for sorting on real data, and testing out dumping real data to a JSON file.</a:t>
            </a:r>
          </a:p>
          <a:p>
            <a:pPr lvl="0" marL="0" indent="0">
              <a:buNone/>
            </a:pPr>
            <a:r>
              <a:rPr/>
              <a:t>A simple invocation of the tool:</a:t>
            </a:r>
          </a:p>
          <a:p>
            <a:pPr lvl="0" marL="1270000" indent="0">
              <a:buNone/>
            </a:pPr>
            <a:r>
              <a:rPr sz="1800">
                <a:latin typeface="Courier"/>
              </a:rPr>
              <a:t>memtier_benchmark --server localhost --port 11211 -P memcache_text  --key-pattern=G:G</a:t>
            </a:r>
          </a:p>
          <a:p>
            <a:pPr lvl="0" marL="0" indent="0">
              <a:buNone/>
            </a:pPr>
            <a:r>
              <a:rPr/>
              <a:t>// FIXME dive into other options, show output in mctop</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remarks</a:t>
            </a:r>
          </a:p>
        </p:txBody>
      </p:sp>
      <p:sp>
        <p:nvSpPr>
          <p:cNvPr id="3" name="Content Placeholder 2"/>
          <p:cNvSpPr>
            <a:spLocks noGrp="1"/>
          </p:cNvSpPr>
          <p:nvPr>
            <p:ph idx="1"/>
          </p:nvPr>
        </p:nvSpPr>
        <p:spPr/>
        <p:txBody>
          <a:bodyPr/>
          <a:lstStyle/>
          <a:p>
            <a:pPr lvl="0" marL="0" indent="0">
              <a:buNone/>
            </a:pPr>
            <a:r>
              <a:rPr/>
              <a:t>I hope that this has been an interesting, comprehensive, and comprehensible read. If you have any feedback on the content, please feel free to submit a pull request or contact me with your feedback. You can submit a pull request to the Github repository listed in the bibliography [</a:t>
            </a:r>
            <a:r>
              <a:rPr/>
              <a:t>2</a:t>
            </a:r>
            <a:r>
              <a:rPr/>
              <a: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The following works were either cited directly or researched as part of the preparation of this report. They contain additional information for continued studies in this topic.</a:t>
            </a:r>
          </a:p>
          <a:p>
            <a:pPr lvl="0" marL="0" indent="0">
              <a:buNone/>
            </a:pPr>
            <a:r>
              <a:rPr/>
              <a:t>[1] D. Hamel, “Developing the mctop tool.” [Online]. Available: </a:t>
            </a:r>
            <a:r>
              <a:rPr>
                <a:hlinkClick r:id="rId2"/>
              </a:rPr>
              <a:t>http://blog.srvthe.net/mctop-tool-example/</a:t>
            </a:r>
          </a:p>
          <a:p>
            <a:pPr lvl="0" marL="0" indent="0">
              <a:buNone/>
            </a:pPr>
            <a:r>
              <a:rPr/>
              <a:t>[2] D. Hamel, “Github Repository for this document.” [Online]. Available: </a:t>
            </a:r>
            <a:r>
              <a:rPr>
                <a:hlinkClick r:id="rId3"/>
              </a:rPr>
              <a:t>http://github.com/dalehamel/mctop-tool-example/</a:t>
            </a:r>
          </a:p>
          <a:p>
            <a:pPr lvl="0" marL="0" indent="0">
              <a:buNone/>
            </a:pPr>
            <a:r>
              <a:rPr/>
              <a:t>[3] M. Barczak, “original mctop.” [Online]. Available: </a:t>
            </a:r>
            <a:r>
              <a:rPr>
                <a:hlinkClick r:id="rId4"/>
              </a:rPr>
              <a:t>https://github.com/etsy/mctop</a:t>
            </a:r>
          </a:p>
          <a:p>
            <a:pPr lvl="0" marL="0" indent="0">
              <a:buNone/>
            </a:pPr>
            <a:r>
              <a:rPr/>
              <a:t>[4] M. Barczak, “mctop - a tool for analyzing memcache get traffic.” [Online]. Available: </a:t>
            </a:r>
            <a:r>
              <a:rPr>
                <a:hlinkClick r:id="rId5"/>
              </a:rPr>
              <a:t>https://codeascraft.com/2012/12/13/mctop-a-tool-for-analyzing-memcache-get-traffic/</a:t>
            </a:r>
          </a:p>
          <a:p>
            <a:pPr lvl="0" marL="0" indent="0">
              <a:buNone/>
            </a:pPr>
            <a:r>
              <a:rPr/>
              <a:t>[5] B. Matheny, “memkeys tool, improvements on mctop.” [Online]. Available: </a:t>
            </a:r>
            <a:r>
              <a:rPr>
                <a:hlinkClick r:id="rId6"/>
              </a:rPr>
              <a:t>https://github.com/tumblr/memkeys</a:t>
            </a:r>
          </a:p>
          <a:p>
            <a:pPr lvl="0" marL="0" indent="0">
              <a:buNone/>
            </a:pPr>
            <a:r>
              <a:rPr/>
              <a:t>[6] B. Mansoob, “Bassam Mansoob Github.” [Online]. Available: </a:t>
            </a:r>
            <a:r>
              <a:rPr>
                <a:hlinkClick r:id="rId7"/>
              </a:rPr>
              <a:t>https://github.com/bmansoob</a:t>
            </a:r>
          </a:p>
          <a:p>
            <a:pPr lvl="0" marL="0" indent="0">
              <a:buNone/>
            </a:pPr>
            <a:r>
              <a:rPr/>
              <a:t>[7] R. Munroe, “XKCD Comic explaining Nerd-Sniping.” [Online]. Available: </a:t>
            </a:r>
            <a:r>
              <a:rPr>
                <a:hlinkClick r:id="rId8"/>
              </a:rPr>
              <a:t>https://xkcd.com/356/</a:t>
            </a:r>
          </a:p>
          <a:p>
            <a:pPr lvl="0" marL="0" indent="0">
              <a:buNone/>
            </a:pPr>
            <a:r>
              <a:rPr/>
              <a:t>[8] C. Lopez, “Camilo Lopez github.” [Online]. Available: </a:t>
            </a:r>
            <a:r>
              <a:rPr>
                <a:hlinkClick r:id="rId9"/>
              </a:rPr>
              <a:t>https://github.com/camilo</a:t>
            </a:r>
          </a:p>
          <a:p>
            <a:pPr lvl="0" marL="0" indent="0">
              <a:buNone/>
            </a:pPr>
            <a:r>
              <a:rPr/>
              <a:t>[9] “Dockerfile for memcached with dtrace.” [Online]. Available: </a:t>
            </a:r>
            <a:r>
              <a:rPr>
                <a:hlinkClick r:id="rId10"/>
              </a:rPr>
              <a:t>https://github.com/dalehamel/mctop-tool-example/blob/master/src/docker/Dockerfile</a:t>
            </a:r>
          </a:p>
          <a:p>
            <a:pPr lvl="0" marL="0" indent="0">
              <a:buNone/>
            </a:pPr>
            <a:r>
              <a:rPr/>
              <a:t>[10] L. Windolf and M. Panji, “Memcached Cheatsheet.” [Online]. Available: </a:t>
            </a:r>
            <a:r>
              <a:rPr>
                <a:hlinkClick r:id="rId11"/>
              </a:rPr>
              <a:t>https://lzone.de/cheat-sheet/memcached</a:t>
            </a:r>
          </a:p>
          <a:p>
            <a:pPr lvl="0" marL="0" indent="0">
              <a:buNone/>
            </a:pPr>
            <a:r>
              <a:rPr/>
              <a:t>[11] B. Gregg, “BPF Performance tools.” [Online]. Available: </a:t>
            </a:r>
            <a:r>
              <a:rPr>
                <a:hlinkClick r:id="rId12"/>
              </a:rPr>
              <a:t>http://www.brendangregg.com/bpf-performance-tools-book.html</a:t>
            </a:r>
          </a:p>
          <a:p>
            <a:pPr lvl="0" marL="0" indent="0">
              <a:buNone/>
            </a:pPr>
            <a:r>
              <a:rPr/>
              <a:t>[12] B. Gregg, “BPF Performance tools book repo.” [Online]. Available: </a:t>
            </a:r>
            <a:r>
              <a:rPr>
                <a:hlinkClick r:id="rId13"/>
              </a:rPr>
              <a:t>https://github.com/brendangregg/bpf-perf-tools-book/tree/master/originals</a:t>
            </a:r>
          </a:p>
          <a:p>
            <a:pPr lvl="0" marL="0" indent="0">
              <a:buNone/>
            </a:pPr>
            <a:r>
              <a:rPr/>
              <a:t>[13] “BCC USDT reference guide.” [Online]. Available: </a:t>
            </a:r>
            <a:r>
              <a:rPr>
                <a:hlinkClick r:id="rId14"/>
              </a:rPr>
              <a:t>https://github.com/iovisor/bcc/blob/master/docs/reference_guide.md#6-usdt-probes</a:t>
            </a:r>
          </a:p>
          <a:p>
            <a:pPr lvl="0" marL="0" indent="0">
              <a:buNone/>
            </a:pPr>
            <a:r>
              <a:rPr/>
              <a:t>[14] D. Hamel, “USDT Report Doc.” [Online]. Available: </a:t>
            </a:r>
            <a:r>
              <a:rPr>
                <a:hlinkClick r:id="rId15"/>
              </a:rPr>
              <a:t>https://blog.srvthe.net/usdt-report-doc/</a:t>
            </a:r>
          </a:p>
          <a:p>
            <a:pPr lvl="0" marL="0" indent="0">
              <a:buNone/>
            </a:pPr>
            <a:r>
              <a:rPr/>
              <a:t>[15] M. Mark Wielaard and F. Eigler, “UserSpaceProbeImplementation - Systemtap Wiki.” [Online]. Available: </a:t>
            </a:r>
            <a:r>
              <a:rPr>
                <a:hlinkClick r:id="rId16"/>
              </a:rPr>
              <a:t>https://sourceware.org/systemtap/wiki/UserSpaceProbeImplementation</a:t>
            </a:r>
          </a:p>
          <a:p>
            <a:pPr lvl="0" marL="0" indent="0">
              <a:buNone/>
            </a:pPr>
            <a:r>
              <a:rPr/>
              <a:t>[16], “Dormando’s Home Page.” [Online]. Available: </a:t>
            </a:r>
            <a:r>
              <a:rPr>
                <a:hlinkClick r:id="rId17"/>
              </a:rPr>
              <a:t>http://www.dormando.me/</a:t>
            </a:r>
          </a:p>
          <a:p>
            <a:pPr lvl="0" marL="0" indent="0">
              <a:buNone/>
            </a:pPr>
            <a:r>
              <a:rPr/>
              <a:t>[17] D. Hamel, “dtrace probes emit byte arrays for keys, not null terminated strings.” [Online]. Available: </a:t>
            </a:r>
            <a:r>
              <a:rPr>
                <a:hlinkClick r:id="rId18"/>
              </a:rPr>
              <a:t>https://github.com/memcached/memcached/issues/576</a:t>
            </a:r>
          </a:p>
          <a:p>
            <a:pPr lvl="0" marL="0" indent="0">
              <a:buNone/>
            </a:pPr>
            <a:r>
              <a:rPr/>
              <a:t>[18] B. Smit, “Bas Smit github.” [Online]. Available: </a:t>
            </a:r>
            <a:r>
              <a:rPr>
                <a:hlinkClick r:id="rId19"/>
              </a:rPr>
              <a:t>https://github.com/fbs</a:t>
            </a:r>
          </a:p>
          <a:p>
            <a:pPr lvl="0" marL="0" indent="0">
              <a:buNone/>
            </a:pPr>
            <a:r>
              <a:rPr/>
              <a:t>[19] Y. Song, “bpf_probe_read requires const len.” [Online]. Available: </a:t>
            </a:r>
            <a:r>
              <a:rPr>
                <a:hlinkClick r:id="rId20"/>
              </a:rPr>
              <a:t>https://github.com/iovisor/bcc/issues/1260#issuecomment-406365168</a:t>
            </a:r>
          </a:p>
          <a:p>
            <a:pPr lvl="0" marL="0" indent="0">
              <a:buNone/>
            </a:pPr>
            <a:r>
              <a:rPr/>
              <a:t>[20] G. Borello and D. Miller, “bpf: allow helpers access to variable memory.” [Online]. Available: </a:t>
            </a:r>
            <a:r>
              <a:rPr>
                <a:hlinkClick r:id="rId21"/>
              </a:rPr>
              <a:t>https://git.kernel.org/pub/scm/linux/kernel/git/davem/net-next.git/commit/kernel/bpf/verifier.c?id=06c1c049721a995dee2829ad13b24aaf5d7c5cce</a:t>
            </a:r>
          </a:p>
          <a:p>
            <a:pPr lvl="0" marL="0" indent="0">
              <a:buNone/>
            </a:pPr>
            <a:r>
              <a:rPr/>
              <a:t>[21] S. Sharma, “BPF internals - architecture.” [Online]. Available: </a:t>
            </a:r>
            <a:r>
              <a:rPr>
                <a:hlinkClick r:id="rId22"/>
              </a:rPr>
              <a:t>https://github.com/iovisor/bpf-docs/blob/master/bpf-internals-2.md#architecture</a:t>
            </a:r>
          </a:p>
          <a:p>
            <a:pPr lvl="0" marL="0" indent="0">
              <a:buNone/>
            </a:pPr>
            <a:r>
              <a:rPr/>
              <a:t>[22] B. Gregg, “BCC contribution guidelines.” [Online]. Available: </a:t>
            </a:r>
            <a:r>
              <a:rPr>
                <a:hlinkClick r:id="rId23"/>
              </a:rPr>
              <a:t>https://github.com/iovisor/bcc/blob/master/CONTRIBUTING-SCRIPTS.md#tools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While this makes sense rationally, until it has been proven through a rigorous and scientific series of tests, measuring the overhead of both approaches under various conditions, it may not be the case. One possible drawback of the eBPF based approach is it causes some overhead as probes fire software-interrupts when triggered, which may not be the case with tcpdump, even if it is doing more processing.</a:t>
            </a:r>
          </a:p>
          <a:p>
            <a:pPr lvl="0" marL="0" indent="0">
              <a:buNone/>
            </a:pPr>
            <a:r>
              <a:rPr sz="1800"/>
              <a:t>2. a “Shopify Pod” is a distinct concept from a Kubernetes Pod, and it is an unfortunate and confusing naming collision. A Shopify Pod is a contained set of resources, built around the concept of MySQL sharding.</a:t>
            </a:r>
          </a:p>
          <a:p>
            <a:pPr lvl="0" marL="0" indent="0">
              <a:buNone/>
            </a:pPr>
            <a:r>
              <a:rPr sz="1800"/>
              <a:t>3. Jason Hiltz-Laforge and Scott Francis, put the idea in my head. Jason had suggested it to Scott, attempting to “nerd-snipe”[</a:t>
            </a:r>
            <a:r>
              <a:rPr sz="1800"/>
              <a:t>7</a:t>
            </a:r>
            <a:r>
              <a:rPr sz="1800"/>
              <a:t>] him, but Scott successfully deflected that onto me.</a:t>
            </a:r>
          </a:p>
          <a:p>
            <a:pPr lvl="0" marL="0" indent="0">
              <a:buNone/>
            </a:pPr>
            <a:r>
              <a:rPr sz="1800"/>
              <a:t>4. Using docker or crictl, we can find the container process and inspect its children to find the memcached process. This method then uses the </a:t>
            </a:r>
            <a:r>
              <a:rPr sz="1800">
                <a:latin typeface="Courier"/>
              </a:rPr>
              <a:t>/root</a:t>
            </a:r>
            <a:r>
              <a:rPr sz="1800"/>
              <a:t> handle to access the process’s mount namespace, and read the exact instance of the memcached binary we want to probe.</a:t>
            </a:r>
          </a:p>
          <a:p>
            <a:pPr lvl="0" marL="0" indent="0">
              <a:buNone/>
            </a:pPr>
            <a:r>
              <a:rPr sz="1800"/>
              <a:t>5. The initial prototype of the uprobe tool targeted the memcached binary directly, as while we were using a recent version of bpftrace (0.9.2), which ships with Ubuntu Eoan, it was linked with libbcc 0.8.0, which didn’t have all of the USDT functionality and namespace support to read containerized processes correctly. For this reason</a:t>
            </a:r>
          </a:p>
          <a:p>
            <a:pPr lvl="0" marL="0" indent="0">
              <a:buNone/>
            </a:pPr>
            <a:r>
              <a:rPr sz="1800"/>
              <a:t>6. This is not the ideal syntax and is a regression, container tracing is a bit working with USDT probes, as are uprobes. Specifying the full path from the /proc hierarchy seems to work well enough though.</a:t>
            </a:r>
          </a:p>
          <a:p>
            <a:pPr lvl="0" marL="0" indent="0">
              <a:buNone/>
            </a:pPr>
            <a:r>
              <a:rPr sz="1800"/>
              <a:t>7. on a production instance, I had to further modify the dtrace setup in order to disable semaphores, see https://github.com/iovisor/bcc/issues/2230</a:t>
            </a:r>
          </a:p>
          <a:p>
            <a:pPr lvl="0" marL="0" indent="0">
              <a:buNone/>
            </a:pPr>
            <a:r>
              <a:rPr sz="1800"/>
              <a:t>8. there is a bug right now where this isn’t working for containerized processes, this will be fixed in a future bpftrace / bcc release. // FIXME file bug</a:t>
            </a:r>
          </a:p>
          <a:p>
            <a:pPr lvl="0" marL="0" indent="0">
              <a:buNone/>
            </a:pPr>
            <a:r>
              <a:rPr sz="1800"/>
              <a:t>9. These entries correspond to the data read from </a:t>
            </a:r>
            <a:r>
              <a:rPr sz="1800">
                <a:latin typeface="Courier"/>
              </a:rPr>
              <a:t>readelf --notes</a:t>
            </a:r>
            <a:r>
              <a:rPr sz="1800"/>
              <a:t> elsewhere in this report, as that is where these entries are read from.</a:t>
            </a:r>
          </a:p>
          <a:p>
            <a:pPr lvl="0" marL="0" indent="0">
              <a:buNone/>
            </a:pPr>
            <a:r>
              <a:rPr sz="1800"/>
              <a:t>10. this solves the problem I would later have in my </a:t>
            </a:r>
            <a:r>
              <a:rPr sz="1800">
                <a:latin typeface="Courier"/>
              </a:rPr>
              <a:t>bcc</a:t>
            </a:r>
            <a:r>
              <a:rPr sz="1800"/>
              <a:t> version of treating </a:t>
            </a:r>
            <a:r>
              <a:rPr sz="1800">
                <a:latin typeface="Courier"/>
              </a:rPr>
              <a:t>void *</a:t>
            </a:r>
            <a:r>
              <a:rPr sz="1800"/>
              <a:t> byte buffers properly, which I’ll be covering in more detail later.</a:t>
            </a:r>
          </a:p>
          <a:p>
            <a:pPr lvl="0" marL="0" indent="0">
              <a:buNone/>
            </a:pPr>
            <a:r>
              <a:rPr sz="1800"/>
              <a:t>11. The bit after the @ symbol seems to be the register to read this from. It also looks like it is able to specify offsets relative to the frame pointer, so this probably is based on the platform calling convention, denoting the offset in the stack and size to read.</a:t>
            </a:r>
          </a:p>
          <a:p>
            <a:pPr lvl="0" marL="0" indent="0">
              <a:buNone/>
            </a:pPr>
            <a:r>
              <a:rPr sz="1800"/>
              <a:t>12. Dormando [</a:t>
            </a:r>
            <a:r>
              <a:rPr sz="1800"/>
              <a:t>16</a:t>
            </a:r>
            <a:r>
              <a:rPr sz="1800"/>
              <a:t>] mentioned in [</a:t>
            </a:r>
            <a:r>
              <a:rPr sz="1800"/>
              <a:t>17</a:t>
            </a:r>
            <a:r>
              <a:rPr sz="1800"/>
              <a:t>]</a:t>
            </a:r>
          </a:p>
          <a:p>
            <a:pPr lvl="0" marL="0" indent="0">
              <a:buNone/>
            </a:pPr>
            <a:r>
              <a:rPr sz="1800"/>
              <a:t>13. this is indexed by connection ID right now, but I think that thread id or perhaps a composition of connection and thread id should be used, to ensure that this representation is compatible with memcached’s threading model.</a:t>
            </a:r>
          </a:p>
          <a:p>
            <a:pPr lvl="0" marL="0" indent="0">
              <a:buNone/>
            </a:pPr>
            <a:r>
              <a:rPr sz="1800"/>
              <a:t>14. this is due to the need to get a lock on the uprobe addresses, and it seems there is no way to hot-patch eBPF programs to encode the selected key.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hot</a:t>
            </a:r>
            <a:r>
              <a:rPr/>
              <a:t> </a:t>
            </a:r>
            <a:r>
              <a:rPr/>
              <a:t>keys</a:t>
            </a:r>
            <a:r>
              <a:rPr/>
              <a:t> </a:t>
            </a:r>
            <a:r>
              <a:rPr/>
              <a:t>and</a:t>
            </a:r>
            <a:r>
              <a:rPr/>
              <a:t> </a:t>
            </a:r>
            <a:r>
              <a:rPr/>
              <a:t>mctop</a:t>
            </a:r>
          </a:p>
        </p:txBody>
      </p:sp>
      <p:sp>
        <p:nvSpPr>
          <p:cNvPr id="3" name="Content Placeholder 2"/>
          <p:cNvSpPr>
            <a:spLocks noGrp="1"/>
          </p:cNvSpPr>
          <p:nvPr>
            <p:ph idx="1"/>
          </p:nvPr>
        </p:nvSpPr>
        <p:spPr/>
        <p:txBody>
          <a:bodyPr/>
          <a:lstStyle/>
          <a:p>
            <a:pPr lvl="0" marL="0" indent="0">
              <a:buNone/>
            </a:pPr>
            <a:r>
              <a:rPr/>
              <a:t>The topic of hot keys in Memcached has been well-studied, and tools have existed to support this ecosystem since long before eBPF was on the scene.</a:t>
            </a:r>
          </a:p>
          <a:p>
            <a:pPr lvl="0" marL="0" indent="0">
              <a:buNone/>
            </a:pPr>
            <a:r>
              <a:rPr/>
              <a:t>An investigation into a cache hot-spotting problem lead to a eBPF-based redevelopment of the original </a:t>
            </a:r>
            <a:r>
              <a:rPr sz="1800">
                <a:latin typeface="Courier"/>
              </a:rPr>
              <a:t>libpcap</a:t>
            </a:r>
            <a:r>
              <a:rPr/>
              <a:t>-based </a:t>
            </a:r>
            <a:r>
              <a:rPr sz="1800">
                <a:latin typeface="Courier"/>
              </a:rPr>
              <a:t>mctop</a:t>
            </a:r>
            <a:r>
              <a:rPr/>
              <a:t> tool.</a:t>
            </a:r>
          </a:p>
          <a:p>
            <a:pPr lvl="0" marL="0" indent="0">
              <a:buNone/>
            </a:pPr>
            <a:r>
              <a:rPr/>
              <a:t>This report is verbose, and attempts to assume no advanced knowledge of eBPF, the </a:t>
            </a:r>
            <a:r>
              <a:rPr sz="1800">
                <a:latin typeface="Courier"/>
              </a:rPr>
              <a:t>ELF</a:t>
            </a:r>
            <a:r>
              <a:rPr/>
              <a:t> format, or Memcached itself. The referenced works can hopefully fill what gaps this report leaves.</a:t>
            </a:r>
          </a:p>
          <a:p>
            <a:pPr lvl="0" marL="0" indent="0">
              <a:spcBef>
                <a:spcPts val="3000"/>
              </a:spcBef>
              <a:buNone/>
            </a:pPr>
            <a:r>
              <a:rPr b="1"/>
              <a:t>mctop</a:t>
            </a:r>
          </a:p>
          <a:p>
            <a:pPr lvl="0" marL="0" indent="0">
              <a:buNone/>
            </a:pPr>
            <a:r>
              <a:rPr/>
              <a:t>The </a:t>
            </a:r>
            <a:r>
              <a:rPr sz="1800">
                <a:latin typeface="Courier"/>
              </a:rPr>
              <a:t>mctop</a:t>
            </a:r>
            <a:r>
              <a:rPr/>
              <a:t> tool was originally developed by etsy [</a:t>
            </a:r>
            <a:r>
              <a:rPr/>
              <a:t>3</a:t>
            </a:r>
            <a:r>
              <a:rPr/>
              <a:t>], and the author wrote an informative blog post [</a:t>
            </a:r>
            <a:r>
              <a:rPr/>
              <a:t>4</a:t>
            </a:r>
            <a:r>
              <a:rPr/>
              <a:t>] on the topic that motivated the development of the original tool. This concept was developed further by Tumblr in a similar tool, </a:t>
            </a:r>
            <a:r>
              <a:rPr sz="1800">
                <a:latin typeface="Courier"/>
              </a:rPr>
              <a:t>memkeys</a:t>
            </a:r>
            <a:r>
              <a:rPr/>
              <a:t> [</a:t>
            </a:r>
            <a:r>
              <a:rPr/>
              <a:t>5</a:t>
            </a:r>
            <a:r>
              <a:rPr/>
              <a:t>].</a:t>
            </a:r>
          </a:p>
          <a:p>
            <a:pPr lvl="0" marL="0" indent="0">
              <a:buNone/>
            </a:pPr>
            <a:r>
              <a:rPr/>
              <a:t>These tools both produced a top-like interface focussing on Memcached key access, with basic abilities to sort the data by column. Awareness of hot keys can inform application decisions of how best to utilize caching patterns under heavy load.</a:t>
            </a:r>
          </a:p>
          <a:p>
            <a:pPr lvl="0" marL="0" indent="0">
              <a:buNone/>
            </a:pPr>
            <a:r>
              <a:rPr/>
              <a:t>This is a screen capture of the redeveloped </a:t>
            </a:r>
            <a:r>
              <a:rPr sz="1800">
                <a:latin typeface="Courier"/>
              </a:rPr>
              <a:t>mctop</a:t>
            </a:r>
            <a:r>
              <a:rPr/>
              <a:t> tool built with eBPF and USDT tracing: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mctop.gif" id="0" name="Picture 1"/>
          <p:cNvPicPr>
            <a:picLocks noGrp="1" noChangeAspect="1"/>
          </p:cNvPicPr>
          <p:nvPr/>
        </p:nvPicPr>
        <p:blipFill>
          <a:blip r:embed="rId2"/>
          <a:stretch>
            <a:fillRect/>
          </a:stretch>
        </p:blipFill>
        <p:spPr bwMode="auto">
          <a:xfrm>
            <a:off x="622300" y="1600200"/>
            <a:ext cx="78867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Where other tools in this area use </a:t>
            </a:r>
            <a:r>
              <a:rPr sz="1800">
                <a:latin typeface="Courier"/>
              </a:rPr>
              <a:t>libpcap</a:t>
            </a:r>
            <a:r>
              <a:rPr/>
              <a:t>, the theory is</a:t>
            </a:r>
            <a:r>
              <a:rPr baseline="30000">
                <a:hlinkClick r:id="rId2" action="ppaction://hlinksldjump"/>
              </a:rPr>
              <a:t>1</a:t>
            </a:r>
            <a:r>
              <a:rPr/>
              <a:t> that using eBPF should offer performance advantages, as neither full or partial packet captures are necessary. Beyond this, the eBPF approach also has the advantage of inherently working both with the text-based and binary-based protocols, as no protocol interpretation is required.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Flash</a:t>
            </a:r>
            <a:r>
              <a:rPr/>
              <a:t> </a:t>
            </a:r>
            <a:r>
              <a:rPr/>
              <a:t>Sales</a:t>
            </a:r>
          </a:p>
        </p:txBody>
      </p:sp>
      <p:sp>
        <p:nvSpPr>
          <p:cNvPr id="3" name="Content Placeholder 2"/>
          <p:cNvSpPr>
            <a:spLocks noGrp="1"/>
          </p:cNvSpPr>
          <p:nvPr>
            <p:ph idx="1"/>
          </p:nvPr>
        </p:nvSpPr>
        <p:spPr/>
        <p:txBody>
          <a:bodyPr/>
          <a:lstStyle/>
          <a:p>
            <a:pPr lvl="0" marL="0" indent="0">
              <a:buNone/>
            </a:pPr>
            <a:r>
              <a:rPr/>
              <a:t>In the commerce-hosting business, there is a special class of merchants that run “flash-sales”. This is characterized by a huge number of visitors to a web storefront, followed (hopefully) by a lot of transactions to purchase whatever the newly-released or on-sale item is. These sorts of issues are especially notable for the employer of the author of this report, Shopify.</a:t>
            </a:r>
          </a:p>
          <a:p>
            <a:pPr lvl="0" marL="0" indent="0">
              <a:buNone/>
            </a:pPr>
            <a:r>
              <a:rPr/>
              <a:t>Success in a flash sale, unsurprisingly, depends heavily on being able to efficiently serve cached data. If a cache isn’t performing well, the sale won’t go well. Much of the contention in a flash sale is on the database. There are several caching strategies in place that protect requests from hammering the MySQL database instance for a Shopify Pod</a:t>
            </a:r>
            <a:r>
              <a:rPr baseline="30000">
                <a:hlinkClick r:id="rId2" action="ppaction://hlinksldjump"/>
              </a:rPr>
              <a:t>2</a:t>
            </a:r>
            <a:r>
              <a:rPr/>
              <a:t> of shops. By sharing access to a cache across a pool of web workers, all web workers within a Shopify Pod benefit from this large pool of surge capacity.</a:t>
            </a:r>
          </a:p>
          <a:p>
            <a:pPr lvl="0" marL="0" indent="0">
              <a:buNone/>
            </a:pPr>
            <a:r>
              <a:rPr/>
              <a:t>Despite optimization efforts, in some sales, there can be performance issues. Following on an investigation of a sale that didn’t go so well, we decided to perform some hot-key analysis on a (not real) test shop using a load testing tool. During these load tests, we developed some instrumentation with </a:t>
            </a:r>
            <a:r>
              <a:rPr sz="1800">
                <a:latin typeface="Courier"/>
              </a:rPr>
              <a:t>bpftrace</a:t>
            </a:r>
            <a:r>
              <a:rPr/>
              <a:t> to gain insight into the cache access patterns.</a:t>
            </a:r>
          </a:p>
          <a:p>
            <a:pPr lvl="0" marL="0" indent="0">
              <a:spcBef>
                <a:spcPts val="3000"/>
              </a:spcBef>
              <a:buNone/>
            </a:pPr>
            <a:r>
              <a:rPr b="1"/>
              <a:t>War Games</a:t>
            </a:r>
          </a:p>
          <a:p>
            <a:pPr lvl="0" marL="0" indent="0">
              <a:buNone/>
            </a:pPr>
            <a:r>
              <a:rPr/>
              <a:t>To make sure that we are testing our systems at scale, platform engineering teams at Shopify set up “Red team / Blue team” exercises, where the “Red team” tries to devise pathological scenarios using our internal load-testing tools, used to simulate flash-sale application flows against the platform.</a:t>
            </a:r>
          </a:p>
          <a:p>
            <a:pPr lvl="0" marL="0" indent="0">
              <a:buNone/>
            </a:pPr>
            <a:r>
              <a:rPr/>
              <a:t>Meanwhile, the other “Blue team” monitors the system to investigate and mitigate any issues that may arise.</a:t>
            </a:r>
          </a:p>
          <a:p>
            <a:pPr lvl="0" marL="0" indent="0">
              <a:buNone/>
            </a:pPr>
            <a:r>
              <a:rPr/>
              <a:t>During one such exercise, my colleague Bassam Mansoob [</a:t>
            </a:r>
            <a:r>
              <a:rPr/>
              <a:t>6</a:t>
            </a:r>
            <a:r>
              <a:rPr/>
              <a:t>] detected that there were a few instances where a specific Rails cache-ring would be overloaded under very high request rates. This reflected conditions we had seen in real production incidents. Problems were first detected with our higher-level statsd application monitoring: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request-queueing.png" id="0" name="Picture 1"/>
          <p:cNvPicPr>
            <a:picLocks noGrp="1" noChangeAspect="1"/>
          </p:cNvPicPr>
          <p:nvPr/>
        </p:nvPicPr>
        <p:blipFill>
          <a:blip r:embed="rId2"/>
          <a:stretch>
            <a:fillRect/>
          </a:stretch>
        </p:blipFill>
        <p:spPr bwMode="auto">
          <a:xfrm>
            <a:off x="457200" y="1930400"/>
            <a:ext cx="8229600" cy="38735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could also see a large spike in the rate of GET/SET operations in this span: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the mctop tool with eBPF</dc:title>
  <dc:creator>Dale Hamel</dc:creator>
  <cp:keywords/>
  <dcterms:created xsi:type="dcterms:W3CDTF">2020-06-27T22:07:48Z</dcterms:created>
  <dcterms:modified xsi:type="dcterms:W3CDTF">2020-06-27T22:07:48Z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oEqnLabels">
    <vt:lpwstr>False</vt:lpwstr>
  </property>
  <property fmtid="{D5CDD505-2E9C-101B-9397-08002B2CF9AE}" pid="3" name="autoSectionLabels">
    <vt:lpwstr>False</vt:lpwstr>
  </property>
  <property fmtid="{D5CDD505-2E9C-101B-9397-08002B2CF9AE}" pid="4" name="bibliography">
    <vt:lpwstr>bibliography.yaml</vt:lpwstr>
  </property>
  <property fmtid="{D5CDD505-2E9C-101B-9397-08002B2CF9AE}" pid="5" name="ccsDelim">
    <vt:lpwstr>, </vt:lpwstr>
  </property>
  <property fmtid="{D5CDD505-2E9C-101B-9397-08002B2CF9AE}" pid="6" name="ccsLabelSep">
    <vt:lpwstr> — </vt:lpwstr>
  </property>
  <property fmtid="{D5CDD505-2E9C-101B-9397-08002B2CF9AE}" pid="7" name="ccsTemplate">
    <vt:lpwstr>iccsLabelSept</vt:lpwstr>
  </property>
  <property fmtid="{D5CDD505-2E9C-101B-9397-08002B2CF9AE}" pid="8" name="chapDelim">
    <vt:lpwstr>.</vt:lpwstr>
  </property>
  <property fmtid="{D5CDD505-2E9C-101B-9397-08002B2CF9AE}" pid="9" name="chapters">
    <vt:lpwstr>False</vt:lpwstr>
  </property>
  <property fmtid="{D5CDD505-2E9C-101B-9397-08002B2CF9AE}" pid="10" name="chaptersDepth">
    <vt:lpwstr>1</vt:lpwstr>
  </property>
  <property fmtid="{D5CDD505-2E9C-101B-9397-08002B2CF9AE}" pid="11" name="codeBlockCaptions">
    <vt:lpwstr>False</vt:lpwstr>
  </property>
  <property fmtid="{D5CDD505-2E9C-101B-9397-08002B2CF9AE}" pid="12" name="cref">
    <vt:lpwstr>False</vt:lpwstr>
  </property>
  <property fmtid="{D5CDD505-2E9C-101B-9397-08002B2CF9AE}" pid="13" name="crossrefYaml">
    <vt:lpwstr>pandoc-crossref.yaml</vt:lpwstr>
  </property>
  <property fmtid="{D5CDD505-2E9C-101B-9397-08002B2CF9AE}" pid="14" name="csl">
    <vt:lpwstr>ieee-with-url.csl</vt:lpwstr>
  </property>
  <property fmtid="{D5CDD505-2E9C-101B-9397-08002B2CF9AE}" pid="15" name="date">
    <vt:lpwstr>06/27/20 10:07:47 PM UTC</vt:lpwstr>
  </property>
  <property fmtid="{D5CDD505-2E9C-101B-9397-08002B2CF9AE}" pid="16" name="eqnLabels">
    <vt:lpwstr>arabic</vt:lpwstr>
  </property>
  <property fmtid="{D5CDD505-2E9C-101B-9397-08002B2CF9AE}" pid="17" name="eqnPrefix">
    <vt:lpwstr/>
  </property>
  <property fmtid="{D5CDD505-2E9C-101B-9397-08002B2CF9AE}" pid="18" name="eqnPrefixTemplate">
    <vt:lpwstr>p i</vt:lpwstr>
  </property>
  <property fmtid="{D5CDD505-2E9C-101B-9397-08002B2CF9AE}" pid="19" name="figLabels">
    <vt:lpwstr>arabic</vt:lpwstr>
  </property>
  <property fmtid="{D5CDD505-2E9C-101B-9397-08002B2CF9AE}" pid="20" name="figPrefix">
    <vt:lpwstr/>
  </property>
  <property fmtid="{D5CDD505-2E9C-101B-9397-08002B2CF9AE}" pid="21" name="figPrefixTemplate">
    <vt:lpwstr>p i</vt:lpwstr>
  </property>
  <property fmtid="{D5CDD505-2E9C-101B-9397-08002B2CF9AE}" pid="22" name="figureTemplate">
    <vt:lpwstr>figureTitle ititleDelim t</vt:lpwstr>
  </property>
  <property fmtid="{D5CDD505-2E9C-101B-9397-08002B2CF9AE}" pid="23" name="figureTitle">
    <vt:lpwstr>Figure</vt:lpwstr>
  </property>
  <property fmtid="{D5CDD505-2E9C-101B-9397-08002B2CF9AE}" pid="24" name="header-includes">
    <vt:lpwstr/>
  </property>
  <property fmtid="{D5CDD505-2E9C-101B-9397-08002B2CF9AE}" pid="25" name="lastDelim">
    <vt:lpwstr>, </vt:lpwstr>
  </property>
  <property fmtid="{D5CDD505-2E9C-101B-9397-08002B2CF9AE}" pid="26" name="link-citations">
    <vt:lpwstr>True</vt:lpwstr>
  </property>
  <property fmtid="{D5CDD505-2E9C-101B-9397-08002B2CF9AE}" pid="27" name="linkReferences">
    <vt:lpwstr>False</vt:lpwstr>
  </property>
  <property fmtid="{D5CDD505-2E9C-101B-9397-08002B2CF9AE}" pid="28" name="listingTemplate">
    <vt:lpwstr>listingTitle ititleDelim t</vt:lpwstr>
  </property>
  <property fmtid="{D5CDD505-2E9C-101B-9397-08002B2CF9AE}" pid="29" name="listingTitle">
    <vt:lpwstr>Listing</vt:lpwstr>
  </property>
  <property fmtid="{D5CDD505-2E9C-101B-9397-08002B2CF9AE}" pid="30" name="listings">
    <vt:lpwstr>False</vt:lpwstr>
  </property>
  <property fmtid="{D5CDD505-2E9C-101B-9397-08002B2CF9AE}" pid="31" name="lofTitle">
    <vt:lpwstr>List of Figures</vt:lpwstr>
  </property>
  <property fmtid="{D5CDD505-2E9C-101B-9397-08002B2CF9AE}" pid="32" name="lolTitle">
    <vt:lpwstr>List of Listings</vt:lpwstr>
  </property>
  <property fmtid="{D5CDD505-2E9C-101B-9397-08002B2CF9AE}" pid="33" name="lotTitle">
    <vt:lpwstr>List of Tables</vt:lpwstr>
  </property>
  <property fmtid="{D5CDD505-2E9C-101B-9397-08002B2CF9AE}" pid="34" name="lstLabels">
    <vt:lpwstr>arabic</vt:lpwstr>
  </property>
  <property fmtid="{D5CDD505-2E9C-101B-9397-08002B2CF9AE}" pid="35" name="lstPrefix">
    <vt:lpwstr/>
  </property>
  <property fmtid="{D5CDD505-2E9C-101B-9397-08002B2CF9AE}" pid="36" name="lstPrefixTemplate">
    <vt:lpwstr>p i</vt:lpwstr>
  </property>
  <property fmtid="{D5CDD505-2E9C-101B-9397-08002B2CF9AE}" pid="37" name="nameInLink">
    <vt:lpwstr>False</vt:lpwstr>
  </property>
  <property fmtid="{D5CDD505-2E9C-101B-9397-08002B2CF9AE}" pid="38" name="numberSections">
    <vt:lpwstr>False</vt:lpwstr>
  </property>
  <property fmtid="{D5CDD505-2E9C-101B-9397-08002B2CF9AE}" pid="39" name="pairDelim">
    <vt:lpwstr>, </vt:lpwstr>
  </property>
  <property fmtid="{D5CDD505-2E9C-101B-9397-08002B2CF9AE}" pid="40" name="rangeDelim">
    <vt:lpwstr>-</vt:lpwstr>
  </property>
  <property fmtid="{D5CDD505-2E9C-101B-9397-08002B2CF9AE}" pid="41" name="refDelim">
    <vt:lpwstr>, </vt:lpwstr>
  </property>
  <property fmtid="{D5CDD505-2E9C-101B-9397-08002B2CF9AE}" pid="42" name="refIndexTemplate">
    <vt:lpwstr>isuf</vt:lpwstr>
  </property>
  <property fmtid="{D5CDD505-2E9C-101B-9397-08002B2CF9AE}" pid="43" name="secHeaderDelim">
    <vt:lpwstr> </vt:lpwstr>
  </property>
  <property fmtid="{D5CDD505-2E9C-101B-9397-08002B2CF9AE}" pid="44" name="secHeaderTemplate">
    <vt:lpwstr>isecHeaderDelimt</vt:lpwstr>
  </property>
  <property fmtid="{D5CDD505-2E9C-101B-9397-08002B2CF9AE}" pid="45" name="secLabels">
    <vt:lpwstr>arabic</vt:lpwstr>
  </property>
  <property fmtid="{D5CDD505-2E9C-101B-9397-08002B2CF9AE}" pid="46" name="secPrefix">
    <vt:lpwstr/>
  </property>
  <property fmtid="{D5CDD505-2E9C-101B-9397-08002B2CF9AE}" pid="47" name="secPrefixTemplate">
    <vt:lpwstr>p i</vt:lpwstr>
  </property>
  <property fmtid="{D5CDD505-2E9C-101B-9397-08002B2CF9AE}" pid="48" name="sectionsDepth">
    <vt:lpwstr>0</vt:lpwstr>
  </property>
  <property fmtid="{D5CDD505-2E9C-101B-9397-08002B2CF9AE}" pid="49" name="subfigGrid">
    <vt:lpwstr>False</vt:lpwstr>
  </property>
  <property fmtid="{D5CDD505-2E9C-101B-9397-08002B2CF9AE}" pid="50" name="subfigLabels">
    <vt:lpwstr>alpha a</vt:lpwstr>
  </property>
  <property fmtid="{D5CDD505-2E9C-101B-9397-08002B2CF9AE}" pid="51" name="subfigureChildTemplate">
    <vt:lpwstr>i</vt:lpwstr>
  </property>
  <property fmtid="{D5CDD505-2E9C-101B-9397-08002B2CF9AE}" pid="52" name="subfigureRefIndexTemplate">
    <vt:lpwstr>isuf (s)</vt:lpwstr>
  </property>
  <property fmtid="{D5CDD505-2E9C-101B-9397-08002B2CF9AE}" pid="53" name="subfigureTemplate">
    <vt:lpwstr>figureTitle ititleDelim t. ccs</vt:lpwstr>
  </property>
  <property fmtid="{D5CDD505-2E9C-101B-9397-08002B2CF9AE}" pid="54" name="tableEqns">
    <vt:lpwstr>False</vt:lpwstr>
  </property>
  <property fmtid="{D5CDD505-2E9C-101B-9397-08002B2CF9AE}" pid="55" name="tableTemplate">
    <vt:lpwstr>tableTitle ititleDelim t</vt:lpwstr>
  </property>
  <property fmtid="{D5CDD505-2E9C-101B-9397-08002B2CF9AE}" pid="56" name="tableTitle">
    <vt:lpwstr>Table</vt:lpwstr>
  </property>
  <property fmtid="{D5CDD505-2E9C-101B-9397-08002B2CF9AE}" pid="57" name="tblLabels">
    <vt:lpwstr>arabic</vt:lpwstr>
  </property>
  <property fmtid="{D5CDD505-2E9C-101B-9397-08002B2CF9AE}" pid="58" name="tblPrefix">
    <vt:lpwstr/>
  </property>
  <property fmtid="{D5CDD505-2E9C-101B-9397-08002B2CF9AE}" pid="59" name="tblPrefixTemplate">
    <vt:lpwstr>p i</vt:lpwstr>
  </property>
  <property fmtid="{D5CDD505-2E9C-101B-9397-08002B2CF9AE}" pid="60" name="titleDelim">
    <vt:lpwstr>:</vt:lpwstr>
  </property>
</Properties>
</file>