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5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4" d="100"/>
          <a:sy n="54" d="100"/>
        </p:scale>
        <p:origin x="81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C2C-4444-44F3-B538-EB11D8BE310C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013F6E0-CA03-423C-B5DA-2C4B1BC8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6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C2C-4444-44F3-B538-EB11D8BE310C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F6E0-CA03-423C-B5DA-2C4B1BC8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4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C2C-4444-44F3-B538-EB11D8BE310C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F6E0-CA03-423C-B5DA-2C4B1BC8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1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C2C-4444-44F3-B538-EB11D8BE310C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F6E0-CA03-423C-B5DA-2C4B1BC8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B294C2C-4444-44F3-B538-EB11D8BE310C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013F6E0-CA03-423C-B5DA-2C4B1BC8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C2C-4444-44F3-B538-EB11D8BE310C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F6E0-CA03-423C-B5DA-2C4B1BC8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C2C-4444-44F3-B538-EB11D8BE310C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F6E0-CA03-423C-B5DA-2C4B1BC8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9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C2C-4444-44F3-B538-EB11D8BE310C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F6E0-CA03-423C-B5DA-2C4B1BC8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C2C-4444-44F3-B538-EB11D8BE310C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F6E0-CA03-423C-B5DA-2C4B1BC8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7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C2C-4444-44F3-B538-EB11D8BE310C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F6E0-CA03-423C-B5DA-2C4B1BC8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6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4C2C-4444-44F3-B538-EB11D8BE310C}" type="datetimeFigureOut">
              <a:rPr lang="en-US" smtClean="0"/>
              <a:t>10/29/2024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3F6E0-CA03-423C-B5DA-2C4B1BC8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0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B294C2C-4444-44F3-B538-EB11D8BE310C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013F6E0-CA03-423C-B5DA-2C4B1BC8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9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and Algorithms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992" y="4468031"/>
            <a:ext cx="7891272" cy="714508"/>
          </a:xfrm>
        </p:spPr>
        <p:txBody>
          <a:bodyPr/>
          <a:lstStyle/>
          <a:p>
            <a:r>
              <a:rPr lang="en-US" dirty="0"/>
              <a:t>Design Specification, Comparisons, and </a:t>
            </a:r>
            <a:r>
              <a:rPr lang="en-US" dirty="0" smtClean="0"/>
              <a:t>Examples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51560" y="5182539"/>
            <a:ext cx="7891272" cy="71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Presenter: Le Tien </a:t>
            </a:r>
            <a:r>
              <a:rPr lang="en-US" dirty="0" err="1" smtClean="0"/>
              <a:t>Dat</a:t>
            </a:r>
            <a:r>
              <a:rPr lang="en-US" dirty="0" smtClean="0"/>
              <a:t> Date: 16/10/2024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6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Memory Stack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0731" y="2093976"/>
            <a:ext cx="909487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memory stack is a specialized data structure used for managing function calls and local variables in programming.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enables functions to maintain state during execution, supports recursion, and allows backtracking in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72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 Memory Stack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2093976"/>
            <a:ext cx="94553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 a Function Call: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a function is invoked, its details (like parameters and return address) are pushed onto the 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 a Function Call: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the function returns, its details are popped off the 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Peek: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View the current function's state. </a:t>
            </a:r>
          </a:p>
        </p:txBody>
      </p:sp>
    </p:spTree>
    <p:extLst>
      <p:ext uri="{BB962C8B-B14F-4D97-AF65-F5344CB8AC3E}">
        <p14:creationId xmlns:p14="http://schemas.microsoft.com/office/powerpoint/2010/main" val="283493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Implementation with Stack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28575" y="2093976"/>
            <a:ext cx="105799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When a function is called, a stack frame is created and pushed onto the 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When the function execution completes, the stack frame is popped off, returning control to the previous function. </a:t>
            </a:r>
          </a:p>
        </p:txBody>
      </p:sp>
    </p:spTree>
    <p:extLst>
      <p:ext uri="{BB962C8B-B14F-4D97-AF65-F5344CB8AC3E}">
        <p14:creationId xmlns:p14="http://schemas.microsoft.com/office/powerpoint/2010/main" val="228557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Frames and Their Importance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69581" y="1992740"/>
            <a:ext cx="929944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 Frames: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frame contains local variables, the return address, and parameters for the function 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recursion and nested function calls by maintaining context.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8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Illustrating a Stack Frame Example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69582" y="1935282"/>
            <a:ext cx="7016992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recursiveFunction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 ==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recursiveFunction(n -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1229" y="3714122"/>
            <a:ext cx="844705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Explanation: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Each call to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recursiveFunction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creates a new stack frame, preserving the current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When n reaches 0, the stack starts to unwind, returning control back to previous frames.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522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278" y="1225296"/>
            <a:ext cx="9845750" cy="3311262"/>
          </a:xfrm>
        </p:spPr>
        <p:txBody>
          <a:bodyPr/>
          <a:lstStyle/>
          <a:p>
            <a:pPr algn="ctr"/>
            <a:r>
              <a:rPr lang="en-US" dirty="0"/>
              <a:t>Introduction to FIFO Queue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Definition:</a:t>
            </a:r>
          </a:p>
          <a:p>
            <a:pPr lvl="1"/>
            <a:r>
              <a:rPr lang="en-US" b="1" dirty="0"/>
              <a:t>A FIFO (First In First Out) queue processes items in the order they arrive.</a:t>
            </a:r>
          </a:p>
          <a:p>
            <a:r>
              <a:rPr lang="en-US" b="1" dirty="0"/>
              <a:t>Use Cases:</a:t>
            </a:r>
          </a:p>
          <a:p>
            <a:pPr lvl="1"/>
            <a:r>
              <a:rPr lang="en-US" b="1" dirty="0"/>
              <a:t>Scheduling tasks, managing resources, and handling asynchronous data.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83821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Structure for FIFO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526" y="2121408"/>
            <a:ext cx="9802722" cy="3109811"/>
          </a:xfrm>
        </p:spPr>
        <p:txBody>
          <a:bodyPr/>
          <a:lstStyle/>
          <a:p>
            <a:r>
              <a:rPr lang="en-US" b="1" dirty="0"/>
              <a:t>Core </a:t>
            </a:r>
            <a:r>
              <a:rPr lang="en-US" b="1" dirty="0" err="1"/>
              <a:t>Components:Front</a:t>
            </a:r>
            <a:r>
              <a:rPr lang="en-US" b="1" dirty="0"/>
              <a:t>:</a:t>
            </a:r>
            <a:r>
              <a:rPr lang="en-US" dirty="0"/>
              <a:t> The end from which items are removed.</a:t>
            </a:r>
          </a:p>
          <a:p>
            <a:r>
              <a:rPr lang="en-US" b="1" dirty="0"/>
              <a:t>Rear:</a:t>
            </a:r>
            <a:r>
              <a:rPr lang="en-US" dirty="0"/>
              <a:t> The end where items are added.</a:t>
            </a:r>
          </a:p>
        </p:txBody>
      </p:sp>
    </p:spTree>
    <p:extLst>
      <p:ext uri="{BB962C8B-B14F-4D97-AF65-F5344CB8AC3E}">
        <p14:creationId xmlns:p14="http://schemas.microsoft.com/office/powerpoint/2010/main" val="236235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 of FIFO Queue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2506551"/>
            <a:ext cx="4039888" cy="40318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Queue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maxSize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Student[]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queueArray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front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rear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currentSize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Queue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size)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maxSize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size;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queueArray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maxSize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front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rear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currentSize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24128" y="2566668"/>
            <a:ext cx="4958812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Explanation: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array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queueArray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holds the students.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front points to the first element, and rear points to the last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currentSize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tracks the number of elements in the queue.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3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FIFO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Enqueue</a:t>
            </a:r>
            <a:r>
              <a:rPr lang="en-US" b="1" dirty="0"/>
              <a:t>:</a:t>
            </a:r>
            <a:r>
              <a:rPr lang="en-US" dirty="0"/>
              <a:t> Add an item to the end of the queue.</a:t>
            </a:r>
          </a:p>
          <a:p>
            <a:r>
              <a:rPr lang="en-US" b="1" dirty="0" err="1"/>
              <a:t>Dequeue</a:t>
            </a:r>
            <a:r>
              <a:rPr lang="en-US" b="1" dirty="0"/>
              <a:t>:</a:t>
            </a:r>
            <a:r>
              <a:rPr lang="en-US" dirty="0"/>
              <a:t> Remove an item from the front of the queue.</a:t>
            </a:r>
          </a:p>
          <a:p>
            <a:r>
              <a:rPr lang="en-US" b="1" dirty="0" err="1"/>
              <a:t>IsEmpty</a:t>
            </a:r>
            <a:r>
              <a:rPr lang="en-US" b="1" dirty="0"/>
              <a:t>:</a:t>
            </a:r>
            <a:r>
              <a:rPr lang="en-US" dirty="0"/>
              <a:t> Check if the queue is empty.</a:t>
            </a:r>
          </a:p>
          <a:p>
            <a:r>
              <a:rPr lang="en-US" b="1" dirty="0" err="1"/>
              <a:t>IsFull</a:t>
            </a:r>
            <a:r>
              <a:rPr lang="en-US" b="1" dirty="0"/>
              <a:t>:</a:t>
            </a:r>
            <a:r>
              <a:rPr lang="en-US" dirty="0"/>
              <a:t> Check if the queue is full.</a:t>
            </a:r>
          </a:p>
        </p:txBody>
      </p:sp>
    </p:spTree>
    <p:extLst>
      <p:ext uri="{BB962C8B-B14F-4D97-AF65-F5344CB8AC3E}">
        <p14:creationId xmlns:p14="http://schemas.microsoft.com/office/powerpoint/2010/main" val="158211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05290" y="1990573"/>
            <a:ext cx="5456943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enqueue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(Student student)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currentSize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maxSize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"Queue is full. Cannot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enqueue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rear = (rear +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%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maxSize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queueArray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[rear] = student;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currentSize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++;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99187" y="870169"/>
            <a:ext cx="85609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dirty="0" err="1"/>
              <a:t>Enqueue</a:t>
            </a:r>
            <a:r>
              <a:rPr lang="en-US" dirty="0"/>
              <a:t> Operation Code Snippet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013" y="2090272"/>
            <a:ext cx="4543647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Checks if the queue is full. If so, it exits.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Updates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index circularly and adds the student.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13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overview of the data structures </a:t>
            </a:r>
            <a:r>
              <a:rPr lang="en-US" dirty="0" err="1"/>
              <a:t>discussed:Stack</a:t>
            </a:r>
            <a:endParaRPr lang="en-US" dirty="0"/>
          </a:p>
          <a:p>
            <a:r>
              <a:rPr lang="en-US" dirty="0"/>
              <a:t>FIFO Queue</a:t>
            </a:r>
          </a:p>
          <a:p>
            <a:r>
              <a:rPr lang="en-US" dirty="0"/>
              <a:t>Sorting Algorithms</a:t>
            </a:r>
          </a:p>
          <a:p>
            <a:r>
              <a:rPr lang="en-US" dirty="0"/>
              <a:t>Network Shortest Path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92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Dequeue</a:t>
            </a:r>
            <a:r>
              <a:rPr lang="en-US" dirty="0"/>
              <a:t> Operation Code Snippet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1758529"/>
            <a:ext cx="5739841" cy="304698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dequeue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isEmpty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"Queue is empty. Cannot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dequeue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null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Student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queueArray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[front];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front = (front +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%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maxSize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currentSize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--;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45376" y="1922214"/>
            <a:ext cx="4264701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Explanation: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Checks if the queue is empty. If so, returns null.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Retrieves the student from the front and updates the front index circularly.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27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 of FIFO Queue in Action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2216272"/>
            <a:ext cx="995152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Managing students in a classroom: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Enqueue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students as they enter.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Dequeue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students when they leave.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9848" y="3750036"/>
            <a:ext cx="6202339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Queue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studentQueue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Queue(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studentQueue.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enqueue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"S01"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"John"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7.5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studentQueue.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enqueue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"S02"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"Alice"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8.2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leavingStudent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studentQueue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.dequeue();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John leaves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55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Algorithms to Compare:</a:t>
            </a:r>
            <a:endParaRPr lang="en-US" dirty="0"/>
          </a:p>
          <a:p>
            <a:pPr lvl="1"/>
            <a:r>
              <a:rPr lang="en-US" b="1" dirty="0"/>
              <a:t>Bubble Sort:</a:t>
            </a:r>
            <a:r>
              <a:rPr lang="en-US" dirty="0"/>
              <a:t> Simple, but inefficient for large datasets.</a:t>
            </a:r>
          </a:p>
          <a:p>
            <a:pPr lvl="1"/>
            <a:r>
              <a:rPr lang="en-US" b="1" dirty="0"/>
              <a:t>Quick Sort:</a:t>
            </a:r>
            <a:r>
              <a:rPr lang="en-US" dirty="0"/>
              <a:t> Efficient, divide-and-conquer approach.</a:t>
            </a:r>
          </a:p>
        </p:txBody>
      </p:sp>
    </p:spTree>
    <p:extLst>
      <p:ext uri="{BB962C8B-B14F-4D97-AF65-F5344CB8AC3E}">
        <p14:creationId xmlns:p14="http://schemas.microsoft.com/office/powerpoint/2010/main" val="1478697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585873"/>
              </p:ext>
            </p:extLst>
          </p:nvPr>
        </p:nvGraphicFramePr>
        <p:xfrm>
          <a:off x="722645" y="2188152"/>
          <a:ext cx="10058400" cy="10972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3707712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9013084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571287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680500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Best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Worst Case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687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Bubble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O(n^2)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O(n^2)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873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Quick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O(n 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O(n 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O(n^2)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62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80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57736"/>
              </p:ext>
            </p:extLst>
          </p:nvPr>
        </p:nvGraphicFramePr>
        <p:xfrm>
          <a:off x="1069975" y="3597910"/>
          <a:ext cx="10058400" cy="10972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85541701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707458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Space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2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Bubble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782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Quick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8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377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Stability of Algorithm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178589"/>
              </p:ext>
            </p:extLst>
          </p:nvPr>
        </p:nvGraphicFramePr>
        <p:xfrm>
          <a:off x="1069975" y="3597910"/>
          <a:ext cx="10058400" cy="1097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2191549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1523000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Stable?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793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Bubble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2794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Quick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181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72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Comparison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performance based on:</a:t>
            </a:r>
          </a:p>
          <a:p>
            <a:pPr lvl="1"/>
            <a:r>
              <a:rPr lang="en-US" dirty="0"/>
              <a:t>Time complexity</a:t>
            </a:r>
          </a:p>
          <a:p>
            <a:pPr lvl="1"/>
            <a:r>
              <a:rPr lang="en-US" dirty="0"/>
              <a:t>Space complexity</a:t>
            </a:r>
          </a:p>
          <a:p>
            <a:pPr lvl="1"/>
            <a:r>
              <a:rPr lang="en-US" dirty="0"/>
              <a:t>Stability</a:t>
            </a:r>
          </a:p>
          <a:p>
            <a:r>
              <a:rPr lang="en-US" dirty="0"/>
              <a:t>Discuss which algorithm is preferable in different scenarios.</a:t>
            </a:r>
          </a:p>
        </p:txBody>
      </p:sp>
    </p:spTree>
    <p:extLst>
      <p:ext uri="{BB962C8B-B14F-4D97-AF65-F5344CB8AC3E}">
        <p14:creationId xmlns:p14="http://schemas.microsoft.com/office/powerpoint/2010/main" val="2213770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 to Demonstrate Sorting Performance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2500199"/>
            <a:ext cx="5840060" cy="329320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bubbleSort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(Student[] students)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students.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++)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j &lt;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students.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j++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(students[j].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getMarks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&gt; students[j +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getMarks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Swap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 temp = students[j];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students[j] = students[j +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students[j +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temp;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73434" y="2500199"/>
            <a:ext cx="43522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Explanation: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Bubble sort iterates over the array, swapping adjacent elements to sort by marks.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Example: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a dataset and show sorted output.</a:t>
            </a:r>
          </a:p>
        </p:txBody>
      </p:sp>
    </p:spTree>
    <p:extLst>
      <p:ext uri="{BB962C8B-B14F-4D97-AF65-F5344CB8AC3E}">
        <p14:creationId xmlns:p14="http://schemas.microsoft.com/office/powerpoint/2010/main" val="3631712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Introduction to Network Shortest Path Algorithms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51560" y="4764804"/>
            <a:ext cx="7891272" cy="106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 designed to find the shortest path between nodes in a graph.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in routing, navigation systems, and network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85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1: </a:t>
            </a:r>
            <a:r>
              <a:rPr lang="en-US" dirty="0" err="1"/>
              <a:t>Dijkstra's</a:t>
            </a:r>
            <a:r>
              <a:rPr lang="en-US" dirty="0"/>
              <a:t> Algorithm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1761536"/>
            <a:ext cx="6122189" cy="477053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dijkstra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start)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PriorityQueue&lt;Node&gt; queue =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PriorityQueue&lt;&gt;();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queue.add(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Node(start,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(!queue.isEmpty())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Node current = queue.poll();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currentDistance = current.distance;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(Edge edge : graph.get(current.node))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newDistance = currentDistance + edge.weight;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(newDistance &lt; distances[edge.destination])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distances[edge.destination] = newDistance;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queue.add(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Node(edge.destination, newDistance));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65581" y="1727701"/>
            <a:ext cx="45436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Explanation: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Initialization:</a:t>
            </a:r>
            <a:r>
              <a:rPr lang="en-US" dirty="0"/>
              <a:t> A priority queue is used to store nodes based on their distances.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Loop:</a:t>
            </a:r>
            <a:r>
              <a:rPr lang="en-US" dirty="0"/>
              <a:t> For each node, it checks neighboring nodes and updates distances accordingly.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Efficiency:</a:t>
            </a:r>
            <a:r>
              <a:rPr lang="en-US" dirty="0"/>
              <a:t> </a:t>
            </a:r>
            <a:r>
              <a:rPr lang="en-US" dirty="0" err="1"/>
              <a:t>Dijkstra’s</a:t>
            </a:r>
            <a:r>
              <a:rPr lang="en-US" dirty="0"/>
              <a:t> algorithm efficiently finds the shortest paths in O((V + E) log V) time complexity, where V is the number of vertices and E is the number of edges.</a:t>
            </a:r>
          </a:p>
        </p:txBody>
      </p:sp>
    </p:spTree>
    <p:extLst>
      <p:ext uri="{BB962C8B-B14F-4D97-AF65-F5344CB8AC3E}">
        <p14:creationId xmlns:p14="http://schemas.microsoft.com/office/powerpoint/2010/main" val="301772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704" y="442102"/>
            <a:ext cx="10058400" cy="1609344"/>
          </a:xfrm>
        </p:spPr>
        <p:txBody>
          <a:bodyPr/>
          <a:lstStyle/>
          <a:p>
            <a:r>
              <a:rPr lang="en-US" dirty="0" smtClean="0"/>
              <a:t>Data Structure Design specification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098229"/>
            <a:ext cx="4754880" cy="397764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Importance of Data Structures in Algorithm Design</a:t>
            </a:r>
          </a:p>
          <a:p>
            <a:r>
              <a:rPr lang="en-US" b="1" dirty="0"/>
              <a:t>Efficiency</a:t>
            </a:r>
            <a:r>
              <a:rPr lang="en-US" dirty="0"/>
              <a:t>: The choice of data structure can significantly impact the performance of algorithms, affecting both speed and resource utilization.</a:t>
            </a:r>
          </a:p>
          <a:p>
            <a:r>
              <a:rPr lang="en-US" b="1" dirty="0"/>
              <a:t>Optimization</a:t>
            </a:r>
            <a:r>
              <a:rPr lang="en-US" dirty="0"/>
              <a:t>: Data structures are designed to optimize specific operations (e.g., quick access, insertions, deletions), enabling algorithms to function more effectively.</a:t>
            </a:r>
          </a:p>
          <a:p>
            <a:r>
              <a:rPr lang="en-US" b="1" dirty="0"/>
              <a:t>Organization</a:t>
            </a:r>
            <a:r>
              <a:rPr lang="en-US" dirty="0"/>
              <a:t>: Well-designed data structures provide a means to manage large amounts of data systematically, making it easier to access and manipulate.</a:t>
            </a:r>
          </a:p>
          <a:p>
            <a:r>
              <a:rPr lang="en-US" b="1" dirty="0"/>
              <a:t>Real-World Applications</a:t>
            </a:r>
            <a:r>
              <a:rPr lang="en-US" dirty="0"/>
              <a:t>: From databases and file systems to AI and web applications, efficient data structures are critical in real-world computing problems.</a:t>
            </a:r>
          </a:p>
          <a:p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069848" y="1901672"/>
            <a:ext cx="451578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Definition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A data structure is a specialized format for organizing, processing, and storing data. It defines the way data is stored and manipulated in a computer's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Types of Data Structures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Primitive Data Structures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Basic data types such as integers, floats, characters, and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booleans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Non-Primitive Data Structures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More complex structures like arrays, linked lists, stacks, queues, trees, and graphs.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279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2: Prim-</a:t>
            </a:r>
            <a:r>
              <a:rPr lang="en-US" dirty="0" err="1"/>
              <a:t>Jarnik</a:t>
            </a:r>
            <a:r>
              <a:rPr lang="en-US" dirty="0"/>
              <a:t> Algorithm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1817434"/>
            <a:ext cx="4075814" cy="470898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prim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PriorityQueue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&lt;Edge&gt;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pq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PriorityQueue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&lt;&gt;();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boolean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inMST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boolean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[vertices];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inMST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Start from the first vertex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(Edge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edge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graph.get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pq.add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(edge);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(!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pq.isEmpty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Edge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edge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pq.poll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inMST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edge.destination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continue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inMST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edge.destination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mst.add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(edge);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(Edge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nextEdge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: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graph.get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edge.destination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(!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inMST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nextEdge.destination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pq.add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nextEdge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44632" y="191715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Explanation: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Initialization:</a:t>
            </a:r>
            <a:r>
              <a:rPr lang="en-US" dirty="0"/>
              <a:t> Start from a vertex and add its edges to a priority queue.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Loop:</a:t>
            </a:r>
            <a:r>
              <a:rPr lang="en-US" dirty="0"/>
              <a:t> Polls the queue to find the next edge to add to the MST (Minimum Spanning Tree), ensuring it connects to an unvisited node.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Complexity:</a:t>
            </a:r>
            <a:r>
              <a:rPr lang="en-US" dirty="0"/>
              <a:t> Runs in O(E log V)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902379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609" y="1513983"/>
            <a:ext cx="4938801" cy="4582017"/>
          </a:xfrm>
        </p:spPr>
        <p:txBody>
          <a:bodyPr>
            <a:noAutofit/>
          </a:bodyPr>
          <a:lstStyle/>
          <a:p>
            <a:r>
              <a:rPr lang="en-US" sz="1050" b="1" dirty="0"/>
              <a:t>Summary of Key Concepts</a:t>
            </a:r>
          </a:p>
          <a:p>
            <a:r>
              <a:rPr lang="en-US" sz="1050" b="1" dirty="0"/>
              <a:t>Data Structures</a:t>
            </a:r>
            <a:r>
              <a:rPr lang="en-US" sz="1050" dirty="0"/>
              <a:t>:</a:t>
            </a:r>
          </a:p>
          <a:p>
            <a:pPr lvl="1"/>
            <a:r>
              <a:rPr lang="en-US" sz="1050" dirty="0"/>
              <a:t>Vital in organizing and managing data efficiently.</a:t>
            </a:r>
          </a:p>
          <a:p>
            <a:pPr lvl="1"/>
            <a:r>
              <a:rPr lang="en-US" sz="1050" dirty="0"/>
              <a:t>Help optimize algorithm performance in terms of time and space.</a:t>
            </a:r>
          </a:p>
          <a:p>
            <a:r>
              <a:rPr lang="en-US" sz="1050" b="1" dirty="0"/>
              <a:t>Stack</a:t>
            </a:r>
            <a:r>
              <a:rPr lang="en-US" sz="1050" dirty="0"/>
              <a:t>:</a:t>
            </a:r>
          </a:p>
          <a:p>
            <a:pPr lvl="1"/>
            <a:r>
              <a:rPr lang="en-US" sz="1050" dirty="0"/>
              <a:t>A Last In, First Out (LIFO) structure.</a:t>
            </a:r>
          </a:p>
          <a:p>
            <a:pPr lvl="1"/>
            <a:r>
              <a:rPr lang="en-US" sz="1050" dirty="0"/>
              <a:t>Key operations: </a:t>
            </a:r>
            <a:r>
              <a:rPr lang="en-US" sz="1050" b="1" dirty="0"/>
              <a:t>Push</a:t>
            </a:r>
            <a:r>
              <a:rPr lang="en-US" sz="1050" dirty="0"/>
              <a:t>, </a:t>
            </a:r>
            <a:r>
              <a:rPr lang="en-US" sz="1050" b="1" dirty="0"/>
              <a:t>Pop</a:t>
            </a:r>
            <a:r>
              <a:rPr lang="en-US" sz="1050" dirty="0"/>
              <a:t>, </a:t>
            </a:r>
            <a:r>
              <a:rPr lang="en-US" sz="1050" b="1" dirty="0"/>
              <a:t>Peek</a:t>
            </a:r>
            <a:r>
              <a:rPr lang="en-US" sz="1050" dirty="0"/>
              <a:t>, and </a:t>
            </a:r>
            <a:r>
              <a:rPr lang="en-US" sz="1050" b="1" dirty="0" err="1"/>
              <a:t>IsEmpty</a:t>
            </a:r>
            <a:r>
              <a:rPr lang="en-US" sz="1050" dirty="0"/>
              <a:t>.</a:t>
            </a:r>
          </a:p>
          <a:p>
            <a:pPr lvl="1"/>
            <a:r>
              <a:rPr lang="en-US" sz="1050" dirty="0"/>
              <a:t>Useful in memory management, function call execution, and undo mechanisms.</a:t>
            </a:r>
          </a:p>
          <a:p>
            <a:r>
              <a:rPr lang="en-US" sz="1050" b="1" dirty="0"/>
              <a:t>FIFO Queue</a:t>
            </a:r>
            <a:r>
              <a:rPr lang="en-US" sz="1050" dirty="0"/>
              <a:t>:</a:t>
            </a:r>
          </a:p>
          <a:p>
            <a:pPr lvl="1"/>
            <a:r>
              <a:rPr lang="en-US" sz="1050" dirty="0"/>
              <a:t>A First In, First Out (FIFO) structure.</a:t>
            </a:r>
          </a:p>
          <a:p>
            <a:pPr lvl="1"/>
            <a:r>
              <a:rPr lang="en-US" sz="1050" dirty="0"/>
              <a:t>Two implementations: </a:t>
            </a:r>
            <a:r>
              <a:rPr lang="en-US" sz="1050" b="1" dirty="0"/>
              <a:t>Array-based</a:t>
            </a:r>
            <a:r>
              <a:rPr lang="en-US" sz="1050" dirty="0"/>
              <a:t> and </a:t>
            </a:r>
            <a:r>
              <a:rPr lang="en-US" sz="1050" b="1" dirty="0"/>
              <a:t>Linked List-based</a:t>
            </a:r>
            <a:r>
              <a:rPr lang="en-US" sz="1050" dirty="0"/>
              <a:t>.</a:t>
            </a:r>
          </a:p>
          <a:p>
            <a:pPr lvl="1"/>
            <a:r>
              <a:rPr lang="en-US" sz="1050" dirty="0"/>
              <a:t>Commonly used in scheduling tasks, printer queues, and handling real-time data.</a:t>
            </a:r>
          </a:p>
          <a:p>
            <a:r>
              <a:rPr lang="en-US" sz="1050" b="1" dirty="0"/>
              <a:t>Sorting Algorithms</a:t>
            </a:r>
            <a:r>
              <a:rPr lang="en-US" sz="1050" dirty="0"/>
              <a:t>:</a:t>
            </a:r>
          </a:p>
          <a:p>
            <a:pPr lvl="1"/>
            <a:r>
              <a:rPr lang="en-US" sz="1050" dirty="0"/>
              <a:t>Comparison between different sorting techniques in terms of </a:t>
            </a:r>
            <a:r>
              <a:rPr lang="en-US" sz="1050" b="1" dirty="0"/>
              <a:t>time complexity</a:t>
            </a:r>
            <a:r>
              <a:rPr lang="en-US" sz="1050" dirty="0"/>
              <a:t>, </a:t>
            </a:r>
            <a:r>
              <a:rPr lang="en-US" sz="1050" b="1" dirty="0"/>
              <a:t>space complexity</a:t>
            </a:r>
            <a:r>
              <a:rPr lang="en-US" sz="1050" dirty="0"/>
              <a:t>, and </a:t>
            </a:r>
            <a:r>
              <a:rPr lang="en-US" sz="1050" b="1" dirty="0"/>
              <a:t>stability</a:t>
            </a:r>
            <a:r>
              <a:rPr lang="en-US" sz="1050" dirty="0"/>
              <a:t>.</a:t>
            </a:r>
          </a:p>
          <a:p>
            <a:pPr lvl="1"/>
            <a:r>
              <a:rPr lang="en-US" sz="1050" dirty="0"/>
              <a:t>Each algorithm has strengths depending on the scenario (e.g., data size, randomness).</a:t>
            </a:r>
          </a:p>
          <a:p>
            <a:r>
              <a:rPr lang="en-US" sz="1050" b="1" dirty="0"/>
              <a:t>Network Shortest Path Algorithms</a:t>
            </a:r>
            <a:r>
              <a:rPr lang="en-US" sz="1050" dirty="0"/>
              <a:t>:</a:t>
            </a:r>
          </a:p>
          <a:p>
            <a:pPr lvl="1"/>
            <a:r>
              <a:rPr lang="en-US" sz="1050" b="1" dirty="0" err="1"/>
              <a:t>Dijkstra's</a:t>
            </a:r>
            <a:r>
              <a:rPr lang="en-US" sz="1050" dirty="0"/>
              <a:t> and </a:t>
            </a:r>
            <a:r>
              <a:rPr lang="en-US" sz="1050" b="1" dirty="0"/>
              <a:t>Prim-</a:t>
            </a:r>
            <a:r>
              <a:rPr lang="en-US" sz="1050" b="1" dirty="0" err="1"/>
              <a:t>Jarnik</a:t>
            </a:r>
            <a:r>
              <a:rPr lang="en-US" sz="1050" dirty="0"/>
              <a:t> algorithms are foundational in solving routing and pathfinding problems.</a:t>
            </a:r>
          </a:p>
          <a:p>
            <a:pPr lvl="1"/>
            <a:r>
              <a:rPr lang="en-US" sz="1050" dirty="0"/>
              <a:t>Used in various applications like navigation systems and network optimizations.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97452" y="1648662"/>
            <a:ext cx="661815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Data Structures in Software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structures form the backbone of software engineering, enabling efficient data storage, retrieval, and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Choosing the right data structure for a task directly impacts the system's overall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these structures is critical for building scalable, efficient, and high-performing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04175" y="3240661"/>
            <a:ext cx="5224073" cy="2189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Thoughts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Mastering data structures and algorithms is essential for tackling complex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provide the foundation for innovation in fields such as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Further explore real-world applications.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 with different data structures in practical projects.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dive into advanced algorithms for optimization and enhanced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Identifying the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7336961" cy="199693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Core Data </a:t>
            </a:r>
            <a:r>
              <a:rPr lang="en-US" b="1" dirty="0" err="1"/>
              <a:t>Structures:Stack</a:t>
            </a:r>
            <a:r>
              <a:rPr lang="en-US" b="1" dirty="0"/>
              <a:t>:</a:t>
            </a:r>
            <a:r>
              <a:rPr lang="en-US" dirty="0"/>
              <a:t> LIFO (Last In, First Out) structure for managing function calls.</a:t>
            </a:r>
          </a:p>
          <a:p>
            <a:r>
              <a:rPr lang="en-US" b="1" dirty="0"/>
              <a:t>Queue:</a:t>
            </a:r>
            <a:r>
              <a:rPr lang="en-US" dirty="0"/>
              <a:t> FIFO (First In, First Out) structure for managing ordered tasks.</a:t>
            </a:r>
          </a:p>
          <a:p>
            <a:r>
              <a:rPr lang="en-US" b="1" dirty="0"/>
              <a:t>Sorting Algorithms:</a:t>
            </a:r>
            <a:r>
              <a:rPr lang="en-US" dirty="0"/>
              <a:t> Techniques for arranging data in a specified order.</a:t>
            </a:r>
          </a:p>
          <a:p>
            <a:r>
              <a:rPr lang="en-US" b="1" dirty="0"/>
              <a:t>Network Shortest Path Algorithms:</a:t>
            </a:r>
            <a:r>
              <a:rPr lang="en-US" dirty="0"/>
              <a:t> Methods for finding the shortest paths between nodes in a graph.</a:t>
            </a:r>
          </a:p>
          <a:p>
            <a:endParaRPr lang="en-US" dirty="0"/>
          </a:p>
        </p:txBody>
      </p:sp>
      <p:pic>
        <p:nvPicPr>
          <p:cNvPr id="3074" name="Picture 2" descr="Image result for Slide 5: Operations on Stack Data Structure Push: Add an item to the top of the stack. Pop: Remove the top item and return it. Peek: View the top item without removing it. IsEmpty: Check if the stack is empt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09" y="4239839"/>
            <a:ext cx="3636334" cy="223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fif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837" y="1822973"/>
            <a:ext cx="3227277" cy="348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91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Stack Data Structure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66884" y="3774813"/>
            <a:ext cx="501856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an item to the top of the 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 the top item and return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Peek: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View the top item without removing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IsEmpty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Check if the stack is empty.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40465" y="1838510"/>
            <a:ext cx="6684335" cy="148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stack is a linear data structure that follows the Last In, First Out (LIFO) principle, meaning the last item added is the first one to be removed.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Real-Life Analogy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Think of a stack like a stack of plates; you can only add or remove the top plate. </a:t>
            </a:r>
          </a:p>
        </p:txBody>
      </p:sp>
    </p:spTree>
    <p:extLst>
      <p:ext uri="{BB962C8B-B14F-4D97-AF65-F5344CB8AC3E}">
        <p14:creationId xmlns:p14="http://schemas.microsoft.com/office/powerpoint/2010/main" val="281624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178" y="255877"/>
            <a:ext cx="10058400" cy="1609344"/>
          </a:xfrm>
        </p:spPr>
        <p:txBody>
          <a:bodyPr/>
          <a:lstStyle/>
          <a:p>
            <a:r>
              <a:rPr lang="en-US" b="1" dirty="0"/>
              <a:t>Input Parameters and Valid Operations (Stack)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75907" y="2030603"/>
            <a:ext cx="9973340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push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(Student student)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Node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newNode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Node(student);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newNode.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next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top;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top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newNode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339702" y="3354042"/>
            <a:ext cx="97252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Operation: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push(Student student)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Input Parameter: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Student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student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Pre-condition: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Stack is initialized.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Post-condition: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The new student is added to the top of the 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Explanation:</a:t>
            </a:r>
            <a:endParaRPr lang="en-US" altLang="en-US" sz="1600" dirty="0"/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new node is created for the student, and its next pointer is set to the current top of the stack.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top pointer is then updated to this new node, effectively placing the new student at the top.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479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Pre-conditions and Post-conditions (Stack Operations)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64019" y="2565087"/>
            <a:ext cx="985942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 Pre-condition: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stack must be initialized and not full (theoretical limit).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 Pre-condition: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stack must not be empty.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Peek Pre-condition: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stack must contain at least one item. </a:t>
            </a:r>
          </a:p>
        </p:txBody>
      </p:sp>
    </p:spTree>
    <p:extLst>
      <p:ext uri="{BB962C8B-B14F-4D97-AF65-F5344CB8AC3E}">
        <p14:creationId xmlns:p14="http://schemas.microsoft.com/office/powerpoint/2010/main" val="381174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Space Complexity (Stack)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78196" y="1962573"/>
            <a:ext cx="975310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Complexity: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O(1) – adding an item at the top is a constant-time operation.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O(1) – removing the top item is also constant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Peek: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O(1) – viewing the top item is constant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Space Complexity: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O(n) – space grows linearly with the number of elements stored. </a:t>
            </a:r>
          </a:p>
        </p:txBody>
      </p:sp>
    </p:spTree>
    <p:extLst>
      <p:ext uri="{BB962C8B-B14F-4D97-AF65-F5344CB8AC3E}">
        <p14:creationId xmlns:p14="http://schemas.microsoft.com/office/powerpoint/2010/main" val="239399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Stack Operations Code Snippet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61995" y="1999609"/>
            <a:ext cx="6344589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Student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pop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(isEmpty())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System.</a:t>
            </a:r>
            <a:r>
              <a:rPr kumimoji="0" lang="en-US" altLang="en-US" sz="1600" b="0" i="1" u="none" strike="noStrike" cap="none" normalizeH="0" baseline="0" smtClean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"Stack is empty. Cannot pop."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null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Student poppedStudent = top.data;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top = top.next;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poppedStudent;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165804" y="2138676"/>
            <a:ext cx="346621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Explanation: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pop() method checks if the stack is empty. If it is, it returns null.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If not empty, it retrieves the top student's data, updates the top to point to the next node, effectively removing the top student.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9755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765</TotalTime>
  <Words>1737</Words>
  <Application>Microsoft Office PowerPoint</Application>
  <PresentationFormat>Widescreen</PresentationFormat>
  <Paragraphs>203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Unicode MS</vt:lpstr>
      <vt:lpstr>JetBrains Mono</vt:lpstr>
      <vt:lpstr>Rockwell</vt:lpstr>
      <vt:lpstr>Rockwell Condensed</vt:lpstr>
      <vt:lpstr>Wingdings</vt:lpstr>
      <vt:lpstr>Wood Type</vt:lpstr>
      <vt:lpstr>Data Structures and Algorithms in Java</vt:lpstr>
      <vt:lpstr>Overview</vt:lpstr>
      <vt:lpstr>Data Structure Design specification</vt:lpstr>
      <vt:lpstr>Identifying the Data Structures</vt:lpstr>
      <vt:lpstr>Operations on Stack Data Structure</vt:lpstr>
      <vt:lpstr>Input Parameters and Valid Operations (Stack)</vt:lpstr>
      <vt:lpstr>Pre-conditions and Post-conditions (Stack Operations)</vt:lpstr>
      <vt:lpstr>Time and Space Complexity (Stack)</vt:lpstr>
      <vt:lpstr>Example: Stack Operations Code Snippet</vt:lpstr>
      <vt:lpstr>Defining a Memory Stack</vt:lpstr>
      <vt:lpstr>Operations on a Memory Stack</vt:lpstr>
      <vt:lpstr>Function Call Implementation with Stack</vt:lpstr>
      <vt:lpstr>Stack Frames and Their Importance</vt:lpstr>
      <vt:lpstr>Illustrating a Stack Frame Example</vt:lpstr>
      <vt:lpstr>Introduction to FIFO Queue</vt:lpstr>
      <vt:lpstr>Defining the Structure for FIFO Queue</vt:lpstr>
      <vt:lpstr>Array-Based Implementation of FIFO Queue</vt:lpstr>
      <vt:lpstr>Operations on FIFO Queue</vt:lpstr>
      <vt:lpstr>Enqueue Operation Code Snippet</vt:lpstr>
      <vt:lpstr>Dequeue Operation Code Snippet</vt:lpstr>
      <vt:lpstr>Concrete Example of FIFO Queue in Action</vt:lpstr>
      <vt:lpstr>Comparison of Sorting Algorithms</vt:lpstr>
      <vt:lpstr>Time Complexity Analysis</vt:lpstr>
      <vt:lpstr>Space Complexity Analysis</vt:lpstr>
      <vt:lpstr>Stability of Algorithm</vt:lpstr>
      <vt:lpstr>Performance Comparison Table</vt:lpstr>
      <vt:lpstr>Concrete Example to Demonstrate Sorting Performance</vt:lpstr>
      <vt:lpstr>Introduction to Network Shortest Path Algorithms</vt:lpstr>
      <vt:lpstr>Algorithm 1: Dijkstra's Algorithm</vt:lpstr>
      <vt:lpstr>Algorithm 2: Prim-Jarnik Algorithm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in Java</dc:title>
  <dc:creator>user</dc:creator>
  <cp:lastModifiedBy>user</cp:lastModifiedBy>
  <cp:revision>10</cp:revision>
  <dcterms:created xsi:type="dcterms:W3CDTF">2024-10-16T15:34:17Z</dcterms:created>
  <dcterms:modified xsi:type="dcterms:W3CDTF">2024-10-29T11:32:52Z</dcterms:modified>
</cp:coreProperties>
</file>