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2B392F-2482-4E50-A716-788F5C19C732}" v="2" dt="2024-11-07T12:29:53.9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7" d="100"/>
          <a:sy n="77" d="100"/>
        </p:scale>
        <p:origin x="7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912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5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244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715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253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346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561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440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279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156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027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762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v.wikipedia.org/wiki/Mamma_Mu" TargetMode="External"/><Relationship Id="rId4" Type="http://schemas.openxmlformats.org/officeDocument/2006/relationships/hyperlink" Target="https://creativecommons.org/licenses/by-sa/3.0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3.0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b="1" dirty="0">
                <a:cs typeface="Calibri Light"/>
              </a:rPr>
              <a:t>GENUS</a:t>
            </a:r>
            <a:r>
              <a:rPr lang="sv-SE" dirty="0">
                <a:cs typeface="Calibri Light"/>
              </a:rPr>
              <a:t> (</a:t>
            </a:r>
            <a:r>
              <a:rPr lang="sv-SE" sz="4000" i="1" dirty="0" err="1">
                <a:cs typeface="Calibri Light"/>
              </a:rPr>
              <a:t>leichte</a:t>
            </a:r>
            <a:r>
              <a:rPr lang="sv-SE" sz="4000" i="1" dirty="0">
                <a:cs typeface="Calibri Light"/>
              </a:rPr>
              <a:t> Version</a:t>
            </a:r>
            <a:r>
              <a:rPr lang="sv-SE" dirty="0">
                <a:cs typeface="Calibri Light"/>
              </a:rPr>
              <a:t>)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v-SE" sz="3600" dirty="0" err="1">
                <a:solidFill>
                  <a:schemeClr val="accent1"/>
                </a:solidFill>
                <a:cs typeface="Calibri"/>
              </a:rPr>
              <a:t>der</a:t>
            </a:r>
            <a:r>
              <a:rPr lang="sv-SE" sz="3600" dirty="0">
                <a:solidFill>
                  <a:schemeClr val="accent1"/>
                </a:solidFill>
                <a:cs typeface="Calibri"/>
              </a:rPr>
              <a:t>?</a:t>
            </a:r>
            <a:r>
              <a:rPr lang="sv-SE" sz="3600" dirty="0">
                <a:cs typeface="Calibri"/>
              </a:rPr>
              <a:t> </a:t>
            </a:r>
            <a:r>
              <a:rPr lang="sv-SE" sz="3600" dirty="0" err="1">
                <a:solidFill>
                  <a:srgbClr val="FF0000"/>
                </a:solidFill>
                <a:cs typeface="Calibri"/>
              </a:rPr>
              <a:t>die</a:t>
            </a:r>
            <a:r>
              <a:rPr lang="sv-SE" sz="3600" dirty="0">
                <a:solidFill>
                  <a:srgbClr val="FF0000"/>
                </a:solidFill>
                <a:cs typeface="Calibri"/>
              </a:rPr>
              <a:t>?</a:t>
            </a:r>
            <a:r>
              <a:rPr lang="sv-SE" sz="3600" dirty="0">
                <a:cs typeface="Calibri"/>
              </a:rPr>
              <a:t> </a:t>
            </a:r>
            <a:r>
              <a:rPr lang="sv-SE" sz="3600" dirty="0" err="1">
                <a:solidFill>
                  <a:srgbClr val="92D050"/>
                </a:solidFill>
                <a:cs typeface="Calibri"/>
              </a:rPr>
              <a:t>das</a:t>
            </a:r>
            <a:r>
              <a:rPr lang="sv-SE" sz="3600" dirty="0">
                <a:solidFill>
                  <a:srgbClr val="92D050"/>
                </a:solidFill>
                <a:cs typeface="Calibri"/>
              </a:rPr>
              <a:t>?</a:t>
            </a:r>
            <a:r>
              <a:rPr lang="sv-SE" sz="3600" dirty="0">
                <a:cs typeface="Calibri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194377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0">
            <a:extLst>
              <a:ext uri="{FF2B5EF4-FFF2-40B4-BE49-F238E27FC236}">
                <a16:creationId xmlns:a16="http://schemas.microsoft.com/office/drawing/2014/main" id="{231BF440-39FA-4087-84CC-2EEC0BBDA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Bildobjekt 4" descr="En bild som visar leksak&#10;&#10;Beskrivning genererad med mycket hög exakthet">
            <a:extLst>
              <a:ext uri="{FF2B5EF4-FFF2-40B4-BE49-F238E27FC236}">
                <a16:creationId xmlns:a16="http://schemas.microsoft.com/office/drawing/2014/main" id="{8F48EFD7-2B04-42B0-9F81-944CE7ED72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51" t="15502" r="20695" b="23799"/>
          <a:stretch/>
        </p:blipFill>
        <p:spPr>
          <a:xfrm>
            <a:off x="6902930" y="10"/>
            <a:ext cx="4162657" cy="3371636"/>
          </a:xfrm>
          <a:custGeom>
            <a:avLst/>
            <a:gdLst>
              <a:gd name="connsiteX0" fmla="*/ 0 w 7308975"/>
              <a:gd name="connsiteY0" fmla="*/ 0 h 3364992"/>
              <a:gd name="connsiteX1" fmla="*/ 7308975 w 7308975"/>
              <a:gd name="connsiteY1" fmla="*/ 0 h 3364992"/>
              <a:gd name="connsiteX2" fmla="*/ 7308975 w 7308975"/>
              <a:gd name="connsiteY2" fmla="*/ 3364992 h 3364992"/>
              <a:gd name="connsiteX3" fmla="*/ 1210305 w 7308975"/>
              <a:gd name="connsiteY3" fmla="*/ 3364992 h 3364992"/>
              <a:gd name="connsiteX4" fmla="*/ 1192705 w 7308975"/>
              <a:gd name="connsiteY4" fmla="*/ 2943200 h 3364992"/>
              <a:gd name="connsiteX5" fmla="*/ 62981 w 7308975"/>
              <a:gd name="connsiteY5" fmla="*/ 69271 h 336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</p:spPr>
      </p:pic>
      <p:pic>
        <p:nvPicPr>
          <p:cNvPr id="6" name="Bildobjekt 6" descr="En bild som visar mark, utomhus, zebra, däggdjur&#10;&#10;Beskrivning genererad med mycket hög exakthet">
            <a:extLst>
              <a:ext uri="{FF2B5EF4-FFF2-40B4-BE49-F238E27FC236}">
                <a16:creationId xmlns:a16="http://schemas.microsoft.com/office/drawing/2014/main" id="{010C46F8-8F85-4F77-B777-76A306CFA4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10343" r="-2" b="20682"/>
          <a:stretch/>
        </p:blipFill>
        <p:spPr>
          <a:xfrm>
            <a:off x="6007882" y="3493008"/>
            <a:ext cx="5518880" cy="2687660"/>
          </a:xfrm>
          <a:custGeom>
            <a:avLst/>
            <a:gdLst>
              <a:gd name="connsiteX0" fmla="*/ 1210305 w 7308975"/>
              <a:gd name="connsiteY0" fmla="*/ 0 h 3364992"/>
              <a:gd name="connsiteX1" fmla="*/ 7308975 w 7308975"/>
              <a:gd name="connsiteY1" fmla="*/ 0 h 3364992"/>
              <a:gd name="connsiteX2" fmla="*/ 7308975 w 7308975"/>
              <a:gd name="connsiteY2" fmla="*/ 3364992 h 3364992"/>
              <a:gd name="connsiteX3" fmla="*/ 0 w 7308975"/>
              <a:gd name="connsiteY3" fmla="*/ 3364992 h 3364992"/>
              <a:gd name="connsiteX4" fmla="*/ 62981 w 7308975"/>
              <a:gd name="connsiteY4" fmla="*/ 3295722 h 3364992"/>
              <a:gd name="connsiteX5" fmla="*/ 1192705 w 7308975"/>
              <a:gd name="connsiteY5" fmla="*/ 421793 h 336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</p:spPr>
      </p:pic>
      <p:sp useBgFill="1">
        <p:nvSpPr>
          <p:cNvPr id="16" name="Freeform: Shape 12">
            <a:extLst>
              <a:ext uri="{FF2B5EF4-FFF2-40B4-BE49-F238E27FC236}">
                <a16:creationId xmlns:a16="http://schemas.microsoft.com/office/drawing/2014/main" id="{F04E4CBA-303B-48BD-8451-C2701CB0E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4">
            <a:extLst>
              <a:ext uri="{FF2B5EF4-FFF2-40B4-BE49-F238E27FC236}">
                <a16:creationId xmlns:a16="http://schemas.microsoft.com/office/drawing/2014/main" id="{F6CA58B3-AFCC-4A40-9882-50D50808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7332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F5F1599C-BA4F-45D6-B563-8EC5E9D12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859536"/>
            <a:ext cx="4832802" cy="124358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v-SE" sz="3400" b="1" dirty="0" err="1">
                <a:solidFill>
                  <a:srgbClr val="0070C0"/>
                </a:solidFill>
                <a:cs typeface="Calibri Light"/>
              </a:rPr>
              <a:t>der</a:t>
            </a:r>
            <a:r>
              <a:rPr lang="sv-SE" sz="3400" dirty="0">
                <a:cs typeface="Calibri Light"/>
              </a:rPr>
              <a:t> </a:t>
            </a:r>
            <a:r>
              <a:rPr lang="sv-SE" sz="3400" dirty="0">
                <a:solidFill>
                  <a:srgbClr val="0070C0"/>
                </a:solidFill>
                <a:cs typeface="Calibri Light"/>
              </a:rPr>
              <a:t>(</a:t>
            </a:r>
            <a:r>
              <a:rPr lang="sv-SE" sz="3400" i="1" dirty="0">
                <a:solidFill>
                  <a:srgbClr val="0070C0"/>
                </a:solidFill>
                <a:cs typeface="Calibri Light"/>
              </a:rPr>
              <a:t>maskulinum/manligt)  </a:t>
            </a:r>
          </a:p>
        </p:txBody>
      </p:sp>
      <p:sp>
        <p:nvSpPr>
          <p:cNvPr id="20" name="Rectangle 16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00AE6B-AA30-4CF8-BA6F-339B780AD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CBCC9DA-81D2-4740-B58E-CE23CF68F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2512611"/>
            <a:ext cx="4832803" cy="21645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v-SE" sz="2000" dirty="0" err="1">
                <a:solidFill>
                  <a:srgbClr val="0070C0"/>
                </a:solidFill>
                <a:cs typeface="Calibri" panose="020F0502020204030204"/>
              </a:rPr>
              <a:t>der</a:t>
            </a:r>
            <a:r>
              <a:rPr lang="sv-SE" sz="2000" dirty="0">
                <a:cs typeface="Calibri" panose="020F0502020204030204"/>
              </a:rPr>
              <a:t> Mann, </a:t>
            </a:r>
            <a:r>
              <a:rPr lang="sv-SE" sz="2000" dirty="0" err="1">
                <a:solidFill>
                  <a:srgbClr val="0070C0"/>
                </a:solidFill>
                <a:cs typeface="Calibri" panose="020F0502020204030204"/>
              </a:rPr>
              <a:t>der</a:t>
            </a:r>
            <a:r>
              <a:rPr lang="sv-SE" sz="2000" dirty="0">
                <a:cs typeface="Calibri" panose="020F0502020204030204"/>
              </a:rPr>
              <a:t> </a:t>
            </a:r>
            <a:r>
              <a:rPr lang="sv-SE" sz="2000" dirty="0" err="1">
                <a:cs typeface="Calibri" panose="020F0502020204030204"/>
              </a:rPr>
              <a:t>Junge</a:t>
            </a:r>
            <a:r>
              <a:rPr lang="sv-SE" sz="2000" dirty="0">
                <a:cs typeface="Calibri" panose="020F0502020204030204"/>
              </a:rPr>
              <a:t>, </a:t>
            </a:r>
            <a:r>
              <a:rPr lang="sv-SE" sz="2000" dirty="0" err="1">
                <a:solidFill>
                  <a:srgbClr val="0070C0"/>
                </a:solidFill>
                <a:cs typeface="Calibri" panose="020F0502020204030204"/>
              </a:rPr>
              <a:t>der</a:t>
            </a:r>
            <a:r>
              <a:rPr lang="sv-SE" sz="2000" dirty="0">
                <a:cs typeface="Calibri" panose="020F0502020204030204"/>
              </a:rPr>
              <a:t> </a:t>
            </a:r>
            <a:r>
              <a:rPr lang="sv-SE" sz="2000" dirty="0" err="1">
                <a:cs typeface="Calibri" panose="020F0502020204030204"/>
              </a:rPr>
              <a:t>Bruder</a:t>
            </a:r>
            <a:r>
              <a:rPr lang="sv-SE" sz="2000" dirty="0">
                <a:cs typeface="Calibri" panose="020F0502020204030204"/>
              </a:rPr>
              <a:t>, </a:t>
            </a:r>
            <a:r>
              <a:rPr lang="sv-SE" sz="2000" dirty="0" err="1">
                <a:solidFill>
                  <a:srgbClr val="0070C0"/>
                </a:solidFill>
                <a:cs typeface="Calibri" panose="020F0502020204030204"/>
              </a:rPr>
              <a:t>der</a:t>
            </a:r>
            <a:r>
              <a:rPr lang="sv-SE" sz="2000" dirty="0">
                <a:cs typeface="Calibri" panose="020F0502020204030204"/>
              </a:rPr>
              <a:t> </a:t>
            </a:r>
            <a:r>
              <a:rPr lang="sv-SE" sz="2000" dirty="0" err="1">
                <a:cs typeface="Calibri" panose="020F0502020204030204"/>
              </a:rPr>
              <a:t>Opa</a:t>
            </a:r>
            <a:r>
              <a:rPr lang="sv-SE" sz="2000" dirty="0">
                <a:cs typeface="Calibri" panose="020F0502020204030204"/>
              </a:rPr>
              <a:t>, </a:t>
            </a:r>
            <a:r>
              <a:rPr lang="sv-SE" sz="2000" dirty="0" err="1">
                <a:solidFill>
                  <a:srgbClr val="0070C0"/>
                </a:solidFill>
                <a:cs typeface="Calibri" panose="020F0502020204030204"/>
              </a:rPr>
              <a:t>der</a:t>
            </a:r>
            <a:r>
              <a:rPr lang="sv-SE" sz="2000" dirty="0">
                <a:solidFill>
                  <a:srgbClr val="0070C0"/>
                </a:solidFill>
                <a:cs typeface="Calibri" panose="020F0502020204030204"/>
              </a:rPr>
              <a:t> </a:t>
            </a:r>
            <a:r>
              <a:rPr lang="sv-SE" sz="2000" dirty="0" err="1">
                <a:cs typeface="Calibri" panose="020F0502020204030204"/>
              </a:rPr>
              <a:t>Vater</a:t>
            </a:r>
            <a:r>
              <a:rPr lang="sv-SE" sz="2000" dirty="0">
                <a:cs typeface="Calibri" panose="020F0502020204030204"/>
              </a:rPr>
              <a:t>,</a:t>
            </a:r>
            <a:r>
              <a:rPr lang="sv-SE" sz="2000" dirty="0">
                <a:solidFill>
                  <a:srgbClr val="0070C0"/>
                </a:solidFill>
                <a:cs typeface="Calibri" panose="020F0502020204030204"/>
              </a:rPr>
              <a:t> </a:t>
            </a:r>
            <a:r>
              <a:rPr lang="sv-SE" sz="2000" dirty="0" err="1">
                <a:solidFill>
                  <a:srgbClr val="0070C0"/>
                </a:solidFill>
                <a:cs typeface="Calibri" panose="020F0502020204030204"/>
              </a:rPr>
              <a:t>der</a:t>
            </a:r>
            <a:r>
              <a:rPr lang="sv-SE" sz="2000" dirty="0">
                <a:cs typeface="Calibri" panose="020F0502020204030204"/>
              </a:rPr>
              <a:t> Onkel</a:t>
            </a:r>
          </a:p>
          <a:p>
            <a:pPr marL="0" indent="0">
              <a:buNone/>
            </a:pPr>
            <a:endParaRPr lang="sv-SE" sz="2000" dirty="0">
              <a:cs typeface="Calibri" panose="020F0502020204030204"/>
            </a:endParaRPr>
          </a:p>
          <a:p>
            <a:r>
              <a:rPr lang="sv-SE" sz="2000" dirty="0" err="1">
                <a:solidFill>
                  <a:srgbClr val="0070C0"/>
                </a:solidFill>
                <a:cs typeface="Calibri" panose="020F0502020204030204"/>
              </a:rPr>
              <a:t>der</a:t>
            </a:r>
            <a:r>
              <a:rPr lang="sv-SE" sz="2000" dirty="0">
                <a:cs typeface="Calibri" panose="020F0502020204030204"/>
              </a:rPr>
              <a:t> </a:t>
            </a:r>
            <a:r>
              <a:rPr lang="sv-SE" sz="2000" dirty="0" err="1">
                <a:cs typeface="Calibri" panose="020F0502020204030204"/>
              </a:rPr>
              <a:t>Löwe</a:t>
            </a:r>
            <a:r>
              <a:rPr lang="sv-SE" sz="2000" dirty="0">
                <a:cs typeface="Calibri"/>
              </a:rPr>
              <a:t>, </a:t>
            </a:r>
            <a:r>
              <a:rPr lang="sv-SE" sz="2000" dirty="0" err="1">
                <a:solidFill>
                  <a:srgbClr val="0070C0"/>
                </a:solidFill>
                <a:cs typeface="Calibri"/>
              </a:rPr>
              <a:t>der</a:t>
            </a:r>
            <a:r>
              <a:rPr lang="sv-SE" sz="2000" dirty="0">
                <a:solidFill>
                  <a:srgbClr val="0070C0"/>
                </a:solidFill>
                <a:cs typeface="Calibri"/>
              </a:rPr>
              <a:t> </a:t>
            </a:r>
            <a:r>
              <a:rPr lang="sv-SE" sz="2000" dirty="0">
                <a:cs typeface="Calibri"/>
              </a:rPr>
              <a:t>Tiger, </a:t>
            </a:r>
            <a:r>
              <a:rPr lang="sv-SE" sz="2000" dirty="0" err="1">
                <a:solidFill>
                  <a:srgbClr val="0070C0"/>
                </a:solidFill>
                <a:cs typeface="Calibri"/>
              </a:rPr>
              <a:t>der</a:t>
            </a:r>
            <a:r>
              <a:rPr lang="sv-SE" sz="2000" dirty="0">
                <a:cs typeface="Calibri"/>
              </a:rPr>
              <a:t> Hund,</a:t>
            </a:r>
            <a:r>
              <a:rPr lang="sv-SE" sz="2000" dirty="0">
                <a:solidFill>
                  <a:srgbClr val="0070C0"/>
                </a:solidFill>
                <a:cs typeface="Calibri"/>
              </a:rPr>
              <a:t> </a:t>
            </a:r>
            <a:r>
              <a:rPr lang="sv-SE" sz="2000" dirty="0" err="1">
                <a:solidFill>
                  <a:srgbClr val="0070C0"/>
                </a:solidFill>
                <a:cs typeface="Calibri"/>
              </a:rPr>
              <a:t>der</a:t>
            </a:r>
            <a:r>
              <a:rPr lang="sv-SE" sz="2000" dirty="0">
                <a:cs typeface="Calibri"/>
              </a:rPr>
              <a:t> Hahn </a:t>
            </a:r>
          </a:p>
          <a:p>
            <a:pPr marL="0" indent="0">
              <a:buNone/>
            </a:pPr>
            <a:endParaRPr lang="sv-SE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8211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EE03C9D-9967-4492-A6BC-26AFC8779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>
                <a:cs typeface="Calibri Light"/>
              </a:rPr>
              <a:t>Och....</a:t>
            </a:r>
            <a:r>
              <a:rPr lang="sv-SE" dirty="0">
                <a:cs typeface="Calibri Light"/>
              </a:rPr>
              <a:t> 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431F6D7-3A92-4D54-BCC9-C1F8DAAEF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v-SE" dirty="0">
                <a:cs typeface="Calibri"/>
              </a:rPr>
              <a:t>De flesta ord som slutar på </a:t>
            </a:r>
            <a:r>
              <a:rPr lang="sv-SE" dirty="0">
                <a:solidFill>
                  <a:schemeClr val="accent1"/>
                </a:solidFill>
                <a:cs typeface="Calibri"/>
              </a:rPr>
              <a:t>-</a:t>
            </a:r>
            <a:r>
              <a:rPr lang="sv-SE" b="1" dirty="0">
                <a:solidFill>
                  <a:schemeClr val="accent1"/>
                </a:solidFill>
                <a:cs typeface="Calibri"/>
              </a:rPr>
              <a:t>er </a:t>
            </a:r>
            <a:r>
              <a:rPr lang="sv-SE" dirty="0">
                <a:solidFill>
                  <a:schemeClr val="accent1"/>
                </a:solidFill>
                <a:cs typeface="Calibri"/>
              </a:rPr>
              <a:t>           </a:t>
            </a:r>
            <a:r>
              <a:rPr lang="sv-SE" sz="2400" dirty="0">
                <a:solidFill>
                  <a:schemeClr val="accent1"/>
                </a:solidFill>
                <a:cs typeface="Calibri"/>
              </a:rPr>
              <a:t> 					</a:t>
            </a:r>
            <a:r>
              <a:rPr lang="sv-SE" sz="2400" b="1" dirty="0" err="1">
                <a:solidFill>
                  <a:schemeClr val="accent1"/>
                </a:solidFill>
                <a:cs typeface="Calibri"/>
              </a:rPr>
              <a:t>der</a:t>
            </a:r>
            <a:r>
              <a:rPr lang="sv-SE" sz="2400" dirty="0">
                <a:cs typeface="Calibri"/>
              </a:rPr>
              <a:t> </a:t>
            </a:r>
            <a:r>
              <a:rPr lang="sv-SE" sz="2400" dirty="0" err="1">
                <a:cs typeface="Calibri"/>
              </a:rPr>
              <a:t>Lehr</a:t>
            </a:r>
            <a:r>
              <a:rPr lang="sv-SE" sz="2400" b="1" dirty="0" err="1">
                <a:solidFill>
                  <a:schemeClr val="accent1"/>
                </a:solidFill>
                <a:cs typeface="Calibri"/>
              </a:rPr>
              <a:t>er</a:t>
            </a:r>
            <a:r>
              <a:rPr lang="sv-SE" sz="2400" dirty="0">
                <a:solidFill>
                  <a:schemeClr val="accent1"/>
                </a:solidFill>
                <a:cs typeface="Calibri"/>
              </a:rPr>
              <a:t>, </a:t>
            </a:r>
            <a:r>
              <a:rPr lang="sv-SE" sz="2400" b="1" dirty="0" err="1">
                <a:solidFill>
                  <a:schemeClr val="accent1"/>
                </a:solidFill>
                <a:cs typeface="Calibri"/>
              </a:rPr>
              <a:t>der</a:t>
            </a:r>
            <a:r>
              <a:rPr lang="sv-SE" sz="2400" dirty="0">
                <a:solidFill>
                  <a:schemeClr val="accent1"/>
                </a:solidFill>
                <a:cs typeface="Calibri"/>
              </a:rPr>
              <a:t> </a:t>
            </a:r>
            <a:r>
              <a:rPr lang="sv-SE" sz="2400" dirty="0">
                <a:cs typeface="Calibri"/>
              </a:rPr>
              <a:t>Comput</a:t>
            </a:r>
            <a:r>
              <a:rPr lang="sv-SE" sz="2400" b="1" dirty="0">
                <a:solidFill>
                  <a:schemeClr val="accent1"/>
                </a:solidFill>
                <a:cs typeface="Calibri"/>
              </a:rPr>
              <a:t>er,</a:t>
            </a:r>
            <a:r>
              <a:rPr lang="sv-SE" b="1" dirty="0">
                <a:solidFill>
                  <a:schemeClr val="accent1"/>
                </a:solidFill>
                <a:cs typeface="Calibri"/>
              </a:rPr>
              <a:t> </a:t>
            </a:r>
            <a:r>
              <a:rPr lang="sv-SE" sz="2400" b="1" dirty="0" err="1">
                <a:solidFill>
                  <a:schemeClr val="accent1"/>
                </a:solidFill>
                <a:cs typeface="Calibri"/>
              </a:rPr>
              <a:t>der</a:t>
            </a:r>
            <a:r>
              <a:rPr lang="sv-SE" sz="2400" dirty="0">
                <a:solidFill>
                  <a:schemeClr val="accent1"/>
                </a:solidFill>
                <a:cs typeface="Calibri"/>
              </a:rPr>
              <a:t> </a:t>
            </a:r>
            <a:r>
              <a:rPr lang="sv-SE" sz="2400" dirty="0" err="1">
                <a:cs typeface="Calibri"/>
              </a:rPr>
              <a:t>Spie</a:t>
            </a:r>
            <a:r>
              <a:rPr lang="sv-SE" sz="2400" dirty="0" err="1">
                <a:solidFill>
                  <a:schemeClr val="accent1"/>
                </a:solidFill>
                <a:cs typeface="Calibri"/>
              </a:rPr>
              <a:t>l</a:t>
            </a:r>
            <a:r>
              <a:rPr lang="sv-SE" sz="2400" b="1" dirty="0" err="1">
                <a:solidFill>
                  <a:schemeClr val="accent1"/>
                </a:solidFill>
                <a:cs typeface="Calibri"/>
              </a:rPr>
              <a:t>er</a:t>
            </a:r>
            <a:r>
              <a:rPr lang="sv-SE" sz="2400" dirty="0">
                <a:solidFill>
                  <a:schemeClr val="accent1"/>
                </a:solidFill>
                <a:cs typeface="Calibri"/>
              </a:rPr>
              <a:t>,  </a:t>
            </a:r>
          </a:p>
          <a:p>
            <a:endParaRPr lang="sv-SE" sz="2400" dirty="0">
              <a:solidFill>
                <a:schemeClr val="accent1"/>
              </a:solidFill>
              <a:cs typeface="Calibri"/>
            </a:endParaRPr>
          </a:p>
          <a:p>
            <a:endParaRPr lang="sv-SE" sz="2400" dirty="0">
              <a:solidFill>
                <a:schemeClr val="accent1"/>
              </a:solidFill>
              <a:cs typeface="Calibri"/>
            </a:endParaRPr>
          </a:p>
          <a:p>
            <a:endParaRPr lang="sv-SE" dirty="0">
              <a:solidFill>
                <a:schemeClr val="accent1"/>
              </a:solidFill>
              <a:cs typeface="Calibri"/>
            </a:endParaRPr>
          </a:p>
          <a:p>
            <a:pPr marL="0" indent="0">
              <a:buNone/>
            </a:pPr>
            <a:endParaRPr lang="sv-SE" dirty="0">
              <a:solidFill>
                <a:schemeClr val="accent1"/>
              </a:solidFill>
              <a:cs typeface="Calibri"/>
            </a:endParaRPr>
          </a:p>
          <a:p>
            <a:r>
              <a:rPr lang="sv-SE" b="1" u="sng" dirty="0">
                <a:solidFill>
                  <a:schemeClr val="accent1"/>
                </a:solidFill>
                <a:cs typeface="Calibri"/>
              </a:rPr>
              <a:t>Månader</a:t>
            </a:r>
            <a:r>
              <a:rPr lang="sv-SE" b="1" dirty="0">
                <a:solidFill>
                  <a:schemeClr val="accent1"/>
                </a:solidFill>
                <a:cs typeface="Calibri"/>
              </a:rPr>
              <a:t>, </a:t>
            </a:r>
            <a:r>
              <a:rPr lang="sv-SE" b="1" u="sng" dirty="0">
                <a:solidFill>
                  <a:schemeClr val="accent1"/>
                </a:solidFill>
                <a:cs typeface="Calibri"/>
              </a:rPr>
              <a:t>dagar</a:t>
            </a:r>
            <a:r>
              <a:rPr lang="sv-SE" b="1" dirty="0">
                <a:solidFill>
                  <a:schemeClr val="accent1"/>
                </a:solidFill>
                <a:cs typeface="Calibri"/>
              </a:rPr>
              <a:t> och </a:t>
            </a:r>
            <a:r>
              <a:rPr lang="sv-SE" b="1" u="sng" dirty="0">
                <a:solidFill>
                  <a:schemeClr val="accent1"/>
                </a:solidFill>
                <a:cs typeface="Calibri"/>
              </a:rPr>
              <a:t>del av dagar</a:t>
            </a:r>
            <a:r>
              <a:rPr lang="sv-SE" dirty="0">
                <a:solidFill>
                  <a:schemeClr val="accent1"/>
                </a:solidFill>
                <a:cs typeface="Calibri"/>
              </a:rPr>
              <a:t> </a:t>
            </a:r>
            <a:r>
              <a:rPr lang="sv-SE" dirty="0">
                <a:cs typeface="Calibri"/>
              </a:rPr>
              <a:t>     </a:t>
            </a:r>
            <a:r>
              <a:rPr lang="sv-SE" sz="2400" b="1" dirty="0" err="1">
                <a:solidFill>
                  <a:schemeClr val="accent1"/>
                </a:solidFill>
                <a:cs typeface="Calibri"/>
              </a:rPr>
              <a:t>der</a:t>
            </a:r>
            <a:r>
              <a:rPr lang="sv-SE" sz="2400" dirty="0">
                <a:cs typeface="Calibri"/>
              </a:rPr>
              <a:t> </a:t>
            </a:r>
            <a:r>
              <a:rPr lang="sv-SE" sz="2400" dirty="0" err="1">
                <a:cs typeface="Calibri"/>
              </a:rPr>
              <a:t>Februar</a:t>
            </a:r>
            <a:r>
              <a:rPr lang="sv-SE" sz="2400" dirty="0">
                <a:cs typeface="Calibri"/>
              </a:rPr>
              <a:t>, </a:t>
            </a:r>
            <a:r>
              <a:rPr lang="sv-SE" sz="2400" b="1" dirty="0" err="1">
                <a:solidFill>
                  <a:schemeClr val="accent1"/>
                </a:solidFill>
                <a:cs typeface="Calibri"/>
              </a:rPr>
              <a:t>der</a:t>
            </a:r>
            <a:r>
              <a:rPr lang="sv-SE" sz="2400" dirty="0">
                <a:solidFill>
                  <a:schemeClr val="accent1"/>
                </a:solidFill>
                <a:cs typeface="Calibri"/>
              </a:rPr>
              <a:t> </a:t>
            </a:r>
            <a:r>
              <a:rPr lang="sv-SE" sz="2400" dirty="0" err="1">
                <a:cs typeface="Calibri"/>
              </a:rPr>
              <a:t>Montag</a:t>
            </a:r>
            <a:r>
              <a:rPr lang="sv-SE" sz="2400" dirty="0">
                <a:cs typeface="Calibri"/>
              </a:rPr>
              <a:t>, </a:t>
            </a:r>
            <a:r>
              <a:rPr lang="sv-SE" sz="2400" b="1" dirty="0" err="1">
                <a:solidFill>
                  <a:srgbClr val="0070C0"/>
                </a:solidFill>
                <a:cs typeface="Calibri"/>
              </a:rPr>
              <a:t>der</a:t>
            </a:r>
            <a:r>
              <a:rPr lang="sv-SE" sz="2400" dirty="0">
                <a:cs typeface="Calibri"/>
              </a:rPr>
              <a:t> Tag</a:t>
            </a:r>
          </a:p>
          <a:p>
            <a:pPr marL="0" indent="0">
              <a:buNone/>
            </a:pPr>
            <a:r>
              <a:rPr lang="sv-SE" dirty="0">
                <a:cs typeface="Calibri"/>
              </a:rPr>
              <a:t>                                                                    </a:t>
            </a:r>
            <a:r>
              <a:rPr lang="sv-SE" sz="2400" b="1" dirty="0" err="1">
                <a:solidFill>
                  <a:schemeClr val="accent1"/>
                </a:solidFill>
                <a:cs typeface="Calibri"/>
              </a:rPr>
              <a:t>der</a:t>
            </a:r>
            <a:r>
              <a:rPr lang="sv-SE" sz="2400" dirty="0">
                <a:cs typeface="Calibri"/>
              </a:rPr>
              <a:t> </a:t>
            </a:r>
            <a:r>
              <a:rPr lang="sv-SE" sz="2400" dirty="0" err="1">
                <a:cs typeface="Calibri"/>
              </a:rPr>
              <a:t>Vormittag</a:t>
            </a:r>
            <a:r>
              <a:rPr lang="sv-SE" sz="2400" dirty="0">
                <a:cs typeface="Calibri"/>
              </a:rPr>
              <a:t>, </a:t>
            </a:r>
            <a:r>
              <a:rPr lang="sv-SE" sz="2400" b="1" dirty="0" err="1">
                <a:solidFill>
                  <a:srgbClr val="0070C0"/>
                </a:solidFill>
                <a:cs typeface="Calibri"/>
              </a:rPr>
              <a:t>der</a:t>
            </a:r>
            <a:r>
              <a:rPr lang="sv-SE" sz="2400" b="1" dirty="0">
                <a:solidFill>
                  <a:srgbClr val="0070C0"/>
                </a:solidFill>
                <a:cs typeface="Calibri"/>
              </a:rPr>
              <a:t> </a:t>
            </a:r>
            <a:r>
              <a:rPr lang="sv-SE" sz="2400" dirty="0" err="1">
                <a:cs typeface="Calibri"/>
              </a:rPr>
              <a:t>Abend</a:t>
            </a:r>
            <a:r>
              <a:rPr lang="sv-SE" dirty="0">
                <a:cs typeface="Calibri"/>
              </a:rPr>
              <a:t> </a:t>
            </a:r>
            <a:r>
              <a:rPr lang="sv-SE" dirty="0">
                <a:solidFill>
                  <a:srgbClr val="FF0000"/>
                </a:solidFill>
                <a:cs typeface="Calibri"/>
              </a:rPr>
              <a:t>MEN</a:t>
            </a:r>
          </a:p>
          <a:p>
            <a:pPr marL="3657600" lvl="8" indent="0">
              <a:buNone/>
            </a:pPr>
            <a:r>
              <a:rPr lang="sv-SE" dirty="0">
                <a:solidFill>
                  <a:srgbClr val="FF0000"/>
                </a:solidFill>
                <a:cs typeface="Calibri"/>
              </a:rPr>
              <a:t>                                   </a:t>
            </a:r>
            <a:r>
              <a:rPr lang="sv-SE" sz="2000" b="1" dirty="0" err="1">
                <a:solidFill>
                  <a:srgbClr val="FF0000"/>
                </a:solidFill>
                <a:cs typeface="Calibri"/>
              </a:rPr>
              <a:t>die</a:t>
            </a:r>
            <a:r>
              <a:rPr lang="sv-SE" sz="2000" dirty="0">
                <a:solidFill>
                  <a:srgbClr val="7030A0"/>
                </a:solidFill>
                <a:cs typeface="Calibri"/>
              </a:rPr>
              <a:t> </a:t>
            </a:r>
            <a:r>
              <a:rPr lang="sv-SE" sz="2000" dirty="0" err="1">
                <a:solidFill>
                  <a:srgbClr val="FF0000"/>
                </a:solidFill>
                <a:cs typeface="Calibri"/>
              </a:rPr>
              <a:t>Nacht</a:t>
            </a:r>
            <a:r>
              <a:rPr lang="sv-SE" sz="2000" dirty="0">
                <a:solidFill>
                  <a:srgbClr val="7030A0"/>
                </a:solidFill>
                <a:cs typeface="Calibri"/>
              </a:rPr>
              <a:t> </a:t>
            </a:r>
            <a:r>
              <a:rPr lang="sv-SE" sz="2000" dirty="0" err="1">
                <a:cs typeface="Calibri"/>
              </a:rPr>
              <a:t>und</a:t>
            </a:r>
            <a:r>
              <a:rPr lang="sv-SE" sz="2000" dirty="0">
                <a:cs typeface="Calibri"/>
              </a:rPr>
              <a:t> </a:t>
            </a:r>
            <a:r>
              <a:rPr lang="sv-SE" sz="2000" b="1" dirty="0" err="1">
                <a:solidFill>
                  <a:srgbClr val="00B050"/>
                </a:solidFill>
                <a:cs typeface="Calibri"/>
              </a:rPr>
              <a:t>das</a:t>
            </a:r>
            <a:r>
              <a:rPr lang="sv-SE" sz="2000" dirty="0">
                <a:solidFill>
                  <a:srgbClr val="00B050"/>
                </a:solidFill>
                <a:cs typeface="Calibri"/>
              </a:rPr>
              <a:t> </a:t>
            </a:r>
            <a:r>
              <a:rPr lang="sv-SE" sz="2000" dirty="0" err="1">
                <a:solidFill>
                  <a:srgbClr val="00B050"/>
                </a:solidFill>
                <a:cs typeface="Calibri"/>
              </a:rPr>
              <a:t>Jahr</a:t>
            </a:r>
            <a:r>
              <a:rPr lang="sv-SE" sz="2000" dirty="0">
                <a:solidFill>
                  <a:srgbClr val="00B050"/>
                </a:solidFill>
                <a:cs typeface="Calibri"/>
              </a:rPr>
              <a:t> </a:t>
            </a:r>
            <a:r>
              <a:rPr lang="sv-SE" sz="2000" dirty="0">
                <a:cs typeface="Calibri"/>
              </a:rPr>
              <a:t>(</a:t>
            </a:r>
            <a:r>
              <a:rPr lang="sv-SE" sz="2000" dirty="0">
                <a:solidFill>
                  <a:srgbClr val="FF0000"/>
                </a:solidFill>
                <a:cs typeface="Calibri"/>
              </a:rPr>
              <a:t>Undantag!!) </a:t>
            </a:r>
          </a:p>
          <a:p>
            <a:pPr marL="3657600" lvl="8" indent="0">
              <a:buNone/>
            </a:pPr>
            <a:endParaRPr lang="sv-SE" sz="2000" dirty="0">
              <a:cs typeface="Calibri"/>
            </a:endParaRPr>
          </a:p>
          <a:p>
            <a:pPr marL="3657600" lvl="8" indent="0">
              <a:buNone/>
            </a:pPr>
            <a:endParaRPr lang="sv-SE" sz="2000" dirty="0">
              <a:cs typeface="Calibri"/>
            </a:endParaRPr>
          </a:p>
        </p:txBody>
      </p:sp>
      <p:pic>
        <p:nvPicPr>
          <p:cNvPr id="4" name="Bildobjekt 4" descr="En bild som visar elektronik, skärm, visa, dator&#10;&#10;Beskrivning genererad med mycket hög exakthet">
            <a:extLst>
              <a:ext uri="{FF2B5EF4-FFF2-40B4-BE49-F238E27FC236}">
                <a16:creationId xmlns:a16="http://schemas.microsoft.com/office/drawing/2014/main" id="{4E3470A4-6EDD-4439-B490-0396149099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322" t="3306" r="7930" b="27686"/>
          <a:stretch/>
        </p:blipFill>
        <p:spPr>
          <a:xfrm>
            <a:off x="4724400" y="2820374"/>
            <a:ext cx="2259552" cy="137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232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4A75A5E-6DF0-476C-8947-9947889CA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 err="1">
                <a:solidFill>
                  <a:srgbClr val="7030A0"/>
                </a:solidFill>
                <a:cs typeface="Calibri Light"/>
              </a:rPr>
              <a:t>die</a:t>
            </a:r>
            <a:r>
              <a:rPr lang="sv-SE" dirty="0">
                <a:cs typeface="Calibri Light"/>
              </a:rPr>
              <a:t> (</a:t>
            </a:r>
            <a:r>
              <a:rPr lang="sv-SE" sz="2800" b="1" i="1" dirty="0">
                <a:solidFill>
                  <a:srgbClr val="7030A0"/>
                </a:solidFill>
                <a:cs typeface="Calibri Light"/>
              </a:rPr>
              <a:t>femininum/kvinnligt</a:t>
            </a:r>
            <a:r>
              <a:rPr lang="sv-SE" dirty="0">
                <a:cs typeface="Calibri Light"/>
              </a:rPr>
              <a:t>) 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7C6FD0B-77D6-45EE-9D0C-85067F15E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v-SE" dirty="0">
                <a:solidFill>
                  <a:srgbClr val="7030A0"/>
                </a:solidFill>
                <a:cs typeface="Calibri"/>
              </a:rPr>
              <a:t>Kvinnliga varelse  </a:t>
            </a:r>
            <a:r>
              <a:rPr lang="sv-SE" dirty="0">
                <a:cs typeface="Calibri"/>
              </a:rPr>
              <a:t>                          </a:t>
            </a:r>
            <a:r>
              <a:rPr lang="sv-SE" b="1" dirty="0" err="1">
                <a:solidFill>
                  <a:srgbClr val="7030A0"/>
                </a:solidFill>
                <a:cs typeface="Calibri"/>
              </a:rPr>
              <a:t>die</a:t>
            </a:r>
            <a:r>
              <a:rPr lang="sv-SE" dirty="0">
                <a:solidFill>
                  <a:srgbClr val="7030A0"/>
                </a:solidFill>
                <a:cs typeface="Calibri"/>
              </a:rPr>
              <a:t> </a:t>
            </a:r>
            <a:r>
              <a:rPr lang="sv-SE" dirty="0" err="1">
                <a:cs typeface="Calibri"/>
              </a:rPr>
              <a:t>Frau</a:t>
            </a:r>
            <a:r>
              <a:rPr lang="sv-SE" dirty="0">
                <a:cs typeface="Calibri"/>
              </a:rPr>
              <a:t>, </a:t>
            </a:r>
            <a:r>
              <a:rPr lang="sv-SE" b="1" dirty="0" err="1">
                <a:solidFill>
                  <a:srgbClr val="7030A0"/>
                </a:solidFill>
                <a:cs typeface="Calibri"/>
              </a:rPr>
              <a:t>die</a:t>
            </a:r>
            <a:r>
              <a:rPr lang="sv-SE" dirty="0">
                <a:cs typeface="Calibri"/>
              </a:rPr>
              <a:t> Mutter, </a:t>
            </a:r>
            <a:r>
              <a:rPr lang="sv-SE" b="1" dirty="0" err="1">
                <a:solidFill>
                  <a:srgbClr val="7030A0"/>
                </a:solidFill>
                <a:cs typeface="Calibri"/>
              </a:rPr>
              <a:t>die</a:t>
            </a:r>
            <a:r>
              <a:rPr lang="sv-SE" dirty="0">
                <a:cs typeface="Calibri"/>
              </a:rPr>
              <a:t> </a:t>
            </a:r>
            <a:r>
              <a:rPr lang="sv-SE" dirty="0" err="1">
                <a:cs typeface="Calibri"/>
              </a:rPr>
              <a:t>Schwester</a:t>
            </a:r>
            <a:endParaRPr lang="sv-SE" dirty="0">
              <a:cs typeface="Calibri"/>
            </a:endParaRPr>
          </a:p>
          <a:p>
            <a:endParaRPr lang="sv-SE" dirty="0">
              <a:cs typeface="Calibri"/>
            </a:endParaRPr>
          </a:p>
          <a:p>
            <a:r>
              <a:rPr lang="sv-SE" u="sng" dirty="0">
                <a:solidFill>
                  <a:srgbClr val="FF0000"/>
                </a:solidFill>
                <a:cs typeface="Calibri"/>
              </a:rPr>
              <a:t>MEN</a:t>
            </a:r>
            <a:r>
              <a:rPr lang="sv-SE" u="sng" dirty="0">
                <a:cs typeface="Calibri"/>
              </a:rPr>
              <a:t>: </a:t>
            </a:r>
            <a:r>
              <a:rPr lang="sv-SE" u="sng" dirty="0" err="1">
                <a:solidFill>
                  <a:srgbClr val="00B050"/>
                </a:solidFill>
                <a:cs typeface="Calibri"/>
              </a:rPr>
              <a:t>das</a:t>
            </a:r>
            <a:r>
              <a:rPr lang="sv-SE" u="sng" dirty="0">
                <a:cs typeface="Calibri"/>
              </a:rPr>
              <a:t> </a:t>
            </a:r>
            <a:r>
              <a:rPr lang="sv-SE" u="sng" dirty="0" err="1">
                <a:solidFill>
                  <a:srgbClr val="00B050"/>
                </a:solidFill>
                <a:cs typeface="Calibri"/>
              </a:rPr>
              <a:t>Mädchen</a:t>
            </a:r>
            <a:r>
              <a:rPr lang="sv-SE" u="sng" dirty="0">
                <a:solidFill>
                  <a:srgbClr val="00B050"/>
                </a:solidFill>
                <a:cs typeface="Calibri"/>
              </a:rPr>
              <a:t>!! (undantag!)</a:t>
            </a:r>
          </a:p>
          <a:p>
            <a:endParaRPr lang="sv-SE" dirty="0">
              <a:cs typeface="Calibri"/>
            </a:endParaRPr>
          </a:p>
          <a:p>
            <a:endParaRPr lang="sv-SE" dirty="0">
              <a:cs typeface="Calibri"/>
            </a:endParaRPr>
          </a:p>
          <a:p>
            <a:r>
              <a:rPr lang="sv-SE" dirty="0">
                <a:solidFill>
                  <a:srgbClr val="7030A0"/>
                </a:solidFill>
                <a:cs typeface="Calibri"/>
              </a:rPr>
              <a:t>djur av kvinnligt kön</a:t>
            </a:r>
            <a:r>
              <a:rPr lang="sv-SE" dirty="0">
                <a:cs typeface="Calibri"/>
              </a:rPr>
              <a:t>                    </a:t>
            </a:r>
            <a:r>
              <a:rPr lang="sv-SE" dirty="0">
                <a:solidFill>
                  <a:srgbClr val="7030A0"/>
                </a:solidFill>
                <a:cs typeface="Calibri"/>
              </a:rPr>
              <a:t> </a:t>
            </a:r>
            <a:r>
              <a:rPr lang="sv-SE" b="1" dirty="0" err="1">
                <a:solidFill>
                  <a:srgbClr val="7030A0"/>
                </a:solidFill>
                <a:cs typeface="Calibri"/>
              </a:rPr>
              <a:t>die</a:t>
            </a:r>
            <a:r>
              <a:rPr lang="sv-SE" dirty="0">
                <a:solidFill>
                  <a:srgbClr val="7030A0"/>
                </a:solidFill>
                <a:cs typeface="Calibri"/>
              </a:rPr>
              <a:t> </a:t>
            </a:r>
            <a:r>
              <a:rPr lang="sv-SE" dirty="0" err="1">
                <a:cs typeface="Calibri"/>
              </a:rPr>
              <a:t>Hundin</a:t>
            </a:r>
            <a:r>
              <a:rPr lang="sv-SE" dirty="0">
                <a:cs typeface="Calibri"/>
              </a:rPr>
              <a:t>, </a:t>
            </a:r>
            <a:r>
              <a:rPr lang="sv-SE" b="1" dirty="0" err="1">
                <a:solidFill>
                  <a:srgbClr val="7030A0"/>
                </a:solidFill>
                <a:cs typeface="Calibri"/>
              </a:rPr>
              <a:t>die</a:t>
            </a:r>
            <a:r>
              <a:rPr lang="sv-SE" dirty="0">
                <a:cs typeface="Calibri"/>
              </a:rPr>
              <a:t> </a:t>
            </a:r>
            <a:r>
              <a:rPr lang="sv-SE" dirty="0" err="1">
                <a:cs typeface="Calibri"/>
              </a:rPr>
              <a:t>Löwin</a:t>
            </a:r>
            <a:r>
              <a:rPr lang="sv-SE" dirty="0">
                <a:cs typeface="Calibri"/>
              </a:rPr>
              <a:t>, </a:t>
            </a:r>
          </a:p>
          <a:p>
            <a:pPr marL="0" indent="0">
              <a:buNone/>
            </a:pPr>
            <a:r>
              <a:rPr lang="sv-SE" dirty="0">
                <a:cs typeface="Calibri"/>
              </a:rPr>
              <a:t>                                                           </a:t>
            </a:r>
            <a:r>
              <a:rPr lang="sv-SE" dirty="0">
                <a:solidFill>
                  <a:srgbClr val="7030A0"/>
                </a:solidFill>
                <a:cs typeface="Calibri"/>
              </a:rPr>
              <a:t> </a:t>
            </a:r>
            <a:r>
              <a:rPr lang="sv-SE" b="1" dirty="0" err="1">
                <a:solidFill>
                  <a:srgbClr val="7030A0"/>
                </a:solidFill>
                <a:cs typeface="Calibri"/>
              </a:rPr>
              <a:t>die</a:t>
            </a:r>
            <a:r>
              <a:rPr lang="sv-SE" dirty="0">
                <a:solidFill>
                  <a:srgbClr val="FF0000"/>
                </a:solidFill>
                <a:cs typeface="Calibri"/>
              </a:rPr>
              <a:t> </a:t>
            </a:r>
            <a:r>
              <a:rPr lang="sv-SE" dirty="0" err="1">
                <a:cs typeface="Calibri"/>
              </a:rPr>
              <a:t>Kuh</a:t>
            </a:r>
            <a:r>
              <a:rPr lang="sv-SE" dirty="0">
                <a:cs typeface="Calibri"/>
              </a:rPr>
              <a:t> </a:t>
            </a:r>
          </a:p>
          <a:p>
            <a:endParaRPr lang="sv-SE" dirty="0">
              <a:cs typeface="Calibri"/>
            </a:endParaRPr>
          </a:p>
        </p:txBody>
      </p:sp>
      <p:pic>
        <p:nvPicPr>
          <p:cNvPr id="4" name="Bildobjekt 4" descr="En bild som visar text, himmel&#10;&#10;Beskrivning genererad med hög exakthet">
            <a:extLst>
              <a:ext uri="{FF2B5EF4-FFF2-40B4-BE49-F238E27FC236}">
                <a16:creationId xmlns:a16="http://schemas.microsoft.com/office/drawing/2014/main" id="{E632299C-7E39-4B95-8CE3-83CDF6A6F5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1" b="22815"/>
          <a:stretch/>
        </p:blipFill>
        <p:spPr>
          <a:xfrm>
            <a:off x="7760305" y="2297702"/>
            <a:ext cx="2731117" cy="1914415"/>
          </a:xfrm>
          <a:prstGeom prst="rect">
            <a:avLst/>
          </a:prstGeom>
        </p:spPr>
      </p:pic>
      <p:pic>
        <p:nvPicPr>
          <p:cNvPr id="6" name="Bildobjekt 6">
            <a:extLst>
              <a:ext uri="{FF2B5EF4-FFF2-40B4-BE49-F238E27FC236}">
                <a16:creationId xmlns:a16="http://schemas.microsoft.com/office/drawing/2014/main" id="{1565B6E7-CF8E-4DBE-A8B9-2A0A04A84B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7489" t="5277" r="4537" b="7705"/>
          <a:stretch/>
        </p:blipFill>
        <p:spPr>
          <a:xfrm>
            <a:off x="8945637" y="4305512"/>
            <a:ext cx="2413295" cy="1706773"/>
          </a:xfrm>
          <a:prstGeom prst="rect">
            <a:avLst/>
          </a:prstGeom>
        </p:spPr>
      </p:pic>
      <p:sp>
        <p:nvSpPr>
          <p:cNvPr id="8" name="textruta 7">
            <a:extLst>
              <a:ext uri="{FF2B5EF4-FFF2-40B4-BE49-F238E27FC236}">
                <a16:creationId xmlns:a16="http://schemas.microsoft.com/office/drawing/2014/main" id="{2892E6F0-AF58-4884-96AB-3524FB9BA928}"/>
              </a:ext>
            </a:extLst>
          </p:cNvPr>
          <p:cNvSpPr txBox="1"/>
          <p:nvPr/>
        </p:nvSpPr>
        <p:spPr>
          <a:xfrm>
            <a:off x="6248400" y="6647694"/>
            <a:ext cx="2743200" cy="317500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r>
              <a:rPr lang="en-US">
                <a:hlinkClick r:id="rId5"/>
              </a:rPr>
              <a:t>Det här fotot</a:t>
            </a:r>
            <a:r>
              <a:rPr lang="en-US"/>
              <a:t> av Okänd författare är licensierat enligt </a:t>
            </a:r>
            <a:r>
              <a:rPr lang="en-US">
                <a:hlinkClick r:id="rId4"/>
              </a:rPr>
              <a:t>CC BY-SA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7812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64270A1-E74D-4E34-8538-DC5B2F9B2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>
                <a:cs typeface="Calibri Light"/>
              </a:rPr>
              <a:t>Och...</a:t>
            </a:r>
            <a:endParaRPr lang="sv-SE" b="1">
              <a:cs typeface="Calibri Light"/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C4AF196-31BC-4A92-9D8E-035D89AD0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sv-SE" dirty="0">
                <a:cs typeface="Calibri"/>
              </a:rPr>
              <a:t>de </a:t>
            </a:r>
            <a:r>
              <a:rPr lang="sv-SE" u="sng" dirty="0">
                <a:cs typeface="Calibri"/>
              </a:rPr>
              <a:t>flesta ord</a:t>
            </a:r>
            <a:r>
              <a:rPr lang="sv-SE" dirty="0">
                <a:cs typeface="Calibri"/>
              </a:rPr>
              <a:t> som slutar på </a:t>
            </a:r>
            <a:r>
              <a:rPr lang="sv-SE" b="1" dirty="0">
                <a:solidFill>
                  <a:srgbClr val="7030A0"/>
                </a:solidFill>
                <a:cs typeface="Calibri"/>
              </a:rPr>
              <a:t>-e </a:t>
            </a:r>
            <a:r>
              <a:rPr lang="sv-SE" b="1" dirty="0">
                <a:solidFill>
                  <a:srgbClr val="FF0000"/>
                </a:solidFill>
                <a:cs typeface="Calibri"/>
              </a:rPr>
              <a:t>          </a:t>
            </a:r>
            <a:r>
              <a:rPr lang="sv-SE" b="1" dirty="0">
                <a:solidFill>
                  <a:srgbClr val="7030A0"/>
                </a:solidFill>
                <a:cs typeface="Calibri"/>
              </a:rPr>
              <a:t> </a:t>
            </a:r>
            <a:r>
              <a:rPr lang="sv-SE" dirty="0" err="1">
                <a:solidFill>
                  <a:srgbClr val="7030A0"/>
                </a:solidFill>
                <a:cs typeface="Calibri"/>
              </a:rPr>
              <a:t>die</a:t>
            </a:r>
            <a:r>
              <a:rPr lang="sv-SE" dirty="0">
                <a:solidFill>
                  <a:srgbClr val="7030A0"/>
                </a:solidFill>
                <a:cs typeface="Calibri"/>
              </a:rPr>
              <a:t> </a:t>
            </a:r>
            <a:r>
              <a:rPr lang="sv-SE" dirty="0" err="1">
                <a:cs typeface="Calibri"/>
              </a:rPr>
              <a:t>Sonn</a:t>
            </a:r>
            <a:r>
              <a:rPr lang="sv-SE" b="1" dirty="0" err="1">
                <a:solidFill>
                  <a:srgbClr val="7030A0"/>
                </a:solidFill>
                <a:cs typeface="Calibri"/>
              </a:rPr>
              <a:t>e</a:t>
            </a:r>
            <a:r>
              <a:rPr lang="sv-SE" dirty="0">
                <a:solidFill>
                  <a:srgbClr val="FF0000"/>
                </a:solidFill>
                <a:cs typeface="Calibri"/>
              </a:rPr>
              <a:t>, </a:t>
            </a:r>
            <a:r>
              <a:rPr lang="sv-SE" dirty="0" err="1">
                <a:solidFill>
                  <a:srgbClr val="7030A0"/>
                </a:solidFill>
                <a:cs typeface="Calibri"/>
              </a:rPr>
              <a:t>die</a:t>
            </a:r>
            <a:r>
              <a:rPr lang="sv-SE" dirty="0">
                <a:solidFill>
                  <a:srgbClr val="FF0000"/>
                </a:solidFill>
                <a:cs typeface="Calibri"/>
              </a:rPr>
              <a:t> </a:t>
            </a:r>
            <a:r>
              <a:rPr lang="sv-SE" dirty="0" err="1">
                <a:cs typeface="Calibri"/>
              </a:rPr>
              <a:t>Lieb</a:t>
            </a:r>
            <a:r>
              <a:rPr lang="sv-SE" b="1" dirty="0" err="1">
                <a:solidFill>
                  <a:srgbClr val="7030A0"/>
                </a:solidFill>
                <a:cs typeface="Calibri"/>
              </a:rPr>
              <a:t>e</a:t>
            </a:r>
            <a:r>
              <a:rPr lang="sv-SE" dirty="0">
                <a:solidFill>
                  <a:srgbClr val="FF0000"/>
                </a:solidFill>
                <a:cs typeface="Calibri"/>
              </a:rPr>
              <a:t>, </a:t>
            </a:r>
            <a:r>
              <a:rPr lang="sv-SE" dirty="0" err="1">
                <a:solidFill>
                  <a:srgbClr val="7030A0"/>
                </a:solidFill>
                <a:cs typeface="Calibri"/>
              </a:rPr>
              <a:t>die</a:t>
            </a:r>
            <a:r>
              <a:rPr lang="sv-SE" dirty="0">
                <a:solidFill>
                  <a:srgbClr val="FF0000"/>
                </a:solidFill>
                <a:cs typeface="Calibri"/>
              </a:rPr>
              <a:t> </a:t>
            </a:r>
            <a:r>
              <a:rPr lang="sv-SE" dirty="0" err="1">
                <a:cs typeface="Calibri"/>
              </a:rPr>
              <a:t>Blum</a:t>
            </a:r>
            <a:r>
              <a:rPr lang="sv-SE" b="1" dirty="0" err="1">
                <a:solidFill>
                  <a:srgbClr val="7030A0"/>
                </a:solidFill>
                <a:cs typeface="Calibri"/>
              </a:rPr>
              <a:t>e</a:t>
            </a:r>
            <a:endParaRPr lang="sv-SE" b="1" dirty="0">
              <a:solidFill>
                <a:srgbClr val="7030A0"/>
              </a:solidFill>
              <a:cs typeface="Calibri"/>
            </a:endParaRPr>
          </a:p>
          <a:p>
            <a:pPr marL="0" indent="0">
              <a:buNone/>
            </a:pPr>
            <a:r>
              <a:rPr lang="sv-SE" dirty="0">
                <a:solidFill>
                  <a:srgbClr val="FF0000"/>
                </a:solidFill>
                <a:cs typeface="Calibri"/>
              </a:rPr>
              <a:t>MEN </a:t>
            </a:r>
            <a:r>
              <a:rPr lang="sv-SE" dirty="0" err="1">
                <a:solidFill>
                  <a:schemeClr val="accent1"/>
                </a:solidFill>
                <a:cs typeface="Calibri"/>
              </a:rPr>
              <a:t>der</a:t>
            </a:r>
            <a:r>
              <a:rPr lang="sv-SE" dirty="0">
                <a:solidFill>
                  <a:schemeClr val="accent1"/>
                </a:solidFill>
                <a:cs typeface="Calibri"/>
              </a:rPr>
              <a:t> </a:t>
            </a:r>
            <a:r>
              <a:rPr lang="sv-SE" dirty="0" err="1">
                <a:cs typeface="Calibri"/>
              </a:rPr>
              <a:t>Käs</a:t>
            </a:r>
            <a:r>
              <a:rPr lang="sv-SE" dirty="0" err="1">
                <a:solidFill>
                  <a:srgbClr val="FF0000"/>
                </a:solidFill>
                <a:cs typeface="Calibri"/>
              </a:rPr>
              <a:t>e</a:t>
            </a:r>
            <a:r>
              <a:rPr lang="sv-SE" dirty="0">
                <a:solidFill>
                  <a:srgbClr val="FF0000"/>
                </a:solidFill>
                <a:cs typeface="Calibri"/>
              </a:rPr>
              <a:t>, </a:t>
            </a:r>
            <a:r>
              <a:rPr lang="sv-SE" dirty="0" err="1">
                <a:solidFill>
                  <a:schemeClr val="accent1"/>
                </a:solidFill>
                <a:cs typeface="Calibri"/>
              </a:rPr>
              <a:t>der</a:t>
            </a:r>
            <a:r>
              <a:rPr lang="sv-SE" dirty="0">
                <a:solidFill>
                  <a:srgbClr val="FF0000"/>
                </a:solidFill>
                <a:cs typeface="Calibri"/>
              </a:rPr>
              <a:t> </a:t>
            </a:r>
            <a:r>
              <a:rPr lang="sv-SE" dirty="0" err="1">
                <a:cs typeface="Calibri"/>
              </a:rPr>
              <a:t>Nam</a:t>
            </a:r>
            <a:r>
              <a:rPr lang="sv-SE" dirty="0" err="1">
                <a:solidFill>
                  <a:srgbClr val="FF0000"/>
                </a:solidFill>
                <a:cs typeface="Calibri"/>
              </a:rPr>
              <a:t>e</a:t>
            </a:r>
            <a:r>
              <a:rPr lang="sv-SE" dirty="0">
                <a:solidFill>
                  <a:srgbClr val="FF0000"/>
                </a:solidFill>
                <a:cs typeface="Calibri"/>
              </a:rPr>
              <a:t> (undantag!)</a:t>
            </a:r>
          </a:p>
          <a:p>
            <a:r>
              <a:rPr lang="sv-SE" b="1" u="sng" dirty="0">
                <a:solidFill>
                  <a:srgbClr val="FF0000"/>
                </a:solidFill>
                <a:highlight>
                  <a:srgbClr val="FFFF00"/>
                </a:highlight>
                <a:cs typeface="Calibri"/>
              </a:rPr>
              <a:t>ALLA</a:t>
            </a:r>
            <a:r>
              <a:rPr lang="sv-SE" dirty="0">
                <a:solidFill>
                  <a:srgbClr val="FF0000"/>
                </a:solidFill>
                <a:cs typeface="Calibri"/>
              </a:rPr>
              <a:t> </a:t>
            </a:r>
            <a:r>
              <a:rPr lang="sv-SE" dirty="0">
                <a:cs typeface="Calibri"/>
              </a:rPr>
              <a:t>ord som slutar på </a:t>
            </a:r>
            <a:r>
              <a:rPr lang="sv-SE" dirty="0">
                <a:solidFill>
                  <a:srgbClr val="7030A0"/>
                </a:solidFill>
                <a:cs typeface="Calibri"/>
              </a:rPr>
              <a:t>-</a:t>
            </a:r>
            <a:r>
              <a:rPr lang="sv-SE" b="1" dirty="0">
                <a:solidFill>
                  <a:srgbClr val="7030A0"/>
                </a:solidFill>
                <a:cs typeface="Calibri"/>
              </a:rPr>
              <a:t>ur, -</a:t>
            </a:r>
            <a:r>
              <a:rPr lang="sv-SE" b="1" dirty="0" err="1">
                <a:solidFill>
                  <a:srgbClr val="7030A0"/>
                </a:solidFill>
                <a:cs typeface="Calibri"/>
              </a:rPr>
              <a:t>thek</a:t>
            </a:r>
            <a:r>
              <a:rPr lang="sv-SE" b="1" dirty="0">
                <a:solidFill>
                  <a:srgbClr val="7030A0"/>
                </a:solidFill>
                <a:cs typeface="Calibri"/>
              </a:rPr>
              <a:t>, -</a:t>
            </a:r>
            <a:r>
              <a:rPr lang="sv-SE" b="1" dirty="0" err="1">
                <a:solidFill>
                  <a:srgbClr val="7030A0"/>
                </a:solidFill>
                <a:cs typeface="Calibri"/>
              </a:rPr>
              <a:t>tion</a:t>
            </a:r>
            <a:r>
              <a:rPr lang="sv-SE" b="1" dirty="0">
                <a:solidFill>
                  <a:srgbClr val="7030A0"/>
                </a:solidFill>
                <a:cs typeface="Calibri"/>
              </a:rPr>
              <a:t>, -tät</a:t>
            </a:r>
          </a:p>
          <a:p>
            <a:pPr marL="0" indent="0">
              <a:buNone/>
            </a:pPr>
            <a:r>
              <a:rPr lang="sv-SE" b="1" dirty="0" err="1">
                <a:solidFill>
                  <a:srgbClr val="7030A0"/>
                </a:solidFill>
                <a:cs typeface="Calibri"/>
              </a:rPr>
              <a:t>die</a:t>
            </a:r>
            <a:r>
              <a:rPr lang="sv-SE" dirty="0">
                <a:cs typeface="Calibri"/>
              </a:rPr>
              <a:t> Nat</a:t>
            </a:r>
            <a:r>
              <a:rPr lang="sv-SE" b="1" dirty="0">
                <a:solidFill>
                  <a:srgbClr val="7030A0"/>
                </a:solidFill>
                <a:cs typeface="Calibri"/>
              </a:rPr>
              <a:t>ur</a:t>
            </a:r>
            <a:r>
              <a:rPr lang="sv-SE" dirty="0">
                <a:solidFill>
                  <a:srgbClr val="7030A0"/>
                </a:solidFill>
                <a:cs typeface="Calibri"/>
              </a:rPr>
              <a:t>,</a:t>
            </a:r>
            <a:r>
              <a:rPr lang="sv-SE" dirty="0">
                <a:cs typeface="Calibri"/>
              </a:rPr>
              <a:t> </a:t>
            </a:r>
            <a:r>
              <a:rPr lang="sv-SE" b="1" dirty="0" err="1">
                <a:solidFill>
                  <a:srgbClr val="7030A0"/>
                </a:solidFill>
                <a:cs typeface="Calibri"/>
              </a:rPr>
              <a:t>die</a:t>
            </a:r>
            <a:r>
              <a:rPr lang="sv-SE" dirty="0">
                <a:cs typeface="Calibri"/>
              </a:rPr>
              <a:t> </a:t>
            </a:r>
            <a:r>
              <a:rPr lang="sv-SE" dirty="0" err="1">
                <a:cs typeface="Calibri"/>
              </a:rPr>
              <a:t>Disko</a:t>
            </a:r>
            <a:r>
              <a:rPr lang="sv-SE" b="1" dirty="0" err="1">
                <a:solidFill>
                  <a:srgbClr val="7030A0"/>
                </a:solidFill>
                <a:cs typeface="Calibri"/>
              </a:rPr>
              <a:t>thek</a:t>
            </a:r>
            <a:r>
              <a:rPr lang="sv-SE" dirty="0">
                <a:solidFill>
                  <a:srgbClr val="FF0000"/>
                </a:solidFill>
                <a:cs typeface="Calibri"/>
              </a:rPr>
              <a:t>,</a:t>
            </a:r>
            <a:r>
              <a:rPr lang="sv-SE" dirty="0">
                <a:cs typeface="Calibri"/>
              </a:rPr>
              <a:t> </a:t>
            </a:r>
            <a:r>
              <a:rPr lang="sv-SE" b="1" dirty="0" err="1">
                <a:solidFill>
                  <a:srgbClr val="7030A0"/>
                </a:solidFill>
                <a:cs typeface="Calibri"/>
              </a:rPr>
              <a:t>die</a:t>
            </a:r>
            <a:r>
              <a:rPr lang="sv-SE" dirty="0">
                <a:solidFill>
                  <a:srgbClr val="7030A0"/>
                </a:solidFill>
                <a:cs typeface="Calibri"/>
              </a:rPr>
              <a:t> </a:t>
            </a:r>
            <a:r>
              <a:rPr lang="sv-SE" dirty="0" err="1">
                <a:cs typeface="Calibri"/>
              </a:rPr>
              <a:t>Apo</a:t>
            </a:r>
            <a:r>
              <a:rPr lang="sv-SE" b="1" dirty="0" err="1">
                <a:solidFill>
                  <a:srgbClr val="7030A0"/>
                </a:solidFill>
                <a:cs typeface="Calibri"/>
              </a:rPr>
              <a:t>theke</a:t>
            </a:r>
            <a:r>
              <a:rPr lang="sv-SE" dirty="0">
                <a:solidFill>
                  <a:srgbClr val="7030A0"/>
                </a:solidFill>
                <a:cs typeface="Calibri"/>
              </a:rPr>
              <a:t>,</a:t>
            </a:r>
            <a:r>
              <a:rPr lang="sv-SE" dirty="0">
                <a:cs typeface="Calibri"/>
              </a:rPr>
              <a:t> </a:t>
            </a:r>
            <a:r>
              <a:rPr lang="sv-SE" b="1" dirty="0" err="1">
                <a:solidFill>
                  <a:srgbClr val="7030A0"/>
                </a:solidFill>
                <a:cs typeface="Calibri"/>
              </a:rPr>
              <a:t>die</a:t>
            </a:r>
            <a:r>
              <a:rPr lang="sv-SE" b="1" dirty="0">
                <a:cs typeface="Calibri"/>
              </a:rPr>
              <a:t> </a:t>
            </a:r>
            <a:r>
              <a:rPr lang="sv-SE" dirty="0">
                <a:cs typeface="Calibri"/>
              </a:rPr>
              <a:t>Situa</a:t>
            </a:r>
            <a:r>
              <a:rPr lang="sv-SE" b="1" dirty="0">
                <a:solidFill>
                  <a:srgbClr val="7030A0"/>
                </a:solidFill>
                <a:cs typeface="Calibri"/>
              </a:rPr>
              <a:t>tion</a:t>
            </a:r>
            <a:r>
              <a:rPr lang="sv-SE" dirty="0">
                <a:solidFill>
                  <a:srgbClr val="7030A0"/>
                </a:solidFill>
                <a:cs typeface="Calibri"/>
              </a:rPr>
              <a:t>,</a:t>
            </a:r>
            <a:r>
              <a:rPr lang="sv-SE" dirty="0">
                <a:cs typeface="Calibri"/>
              </a:rPr>
              <a:t> </a:t>
            </a:r>
            <a:endParaRPr lang="sv-SE" dirty="0">
              <a:solidFill>
                <a:srgbClr val="000000"/>
              </a:solidFill>
              <a:cs typeface="Calibri"/>
            </a:endParaRPr>
          </a:p>
          <a:p>
            <a:pPr marL="0" indent="0">
              <a:buNone/>
            </a:pPr>
            <a:r>
              <a:rPr lang="sv-SE" b="1" dirty="0" err="1">
                <a:solidFill>
                  <a:srgbClr val="7030A0"/>
                </a:solidFill>
                <a:cs typeface="Calibri"/>
              </a:rPr>
              <a:t>die</a:t>
            </a:r>
            <a:r>
              <a:rPr lang="sv-SE" dirty="0">
                <a:solidFill>
                  <a:srgbClr val="000000"/>
                </a:solidFill>
                <a:cs typeface="Calibri"/>
              </a:rPr>
              <a:t> </a:t>
            </a:r>
            <a:r>
              <a:rPr lang="sv-SE" dirty="0" err="1">
                <a:solidFill>
                  <a:srgbClr val="000000"/>
                </a:solidFill>
                <a:cs typeface="Calibri"/>
              </a:rPr>
              <a:t>Universi</a:t>
            </a:r>
            <a:r>
              <a:rPr lang="sv-SE" b="1" dirty="0" err="1">
                <a:solidFill>
                  <a:srgbClr val="7030A0"/>
                </a:solidFill>
                <a:cs typeface="Calibri"/>
              </a:rPr>
              <a:t>tät</a:t>
            </a:r>
            <a:r>
              <a:rPr lang="sv-SE" dirty="0">
                <a:solidFill>
                  <a:srgbClr val="000000"/>
                </a:solidFill>
                <a:cs typeface="Calibri"/>
              </a:rPr>
              <a:t>, </a:t>
            </a:r>
            <a:r>
              <a:rPr lang="sv-SE" b="1" dirty="0" err="1">
                <a:solidFill>
                  <a:srgbClr val="7030A0"/>
                </a:solidFill>
                <a:cs typeface="Calibri"/>
              </a:rPr>
              <a:t>die</a:t>
            </a:r>
            <a:r>
              <a:rPr lang="sv-SE" dirty="0">
                <a:solidFill>
                  <a:srgbClr val="000000"/>
                </a:solidFill>
                <a:cs typeface="Calibri"/>
              </a:rPr>
              <a:t> </a:t>
            </a:r>
            <a:r>
              <a:rPr lang="sv-SE" dirty="0" err="1">
                <a:solidFill>
                  <a:srgbClr val="000000"/>
                </a:solidFill>
                <a:cs typeface="Calibri"/>
              </a:rPr>
              <a:t>Reali</a:t>
            </a:r>
            <a:r>
              <a:rPr lang="sv-SE" b="1" dirty="0" err="1">
                <a:solidFill>
                  <a:srgbClr val="7030A0"/>
                </a:solidFill>
                <a:cs typeface="Calibri"/>
              </a:rPr>
              <a:t>tät</a:t>
            </a:r>
            <a:endParaRPr lang="sv-SE" b="1" dirty="0">
              <a:solidFill>
                <a:srgbClr val="7030A0"/>
              </a:solidFill>
              <a:cs typeface="Calibri"/>
            </a:endParaRPr>
          </a:p>
          <a:p>
            <a:pPr marL="0" indent="0">
              <a:buNone/>
            </a:pPr>
            <a:endParaRPr lang="sv-SE" dirty="0">
              <a:solidFill>
                <a:srgbClr val="FF0000"/>
              </a:solidFill>
              <a:cs typeface="Calibri"/>
            </a:endParaRPr>
          </a:p>
          <a:p>
            <a:endParaRPr lang="sv-SE" dirty="0">
              <a:solidFill>
                <a:srgbClr val="FF0000"/>
              </a:solidFill>
              <a:cs typeface="Calibri"/>
            </a:endParaRPr>
          </a:p>
          <a:p>
            <a:r>
              <a:rPr lang="sv-SE" b="1" u="sng" dirty="0">
                <a:solidFill>
                  <a:srgbClr val="FF0000"/>
                </a:solidFill>
                <a:highlight>
                  <a:srgbClr val="FFFF00"/>
                </a:highlight>
                <a:cs typeface="Calibri"/>
              </a:rPr>
              <a:t>ALLA</a:t>
            </a:r>
            <a:r>
              <a:rPr lang="sv-SE" u="sng" dirty="0">
                <a:cs typeface="Calibri"/>
              </a:rPr>
              <a:t> </a:t>
            </a:r>
            <a:r>
              <a:rPr lang="sv-SE" dirty="0">
                <a:cs typeface="Calibri"/>
              </a:rPr>
              <a:t>ord som slutar på</a:t>
            </a:r>
            <a:r>
              <a:rPr lang="sv-SE" dirty="0">
                <a:solidFill>
                  <a:srgbClr val="FF0000"/>
                </a:solidFill>
                <a:cs typeface="Calibri"/>
              </a:rPr>
              <a:t> </a:t>
            </a:r>
            <a:r>
              <a:rPr lang="sv-SE" b="1" dirty="0">
                <a:solidFill>
                  <a:srgbClr val="7030A0"/>
                </a:solidFill>
                <a:cs typeface="Calibri"/>
              </a:rPr>
              <a:t>-</a:t>
            </a:r>
            <a:r>
              <a:rPr lang="sv-SE" b="1" u="sng" dirty="0">
                <a:solidFill>
                  <a:srgbClr val="7030A0"/>
                </a:solidFill>
                <a:cs typeface="Calibri"/>
              </a:rPr>
              <a:t>ung</a:t>
            </a:r>
            <a:r>
              <a:rPr lang="sv-SE" b="1" dirty="0">
                <a:solidFill>
                  <a:srgbClr val="7030A0"/>
                </a:solidFill>
                <a:cs typeface="Calibri"/>
              </a:rPr>
              <a:t>, </a:t>
            </a:r>
            <a:r>
              <a:rPr lang="sv-SE" b="1" u="sng" dirty="0">
                <a:solidFill>
                  <a:srgbClr val="7030A0"/>
                </a:solidFill>
                <a:cs typeface="Calibri"/>
              </a:rPr>
              <a:t>-</a:t>
            </a:r>
            <a:r>
              <a:rPr lang="sv-SE" b="1" u="sng" dirty="0" err="1">
                <a:solidFill>
                  <a:srgbClr val="7030A0"/>
                </a:solidFill>
                <a:cs typeface="Calibri"/>
              </a:rPr>
              <a:t>heit</a:t>
            </a:r>
            <a:r>
              <a:rPr lang="sv-SE" b="1" dirty="0">
                <a:solidFill>
                  <a:srgbClr val="7030A0"/>
                </a:solidFill>
                <a:cs typeface="Calibri"/>
              </a:rPr>
              <a:t>, -</a:t>
            </a:r>
            <a:r>
              <a:rPr lang="sv-SE" b="1" u="sng" dirty="0" err="1">
                <a:solidFill>
                  <a:srgbClr val="7030A0"/>
                </a:solidFill>
                <a:cs typeface="Calibri"/>
              </a:rPr>
              <a:t>keit</a:t>
            </a:r>
            <a:r>
              <a:rPr lang="sv-SE" b="1" dirty="0">
                <a:solidFill>
                  <a:srgbClr val="7030A0"/>
                </a:solidFill>
                <a:cs typeface="Calibri"/>
              </a:rPr>
              <a:t>,- </a:t>
            </a:r>
            <a:r>
              <a:rPr lang="sv-SE" b="1" u="sng" dirty="0" err="1">
                <a:solidFill>
                  <a:srgbClr val="7030A0"/>
                </a:solidFill>
                <a:cs typeface="Calibri"/>
              </a:rPr>
              <a:t>ei</a:t>
            </a:r>
            <a:r>
              <a:rPr lang="sv-SE" b="1" dirty="0">
                <a:solidFill>
                  <a:srgbClr val="7030A0"/>
                </a:solidFill>
                <a:cs typeface="Calibri"/>
              </a:rPr>
              <a:t>, -</a:t>
            </a:r>
            <a:r>
              <a:rPr lang="sv-SE" b="1" u="sng" dirty="0">
                <a:solidFill>
                  <a:srgbClr val="7030A0"/>
                </a:solidFill>
                <a:cs typeface="Calibri"/>
              </a:rPr>
              <a:t>in</a:t>
            </a:r>
            <a:r>
              <a:rPr lang="sv-SE" b="1" dirty="0">
                <a:solidFill>
                  <a:srgbClr val="7030A0"/>
                </a:solidFill>
                <a:cs typeface="Calibri"/>
              </a:rPr>
              <a:t>,-</a:t>
            </a:r>
            <a:r>
              <a:rPr lang="sv-SE" b="1" u="sng" dirty="0" err="1">
                <a:solidFill>
                  <a:srgbClr val="7030A0"/>
                </a:solidFill>
                <a:cs typeface="Calibri"/>
              </a:rPr>
              <a:t>schaft</a:t>
            </a:r>
            <a:endParaRPr lang="sv-SE" b="1" u="sng" dirty="0">
              <a:solidFill>
                <a:srgbClr val="7030A0"/>
              </a:solidFill>
              <a:cs typeface="Calibri"/>
            </a:endParaRPr>
          </a:p>
          <a:p>
            <a:pPr marL="0" indent="0">
              <a:buNone/>
            </a:pPr>
            <a:r>
              <a:rPr lang="sv-SE" sz="2400" b="1" dirty="0" err="1">
                <a:solidFill>
                  <a:srgbClr val="7030A0"/>
                </a:solidFill>
                <a:cs typeface="Calibri"/>
              </a:rPr>
              <a:t>die</a:t>
            </a:r>
            <a:r>
              <a:rPr lang="sv-SE" sz="2400" dirty="0">
                <a:solidFill>
                  <a:srgbClr val="7030A0"/>
                </a:solidFill>
                <a:cs typeface="Calibri"/>
              </a:rPr>
              <a:t> </a:t>
            </a:r>
            <a:r>
              <a:rPr lang="sv-SE" sz="2400" dirty="0" err="1">
                <a:cs typeface="Calibri"/>
              </a:rPr>
              <a:t>Zeit</a:t>
            </a:r>
            <a:r>
              <a:rPr lang="sv-SE" sz="2400" b="1" dirty="0" err="1">
                <a:solidFill>
                  <a:srgbClr val="7030A0"/>
                </a:solidFill>
                <a:cs typeface="Calibri"/>
              </a:rPr>
              <a:t>ung</a:t>
            </a:r>
            <a:r>
              <a:rPr lang="sv-SE" sz="2400" dirty="0">
                <a:solidFill>
                  <a:srgbClr val="7030A0"/>
                </a:solidFill>
                <a:cs typeface="Calibri"/>
              </a:rPr>
              <a:t>,</a:t>
            </a:r>
            <a:r>
              <a:rPr lang="sv-SE" sz="2400" dirty="0">
                <a:cs typeface="Calibri"/>
              </a:rPr>
              <a:t> </a:t>
            </a:r>
            <a:r>
              <a:rPr lang="sv-SE" sz="2400" b="1" dirty="0" err="1">
                <a:solidFill>
                  <a:srgbClr val="7030A0"/>
                </a:solidFill>
                <a:cs typeface="Calibri"/>
              </a:rPr>
              <a:t>die</a:t>
            </a:r>
            <a:r>
              <a:rPr lang="sv-SE" sz="2400" b="1" dirty="0">
                <a:cs typeface="Calibri"/>
              </a:rPr>
              <a:t> </a:t>
            </a:r>
            <a:r>
              <a:rPr lang="sv-SE" sz="2400" dirty="0" err="1">
                <a:cs typeface="Calibri"/>
              </a:rPr>
              <a:t>Frei</a:t>
            </a:r>
            <a:r>
              <a:rPr lang="sv-SE" sz="2400" b="1" dirty="0" err="1">
                <a:solidFill>
                  <a:srgbClr val="7030A0"/>
                </a:solidFill>
                <a:cs typeface="Calibri"/>
              </a:rPr>
              <a:t>heit</a:t>
            </a:r>
            <a:r>
              <a:rPr lang="sv-SE" sz="2400" dirty="0">
                <a:cs typeface="Calibri"/>
              </a:rPr>
              <a:t>, </a:t>
            </a:r>
            <a:r>
              <a:rPr lang="sv-SE" sz="2400" b="1" dirty="0" err="1">
                <a:solidFill>
                  <a:srgbClr val="7030A0"/>
                </a:solidFill>
                <a:cs typeface="Calibri"/>
              </a:rPr>
              <a:t>die</a:t>
            </a:r>
            <a:r>
              <a:rPr lang="sv-SE" sz="2400" dirty="0">
                <a:cs typeface="Calibri"/>
              </a:rPr>
              <a:t> </a:t>
            </a:r>
            <a:r>
              <a:rPr lang="sv-SE" sz="2400" dirty="0" err="1">
                <a:cs typeface="Calibri"/>
              </a:rPr>
              <a:t>Freundlich</a:t>
            </a:r>
            <a:r>
              <a:rPr lang="sv-SE" sz="2400" b="1" dirty="0" err="1">
                <a:solidFill>
                  <a:srgbClr val="7030A0"/>
                </a:solidFill>
                <a:cs typeface="Calibri"/>
              </a:rPr>
              <a:t>keit</a:t>
            </a:r>
            <a:r>
              <a:rPr lang="sv-SE" sz="2400" dirty="0">
                <a:cs typeface="Calibri"/>
              </a:rPr>
              <a:t>,</a:t>
            </a:r>
            <a:r>
              <a:rPr lang="sv-SE" sz="2400" dirty="0">
                <a:solidFill>
                  <a:srgbClr val="7030A0"/>
                </a:solidFill>
                <a:cs typeface="Calibri"/>
              </a:rPr>
              <a:t> </a:t>
            </a:r>
            <a:r>
              <a:rPr lang="sv-SE" sz="2400" b="1" dirty="0" err="1">
                <a:solidFill>
                  <a:srgbClr val="7030A0"/>
                </a:solidFill>
                <a:cs typeface="Calibri"/>
              </a:rPr>
              <a:t>die</a:t>
            </a:r>
            <a:r>
              <a:rPr lang="sv-SE" sz="2400" dirty="0">
                <a:cs typeface="Calibri"/>
              </a:rPr>
              <a:t> </a:t>
            </a:r>
            <a:r>
              <a:rPr lang="sv-SE" sz="2400" dirty="0" err="1">
                <a:cs typeface="Calibri"/>
              </a:rPr>
              <a:t>Konditor</a:t>
            </a:r>
            <a:r>
              <a:rPr lang="sv-SE" sz="2400" b="1" dirty="0" err="1">
                <a:solidFill>
                  <a:srgbClr val="7030A0"/>
                </a:solidFill>
                <a:cs typeface="Calibri"/>
              </a:rPr>
              <a:t>ei</a:t>
            </a:r>
            <a:r>
              <a:rPr lang="sv-SE" sz="2400" dirty="0">
                <a:solidFill>
                  <a:srgbClr val="7030A0"/>
                </a:solidFill>
                <a:cs typeface="Calibri"/>
              </a:rPr>
              <a:t>, </a:t>
            </a:r>
          </a:p>
          <a:p>
            <a:pPr marL="0" indent="0">
              <a:buNone/>
            </a:pPr>
            <a:r>
              <a:rPr lang="sv-SE" sz="2400" b="1" dirty="0" err="1">
                <a:solidFill>
                  <a:srgbClr val="7030A0"/>
                </a:solidFill>
                <a:cs typeface="Calibri"/>
              </a:rPr>
              <a:t>die</a:t>
            </a:r>
            <a:r>
              <a:rPr lang="sv-SE" sz="2400" b="1" dirty="0">
                <a:cs typeface="Calibri"/>
              </a:rPr>
              <a:t> </a:t>
            </a:r>
            <a:r>
              <a:rPr lang="sv-SE" sz="2400" dirty="0" err="1">
                <a:cs typeface="Calibri"/>
              </a:rPr>
              <a:t>Lehrer</a:t>
            </a:r>
            <a:r>
              <a:rPr lang="sv-SE" sz="2400" b="1" dirty="0" err="1">
                <a:solidFill>
                  <a:srgbClr val="7030A0"/>
                </a:solidFill>
                <a:cs typeface="Calibri"/>
              </a:rPr>
              <a:t>in</a:t>
            </a:r>
            <a:r>
              <a:rPr lang="sv-SE" sz="2400" dirty="0">
                <a:solidFill>
                  <a:srgbClr val="7030A0"/>
                </a:solidFill>
                <a:cs typeface="Calibri"/>
              </a:rPr>
              <a:t>,</a:t>
            </a:r>
            <a:r>
              <a:rPr lang="sv-SE" sz="2400" dirty="0">
                <a:cs typeface="Calibri"/>
              </a:rPr>
              <a:t> </a:t>
            </a:r>
            <a:r>
              <a:rPr lang="sv-SE" sz="2400" b="1" dirty="0" err="1">
                <a:solidFill>
                  <a:srgbClr val="7030A0"/>
                </a:solidFill>
                <a:cs typeface="Calibri"/>
              </a:rPr>
              <a:t>die</a:t>
            </a:r>
            <a:r>
              <a:rPr lang="sv-SE" sz="2400" dirty="0">
                <a:cs typeface="Calibri"/>
              </a:rPr>
              <a:t> </a:t>
            </a:r>
            <a:r>
              <a:rPr lang="sv-SE" sz="2400" dirty="0" err="1">
                <a:cs typeface="Calibri"/>
              </a:rPr>
              <a:t>Freund</a:t>
            </a:r>
            <a:r>
              <a:rPr lang="sv-SE" sz="2400" b="1" dirty="0" err="1">
                <a:solidFill>
                  <a:srgbClr val="7030A0"/>
                </a:solidFill>
                <a:cs typeface="Calibri"/>
              </a:rPr>
              <a:t>in</a:t>
            </a:r>
            <a:r>
              <a:rPr lang="sv-SE" sz="2400" dirty="0">
                <a:solidFill>
                  <a:srgbClr val="FF0000"/>
                </a:solidFill>
                <a:cs typeface="Calibri"/>
              </a:rPr>
              <a:t>, </a:t>
            </a:r>
            <a:r>
              <a:rPr lang="sv-SE" sz="2400" b="1" dirty="0" err="1">
                <a:solidFill>
                  <a:srgbClr val="7030A0"/>
                </a:solidFill>
                <a:cs typeface="Calibri"/>
              </a:rPr>
              <a:t>die</a:t>
            </a:r>
            <a:r>
              <a:rPr lang="sv-SE" sz="2400" dirty="0">
                <a:solidFill>
                  <a:srgbClr val="FF0000"/>
                </a:solidFill>
                <a:cs typeface="Calibri"/>
              </a:rPr>
              <a:t> </a:t>
            </a:r>
            <a:r>
              <a:rPr lang="sv-SE" sz="2400" dirty="0" err="1">
                <a:cs typeface="Calibri"/>
              </a:rPr>
              <a:t>Mann</a:t>
            </a:r>
            <a:r>
              <a:rPr lang="sv-SE" sz="2400" b="1" dirty="0" err="1">
                <a:solidFill>
                  <a:srgbClr val="7030A0"/>
                </a:solidFill>
                <a:cs typeface="Calibri"/>
              </a:rPr>
              <a:t>schaft</a:t>
            </a:r>
            <a:endParaRPr lang="sv-SE" sz="2400" b="1" dirty="0">
              <a:solidFill>
                <a:srgbClr val="7030A0"/>
              </a:solidFill>
              <a:cs typeface="Calibri"/>
            </a:endParaRPr>
          </a:p>
        </p:txBody>
      </p:sp>
      <p:pic>
        <p:nvPicPr>
          <p:cNvPr id="4" name="Bildobjekt 4" descr="En bild som visar objekt&#10;&#10;Beskrivning genererad med hög exakthet">
            <a:extLst>
              <a:ext uri="{FF2B5EF4-FFF2-40B4-BE49-F238E27FC236}">
                <a16:creationId xmlns:a16="http://schemas.microsoft.com/office/drawing/2014/main" id="{FCEAA22B-F634-4552-B5D1-286648FF6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062685" y="2432353"/>
            <a:ext cx="2743200" cy="2743200"/>
          </a:xfrm>
          <a:prstGeom prst="rect">
            <a:avLst/>
          </a:prstGeom>
        </p:spPr>
      </p:pic>
      <p:sp>
        <p:nvSpPr>
          <p:cNvPr id="6" name="textruta 5">
            <a:extLst>
              <a:ext uri="{FF2B5EF4-FFF2-40B4-BE49-F238E27FC236}">
                <a16:creationId xmlns:a16="http://schemas.microsoft.com/office/drawing/2014/main" id="{23DFDE6B-84ED-4476-8B0D-25249B5204EF}"/>
              </a:ext>
            </a:extLst>
          </p:cNvPr>
          <p:cNvSpPr txBox="1"/>
          <p:nvPr/>
        </p:nvSpPr>
        <p:spPr>
          <a:xfrm>
            <a:off x="9393162" y="4994124"/>
            <a:ext cx="2743200" cy="317500"/>
          </a:xfrm>
          <a:prstGeom prst="rect">
            <a:avLst/>
          </a:prstGeom>
        </p:spPr>
        <p:txBody>
          <a:bodyPr anchor="t">
            <a:normAutofit fontScale="92500" lnSpcReduction="20000"/>
          </a:bodyPr>
          <a:lstStyle/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0663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BEF80B8-DA44-43E8-99AD-B24870B6D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 err="1">
                <a:solidFill>
                  <a:srgbClr val="00B050"/>
                </a:solidFill>
                <a:cs typeface="Calibri Light"/>
              </a:rPr>
              <a:t>das</a:t>
            </a:r>
            <a:r>
              <a:rPr lang="sv-SE" b="1" dirty="0">
                <a:solidFill>
                  <a:srgbClr val="00B050"/>
                </a:solidFill>
                <a:cs typeface="Calibri Light"/>
              </a:rPr>
              <a:t> </a:t>
            </a:r>
            <a:r>
              <a:rPr lang="sv-SE" dirty="0">
                <a:solidFill>
                  <a:srgbClr val="00B050"/>
                </a:solidFill>
                <a:cs typeface="Calibri Light"/>
              </a:rPr>
              <a:t>(</a:t>
            </a:r>
            <a:r>
              <a:rPr lang="sv-SE" sz="3200" i="1" dirty="0">
                <a:solidFill>
                  <a:srgbClr val="00B050"/>
                </a:solidFill>
                <a:cs typeface="Calibri Light"/>
              </a:rPr>
              <a:t>neutrum/neutral</a:t>
            </a:r>
            <a:r>
              <a:rPr lang="sv-SE" dirty="0">
                <a:solidFill>
                  <a:srgbClr val="00B050"/>
                </a:solidFill>
                <a:cs typeface="Calibri Light"/>
              </a:rPr>
              <a:t>)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64368B9-F8FB-41D1-9872-7CFAC1434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v-SE" b="1" u="sng" dirty="0">
                <a:solidFill>
                  <a:srgbClr val="00B050"/>
                </a:solidFill>
                <a:highlight>
                  <a:srgbClr val="FFFF00"/>
                </a:highlight>
                <a:cs typeface="Calibri"/>
              </a:rPr>
              <a:t>ALLA</a:t>
            </a:r>
            <a:r>
              <a:rPr lang="sv-SE" dirty="0">
                <a:solidFill>
                  <a:srgbClr val="00B050"/>
                </a:solidFill>
                <a:cs typeface="Calibri"/>
              </a:rPr>
              <a:t> </a:t>
            </a:r>
            <a:r>
              <a:rPr lang="sv-SE" dirty="0">
                <a:cs typeface="Calibri"/>
              </a:rPr>
              <a:t>ord som slutar på </a:t>
            </a:r>
            <a:r>
              <a:rPr lang="sv-SE" dirty="0">
                <a:solidFill>
                  <a:srgbClr val="00B050"/>
                </a:solidFill>
                <a:cs typeface="Calibri"/>
              </a:rPr>
              <a:t>- </a:t>
            </a:r>
            <a:r>
              <a:rPr lang="sv-SE" b="1" u="sng" dirty="0" err="1">
                <a:solidFill>
                  <a:srgbClr val="00B050"/>
                </a:solidFill>
                <a:cs typeface="Calibri"/>
              </a:rPr>
              <a:t>chen</a:t>
            </a:r>
            <a:r>
              <a:rPr lang="sv-SE" b="1" dirty="0">
                <a:solidFill>
                  <a:srgbClr val="00B050"/>
                </a:solidFill>
                <a:cs typeface="Calibri"/>
              </a:rPr>
              <a:t>, </a:t>
            </a:r>
            <a:r>
              <a:rPr lang="sv-SE" u="sng" dirty="0">
                <a:solidFill>
                  <a:srgbClr val="00B050"/>
                </a:solidFill>
                <a:cs typeface="Calibri"/>
              </a:rPr>
              <a:t>-</a:t>
            </a:r>
            <a:r>
              <a:rPr lang="sv-SE" b="1" u="sng" dirty="0" err="1">
                <a:solidFill>
                  <a:srgbClr val="00B050"/>
                </a:solidFill>
                <a:cs typeface="Calibri"/>
              </a:rPr>
              <a:t>lein</a:t>
            </a:r>
            <a:r>
              <a:rPr lang="sv-SE" u="sng" dirty="0">
                <a:solidFill>
                  <a:srgbClr val="00B050"/>
                </a:solidFill>
                <a:cs typeface="Calibri"/>
              </a:rPr>
              <a:t> </a:t>
            </a:r>
            <a:r>
              <a:rPr lang="sv-SE" dirty="0">
                <a:solidFill>
                  <a:srgbClr val="00B050"/>
                </a:solidFill>
                <a:cs typeface="Calibri"/>
              </a:rPr>
              <a:t> </a:t>
            </a:r>
            <a:r>
              <a:rPr lang="sv-SE" dirty="0">
                <a:cs typeface="Calibri"/>
              </a:rPr>
              <a:t>         </a:t>
            </a:r>
          </a:p>
          <a:p>
            <a:pPr marL="0" indent="0">
              <a:buNone/>
            </a:pPr>
            <a:r>
              <a:rPr lang="sv-SE" b="1" dirty="0" err="1">
                <a:solidFill>
                  <a:srgbClr val="00B050"/>
                </a:solidFill>
                <a:cs typeface="Calibri"/>
              </a:rPr>
              <a:t>das</a:t>
            </a:r>
            <a:r>
              <a:rPr lang="sv-SE" dirty="0">
                <a:cs typeface="Calibri"/>
              </a:rPr>
              <a:t> </a:t>
            </a:r>
            <a:r>
              <a:rPr lang="sv-SE" dirty="0" err="1">
                <a:cs typeface="Calibri"/>
              </a:rPr>
              <a:t>Kanin</a:t>
            </a:r>
            <a:r>
              <a:rPr lang="sv-SE" b="1" dirty="0" err="1">
                <a:solidFill>
                  <a:srgbClr val="00B050"/>
                </a:solidFill>
                <a:cs typeface="Calibri"/>
              </a:rPr>
              <a:t>chen</a:t>
            </a:r>
            <a:r>
              <a:rPr lang="sv-SE" dirty="0">
                <a:cs typeface="Calibri"/>
              </a:rPr>
              <a:t>, </a:t>
            </a:r>
            <a:r>
              <a:rPr lang="sv-SE" b="1" dirty="0" err="1">
                <a:solidFill>
                  <a:srgbClr val="00B050"/>
                </a:solidFill>
                <a:cs typeface="Calibri"/>
              </a:rPr>
              <a:t>das</a:t>
            </a:r>
            <a:r>
              <a:rPr lang="sv-SE" dirty="0">
                <a:cs typeface="Calibri"/>
              </a:rPr>
              <a:t> </a:t>
            </a:r>
            <a:r>
              <a:rPr lang="sv-SE" dirty="0" err="1">
                <a:cs typeface="Calibri"/>
              </a:rPr>
              <a:t>Mäd</a:t>
            </a:r>
            <a:r>
              <a:rPr lang="sv-SE" b="1" dirty="0" err="1">
                <a:solidFill>
                  <a:srgbClr val="00B050"/>
                </a:solidFill>
                <a:cs typeface="Calibri"/>
              </a:rPr>
              <a:t>chen</a:t>
            </a:r>
            <a:r>
              <a:rPr lang="sv-SE" dirty="0">
                <a:cs typeface="Calibri"/>
              </a:rPr>
              <a:t>, </a:t>
            </a:r>
            <a:r>
              <a:rPr lang="sv-SE" b="1" dirty="0" err="1">
                <a:solidFill>
                  <a:srgbClr val="00B050"/>
                </a:solidFill>
                <a:cs typeface="Calibri"/>
              </a:rPr>
              <a:t>das</a:t>
            </a:r>
            <a:r>
              <a:rPr lang="sv-SE" dirty="0">
                <a:cs typeface="Calibri"/>
              </a:rPr>
              <a:t> </a:t>
            </a:r>
            <a:r>
              <a:rPr lang="sv-SE" dirty="0" err="1">
                <a:cs typeface="Calibri"/>
              </a:rPr>
              <a:t>Fräu</a:t>
            </a:r>
            <a:r>
              <a:rPr lang="sv-SE" b="1" dirty="0" err="1">
                <a:solidFill>
                  <a:srgbClr val="00B050"/>
                </a:solidFill>
                <a:cs typeface="Calibri"/>
              </a:rPr>
              <a:t>lein</a:t>
            </a:r>
            <a:r>
              <a:rPr lang="sv-SE" dirty="0">
                <a:solidFill>
                  <a:srgbClr val="00B050"/>
                </a:solidFill>
                <a:cs typeface="Calibri"/>
              </a:rPr>
              <a:t>                         </a:t>
            </a:r>
          </a:p>
          <a:p>
            <a:endParaRPr lang="sv-SE" dirty="0">
              <a:cs typeface="Calibri"/>
            </a:endParaRPr>
          </a:p>
          <a:p>
            <a:r>
              <a:rPr lang="sv-SE" b="1" u="sng" dirty="0">
                <a:solidFill>
                  <a:srgbClr val="00B050"/>
                </a:solidFill>
                <a:highlight>
                  <a:srgbClr val="FFFF00"/>
                </a:highlight>
                <a:cs typeface="Calibri"/>
              </a:rPr>
              <a:t>ALLA</a:t>
            </a:r>
            <a:r>
              <a:rPr lang="sv-SE" dirty="0">
                <a:cs typeface="Calibri"/>
              </a:rPr>
              <a:t> ord som slutar på </a:t>
            </a:r>
            <a:r>
              <a:rPr lang="sv-SE" dirty="0">
                <a:solidFill>
                  <a:srgbClr val="00B050"/>
                </a:solidFill>
                <a:cs typeface="Calibri"/>
              </a:rPr>
              <a:t>-</a:t>
            </a:r>
            <a:r>
              <a:rPr lang="sv-SE" u="sng" dirty="0">
                <a:solidFill>
                  <a:srgbClr val="00B050"/>
                </a:solidFill>
                <a:cs typeface="Calibri"/>
              </a:rPr>
              <a:t>(i)</a:t>
            </a:r>
            <a:r>
              <a:rPr lang="sv-SE" u="sng" dirty="0" err="1">
                <a:solidFill>
                  <a:srgbClr val="00B050"/>
                </a:solidFill>
                <a:cs typeface="Calibri"/>
              </a:rPr>
              <a:t>um</a:t>
            </a:r>
            <a:r>
              <a:rPr lang="sv-SE" u="sng" dirty="0">
                <a:cs typeface="Calibri"/>
              </a:rPr>
              <a:t>, </a:t>
            </a:r>
          </a:p>
          <a:p>
            <a:pPr marL="0" indent="0">
              <a:buNone/>
            </a:pPr>
            <a:r>
              <a:rPr lang="sv-SE" b="1" dirty="0" err="1">
                <a:solidFill>
                  <a:srgbClr val="00B050"/>
                </a:solidFill>
                <a:cs typeface="Calibri"/>
              </a:rPr>
              <a:t>das</a:t>
            </a:r>
            <a:r>
              <a:rPr lang="sv-SE" dirty="0">
                <a:cs typeface="Calibri"/>
              </a:rPr>
              <a:t> Gymnas</a:t>
            </a:r>
            <a:r>
              <a:rPr lang="sv-SE" b="1" dirty="0">
                <a:solidFill>
                  <a:srgbClr val="00B050"/>
                </a:solidFill>
                <a:cs typeface="Calibri"/>
              </a:rPr>
              <a:t>ium</a:t>
            </a:r>
            <a:r>
              <a:rPr lang="sv-SE" dirty="0">
                <a:cs typeface="Calibri"/>
              </a:rPr>
              <a:t>, </a:t>
            </a:r>
            <a:r>
              <a:rPr lang="sv-SE" b="1" dirty="0" err="1">
                <a:solidFill>
                  <a:srgbClr val="00B050"/>
                </a:solidFill>
                <a:cs typeface="Calibri"/>
              </a:rPr>
              <a:t>das</a:t>
            </a:r>
            <a:r>
              <a:rPr lang="sv-SE" dirty="0">
                <a:cs typeface="Calibri"/>
              </a:rPr>
              <a:t> </a:t>
            </a:r>
            <a:r>
              <a:rPr lang="sv-SE" dirty="0" err="1">
                <a:cs typeface="Calibri"/>
              </a:rPr>
              <a:t>Zentr</a:t>
            </a:r>
            <a:r>
              <a:rPr lang="sv-SE" b="1" dirty="0" err="1">
                <a:solidFill>
                  <a:srgbClr val="00B050"/>
                </a:solidFill>
                <a:cs typeface="Calibri"/>
              </a:rPr>
              <a:t>um</a:t>
            </a:r>
            <a:r>
              <a:rPr lang="sv-SE" dirty="0">
                <a:solidFill>
                  <a:srgbClr val="00B050"/>
                </a:solidFill>
                <a:cs typeface="Calibri"/>
              </a:rPr>
              <a:t>, </a:t>
            </a:r>
            <a:r>
              <a:rPr lang="sv-SE" b="1" dirty="0" err="1">
                <a:solidFill>
                  <a:srgbClr val="00B050"/>
                </a:solidFill>
                <a:cs typeface="Calibri"/>
              </a:rPr>
              <a:t>das</a:t>
            </a:r>
            <a:r>
              <a:rPr lang="sv-SE" dirty="0">
                <a:solidFill>
                  <a:srgbClr val="00B050"/>
                </a:solidFill>
                <a:cs typeface="Calibri"/>
              </a:rPr>
              <a:t> </a:t>
            </a:r>
            <a:r>
              <a:rPr lang="sv-SE" dirty="0">
                <a:cs typeface="Calibri"/>
              </a:rPr>
              <a:t>Muse</a:t>
            </a:r>
            <a:r>
              <a:rPr lang="sv-SE" b="1" dirty="0">
                <a:solidFill>
                  <a:srgbClr val="00B050"/>
                </a:solidFill>
                <a:cs typeface="Calibri"/>
              </a:rPr>
              <a:t>um</a:t>
            </a:r>
          </a:p>
          <a:p>
            <a:r>
              <a:rPr lang="sv-SE" dirty="0">
                <a:solidFill>
                  <a:schemeClr val="tx2">
                    <a:lumMod val="50000"/>
                  </a:schemeClr>
                </a:solidFill>
                <a:cs typeface="Calibri"/>
              </a:rPr>
              <a:t>Ord</a:t>
            </a:r>
            <a:r>
              <a:rPr lang="sv-SE" dirty="0">
                <a:solidFill>
                  <a:srgbClr val="00B050"/>
                </a:solidFill>
                <a:cs typeface="Calibri"/>
              </a:rPr>
              <a:t> </a:t>
            </a:r>
            <a:r>
              <a:rPr lang="sv-SE" dirty="0">
                <a:cs typeface="Calibri"/>
              </a:rPr>
              <a:t>som slutar på </a:t>
            </a:r>
            <a:r>
              <a:rPr lang="sv-SE" u="sng" dirty="0">
                <a:solidFill>
                  <a:srgbClr val="00B050"/>
                </a:solidFill>
                <a:cs typeface="Calibri"/>
              </a:rPr>
              <a:t>-</a:t>
            </a:r>
            <a:r>
              <a:rPr lang="sv-SE" b="1" u="sng" dirty="0" err="1">
                <a:solidFill>
                  <a:srgbClr val="00B050"/>
                </a:solidFill>
                <a:cs typeface="Calibri"/>
              </a:rPr>
              <a:t>nis</a:t>
            </a:r>
            <a:endParaRPr lang="sv-SE" b="1" u="sng" dirty="0">
              <a:solidFill>
                <a:srgbClr val="00B050"/>
              </a:solidFill>
              <a:cs typeface="Calibri"/>
            </a:endParaRPr>
          </a:p>
          <a:p>
            <a:pPr marL="0" indent="0">
              <a:buNone/>
            </a:pPr>
            <a:r>
              <a:rPr lang="sv-SE" b="1" dirty="0" err="1">
                <a:solidFill>
                  <a:srgbClr val="00B050"/>
                </a:solidFill>
                <a:cs typeface="Calibri"/>
              </a:rPr>
              <a:t>das</a:t>
            </a:r>
            <a:r>
              <a:rPr lang="sv-SE" dirty="0">
                <a:solidFill>
                  <a:srgbClr val="00B050"/>
                </a:solidFill>
                <a:cs typeface="Calibri"/>
              </a:rPr>
              <a:t> </a:t>
            </a:r>
            <a:r>
              <a:rPr lang="sv-SE" dirty="0" err="1">
                <a:cs typeface="Calibri"/>
              </a:rPr>
              <a:t>Geheim</a:t>
            </a:r>
            <a:r>
              <a:rPr lang="sv-SE" b="1" dirty="0" err="1">
                <a:solidFill>
                  <a:srgbClr val="00B050"/>
                </a:solidFill>
                <a:cs typeface="Calibri"/>
              </a:rPr>
              <a:t>nis</a:t>
            </a:r>
            <a:r>
              <a:rPr lang="sv-SE" dirty="0">
                <a:solidFill>
                  <a:srgbClr val="00B050"/>
                </a:solidFill>
                <a:cs typeface="Calibri"/>
              </a:rPr>
              <a:t> </a:t>
            </a:r>
            <a:r>
              <a:rPr lang="sv-SE" sz="2000" dirty="0">
                <a:cs typeface="Calibri"/>
              </a:rPr>
              <a:t>(</a:t>
            </a:r>
            <a:r>
              <a:rPr lang="sv-SE" sz="2000" i="1" dirty="0">
                <a:cs typeface="Calibri"/>
              </a:rPr>
              <a:t>hemlighet</a:t>
            </a:r>
            <a:r>
              <a:rPr lang="sv-SE" sz="2000" dirty="0">
                <a:cs typeface="Calibri"/>
              </a:rPr>
              <a:t>)</a:t>
            </a:r>
            <a:r>
              <a:rPr lang="sv-SE" dirty="0">
                <a:solidFill>
                  <a:srgbClr val="00B050"/>
                </a:solidFill>
                <a:cs typeface="Calibri"/>
              </a:rPr>
              <a:t>, </a:t>
            </a:r>
            <a:r>
              <a:rPr lang="sv-SE" b="1" dirty="0" err="1">
                <a:solidFill>
                  <a:srgbClr val="00B050"/>
                </a:solidFill>
                <a:cs typeface="Calibri"/>
              </a:rPr>
              <a:t>das</a:t>
            </a:r>
            <a:r>
              <a:rPr lang="sv-SE" dirty="0">
                <a:solidFill>
                  <a:srgbClr val="00B050"/>
                </a:solidFill>
                <a:cs typeface="Calibri"/>
              </a:rPr>
              <a:t> </a:t>
            </a:r>
            <a:r>
              <a:rPr lang="sv-SE" dirty="0" err="1">
                <a:cs typeface="Calibri"/>
              </a:rPr>
              <a:t>Ergeb</a:t>
            </a:r>
            <a:r>
              <a:rPr lang="sv-SE" dirty="0" err="1">
                <a:solidFill>
                  <a:srgbClr val="00B050"/>
                </a:solidFill>
                <a:cs typeface="Calibri"/>
              </a:rPr>
              <a:t>nis</a:t>
            </a:r>
            <a:r>
              <a:rPr lang="sv-SE" dirty="0">
                <a:solidFill>
                  <a:srgbClr val="00B050"/>
                </a:solidFill>
                <a:cs typeface="Calibri"/>
              </a:rPr>
              <a:t> </a:t>
            </a:r>
            <a:r>
              <a:rPr lang="sv-SE" sz="1800" dirty="0">
                <a:cs typeface="Calibri"/>
              </a:rPr>
              <a:t>(</a:t>
            </a:r>
            <a:r>
              <a:rPr lang="sv-SE" sz="1800" i="1" dirty="0">
                <a:cs typeface="Calibri"/>
              </a:rPr>
              <a:t>resultat)</a:t>
            </a:r>
          </a:p>
        </p:txBody>
      </p:sp>
      <p:pic>
        <p:nvPicPr>
          <p:cNvPr id="4" name="Bildobjekt 4" descr="En bild som visar gräs, utomhus, mark, djur&#10;&#10;Beskrivning genererad med mycket hög exakthet">
            <a:extLst>
              <a:ext uri="{FF2B5EF4-FFF2-40B4-BE49-F238E27FC236}">
                <a16:creationId xmlns:a16="http://schemas.microsoft.com/office/drawing/2014/main" id="{00B709DB-CE75-4E19-A5FB-F448C328A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0876" y="561823"/>
            <a:ext cx="2743200" cy="2057400"/>
          </a:xfrm>
          <a:prstGeom prst="rect">
            <a:avLst/>
          </a:prstGeom>
        </p:spPr>
      </p:pic>
      <p:pic>
        <p:nvPicPr>
          <p:cNvPr id="6" name="Bildobjekt 6">
            <a:extLst>
              <a:ext uri="{FF2B5EF4-FFF2-40B4-BE49-F238E27FC236}">
                <a16:creationId xmlns:a16="http://schemas.microsoft.com/office/drawing/2014/main" id="{234E0959-15AA-4A5A-878F-B4EB1C1166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251" t="10312" r="24229" b="20625"/>
          <a:stretch/>
        </p:blipFill>
        <p:spPr>
          <a:xfrm>
            <a:off x="9248019" y="2710819"/>
            <a:ext cx="1824775" cy="267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28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1B50810756E204BBCE3925A2193242B" ma:contentTypeVersion="0" ma:contentTypeDescription="Skapa ett nytt dokument." ma:contentTypeScope="" ma:versionID="0d559f65596dec500074f08398ed74e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7281aae1f70346f53b1150ef5abfba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7948B22-F84C-4779-B9F8-74C51209BB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F0EE562-2AFE-4D73-A6A6-86965420041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25BDE05-D5B1-456C-BFE1-52DFBBB67C4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307</Words>
  <Application>Microsoft Office PowerPoint</Application>
  <PresentationFormat>宽屏</PresentationFormat>
  <Paragraphs>43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GENUS (leichte Version)</vt:lpstr>
      <vt:lpstr>der (maskulinum/manligt)  </vt:lpstr>
      <vt:lpstr>Och.... </vt:lpstr>
      <vt:lpstr>die (femininum/kvinnligt) </vt:lpstr>
      <vt:lpstr>Och...</vt:lpstr>
      <vt:lpstr>das (neutrum/neutral)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</dc:title>
  <dc:creator>Luciana Medici</dc:creator>
  <cp:lastModifiedBy>Jing Yu</cp:lastModifiedBy>
  <cp:revision>600</cp:revision>
  <dcterms:created xsi:type="dcterms:W3CDTF">2012-08-10T12:10:31Z</dcterms:created>
  <dcterms:modified xsi:type="dcterms:W3CDTF">2024-12-09T20:08:01Z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0x01010001B50810756E204BBCE3925A2193242B</vt:lpwstr>
  </property>
</Properties>
</file>