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review2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王苑</a:t>
            </a:r>
            <a:r>
              <a:rPr lang="zh-CN" altLang="en-US" dirty="0" smtClean="0"/>
              <a:t>铮</a:t>
            </a:r>
            <a:endParaRPr lang="en-US" altLang="zh-CN" dirty="0" smtClean="0"/>
          </a:p>
          <a:p>
            <a:r>
              <a:rPr lang="zh-CN" altLang="en-US" dirty="0" smtClean="0"/>
              <a:t>张志远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do you create machine image?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4906888" cy="512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888"/>
              </a:tblGrid>
              <a:tr h="1220172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Process3                                        0xffffffffa0830000</a:t>
                      </a:r>
                      <a:endParaRPr lang="zh-CN" altLang="en-US" dirty="0"/>
                    </a:p>
                  </a:txBody>
                  <a:tcPr/>
                </a:tc>
              </a:tr>
              <a:tr h="1220172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Process2                                         0xffffffffa0820000</a:t>
                      </a:r>
                    </a:p>
                  </a:txBody>
                  <a:tcPr/>
                </a:tc>
              </a:tr>
              <a:tr h="1220172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process1                                          0xffffffffa0810000</a:t>
                      </a:r>
                      <a:endParaRPr lang="zh-CN" altLang="en-US" dirty="0"/>
                    </a:p>
                  </a:txBody>
                  <a:tcPr/>
                </a:tc>
              </a:tr>
              <a:tr h="1408644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kernel</a:t>
                      </a:r>
                      <a:r>
                        <a:rPr lang="zh-CN" altLang="en-US" dirty="0" smtClean="0"/>
                        <a:t>（从第二扇区开始）       </a:t>
                      </a:r>
                      <a:r>
                        <a:rPr lang="en-US" altLang="zh-CN" dirty="0" smtClean="0"/>
                        <a:t>0xffffffffa0800200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bootloader</a:t>
                      </a:r>
                      <a:r>
                        <a:rPr lang="zh-CN" altLang="en-US" dirty="0" smtClean="0"/>
                        <a:t>（第一扇区）           </a:t>
                      </a:r>
                      <a:r>
                        <a:rPr lang="en-US" altLang="zh-CN" dirty="0" smtClean="0"/>
                        <a:t>0xffffffffa0800000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左大括号 4"/>
          <p:cNvSpPr/>
          <p:nvPr/>
        </p:nvSpPr>
        <p:spPr>
          <a:xfrm>
            <a:off x="5508104" y="1772816"/>
            <a:ext cx="432048" cy="3384376"/>
          </a:xfrm>
          <a:prstGeom prst="leftBrace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84168" y="306896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本次新增的，</a:t>
            </a:r>
            <a:endParaRPr lang="en-US" altLang="zh-CN" dirty="0" smtClean="0"/>
          </a:p>
          <a:p>
            <a:r>
              <a:rPr lang="zh-CN" altLang="en-US" dirty="0" smtClean="0"/>
              <a:t>要改</a:t>
            </a:r>
            <a:r>
              <a:rPr lang="en-US" altLang="zh-CN" dirty="0" err="1" smtClean="0"/>
              <a:t>bootloader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size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– What is </a:t>
            </a:r>
            <a:r>
              <a:rPr lang="en-US" altLang="zh-CN" dirty="0" smtClean="0"/>
              <a:t>PCB?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PCB</a:t>
            </a:r>
            <a:r>
              <a:rPr lang="zh-CN" altLang="en-US" dirty="0" smtClean="0"/>
              <a:t>是进程控制块的简称，是一个结构体，每一个进程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线程对应一个</a:t>
            </a:r>
            <a:r>
              <a:rPr lang="en-US" altLang="zh-CN" dirty="0" err="1" smtClean="0"/>
              <a:t>pcb</a:t>
            </a:r>
            <a:r>
              <a:rPr lang="zh-CN" altLang="en-US" dirty="0" smtClean="0"/>
              <a:t>，操作系统通过</a:t>
            </a:r>
            <a:r>
              <a:rPr lang="en-US" altLang="zh-CN" dirty="0" err="1" smtClean="0"/>
              <a:t>pcb</a:t>
            </a:r>
            <a:r>
              <a:rPr lang="zh-CN" altLang="en-US" dirty="0" smtClean="0"/>
              <a:t>对进程、线程进行调度、上下文切换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 are included in PCB? </a:t>
            </a:r>
            <a:endParaRPr lang="zh-CN" altLang="en-US" dirty="0"/>
          </a:p>
        </p:txBody>
      </p:sp>
      <p:pic>
        <p:nvPicPr>
          <p:cNvPr id="4" name="Picture 3" descr="C:\Users\Administrator\Desktop\review2\pcb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96752"/>
            <a:ext cx="3240359" cy="5559338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611560" y="2636912"/>
            <a:ext cx="3456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进</a:t>
            </a:r>
            <a:r>
              <a:rPr lang="zh-CN" altLang="en-US" dirty="0" smtClean="0"/>
              <a:t>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线程的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 smtClean="0"/>
              <a:t>运</a:t>
            </a:r>
            <a:r>
              <a:rPr lang="zh-CN" altLang="en-US" dirty="0" smtClean="0"/>
              <a:t>行状态（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）、</a:t>
            </a:r>
            <a:endParaRPr lang="en-US" altLang="zh-CN" dirty="0" smtClean="0"/>
          </a:p>
          <a:p>
            <a:r>
              <a:rPr lang="zh-CN" altLang="en-US" dirty="0" smtClean="0"/>
              <a:t>上</a:t>
            </a:r>
            <a:r>
              <a:rPr lang="zh-CN" altLang="en-US" dirty="0" smtClean="0"/>
              <a:t>下文（几个寄存器中的值）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What need to be done for initializing tasks?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初始化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队列、分配空间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初始化</a:t>
            </a:r>
            <a:r>
              <a:rPr lang="en-US" altLang="zh-CN" dirty="0" err="1" smtClean="0"/>
              <a:t>pcb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r>
              <a:rPr lang="zh-CN" altLang="en-US" dirty="0" smtClean="0"/>
              <a:t>包括：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依次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state</a:t>
            </a:r>
            <a:r>
              <a:rPr lang="zh-CN" altLang="en-US" dirty="0" smtClean="0"/>
              <a:t>标为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上下文</a:t>
            </a:r>
            <a:r>
              <a:rPr lang="en-US" altLang="zh-CN" dirty="0" smtClean="0"/>
              <a:t>s0…</a:t>
            </a:r>
            <a:r>
              <a:rPr lang="zh-CN" altLang="en-US" dirty="0" smtClean="0"/>
              <a:t>赋值为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，栈指针赋值为进程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线程的栈底地址，返回值赋值为进程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线程入口地址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3.pcb</a:t>
            </a:r>
            <a:r>
              <a:rPr lang="zh-CN" altLang="en-US" dirty="0" smtClean="0"/>
              <a:t>依次入</a:t>
            </a:r>
            <a:r>
              <a:rPr lang="en-US" altLang="zh-CN" dirty="0" smtClean="0"/>
              <a:t>ready</a:t>
            </a:r>
            <a:r>
              <a:rPr lang="zh-CN" altLang="en-US" smtClean="0"/>
              <a:t>队列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– When is context switching in this project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13285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线</a:t>
            </a:r>
            <a:r>
              <a:rPr lang="zh-CN" altLang="en-US" dirty="0" smtClean="0"/>
              <a:t>程自己</a:t>
            </a:r>
            <a:r>
              <a:rPr lang="zh-CN" altLang="en-US" dirty="0" smtClean="0"/>
              <a:t>主动</a:t>
            </a:r>
            <a:r>
              <a:rPr lang="en-US" altLang="zh-CN" dirty="0" err="1" smtClean="0"/>
              <a:t>do_yeild</a:t>
            </a:r>
            <a:r>
              <a:rPr lang="zh-CN" altLang="en-US" dirty="0" smtClean="0"/>
              <a:t>（进程是</a:t>
            </a:r>
            <a:r>
              <a:rPr lang="en-US" altLang="zh-CN" dirty="0" err="1" smtClean="0"/>
              <a:t>yeild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线程自</a:t>
            </a:r>
            <a:r>
              <a:rPr lang="zh-CN" altLang="en-US" dirty="0" smtClean="0"/>
              <a:t>己主动</a:t>
            </a:r>
            <a:r>
              <a:rPr lang="en-US" altLang="zh-CN" dirty="0" err="1" smtClean="0"/>
              <a:t>do_exit</a:t>
            </a:r>
            <a:r>
              <a:rPr lang="zh-CN" altLang="en-US" dirty="0" smtClean="0"/>
              <a:t>（</a:t>
            </a:r>
            <a:r>
              <a:rPr lang="zh-CN" altLang="en-US" dirty="0" smtClean="0"/>
              <a:t>进程</a:t>
            </a:r>
            <a:r>
              <a:rPr lang="zh-CN" altLang="en-US" dirty="0" smtClean="0"/>
              <a:t>是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对于互斥锁：一个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拥有锁时，另一个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试图</a:t>
            </a:r>
            <a:r>
              <a:rPr lang="en-US" altLang="zh-CN" dirty="0" smtClean="0"/>
              <a:t>run</a:t>
            </a:r>
            <a:r>
              <a:rPr lang="zh-CN" altLang="en-US" dirty="0" smtClean="0"/>
              <a:t>时被动的被</a:t>
            </a:r>
            <a:r>
              <a:rPr lang="en-US" altLang="zh-CN" dirty="0" smtClean="0"/>
              <a:t>block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对于</a:t>
            </a:r>
            <a:r>
              <a:rPr lang="zh-CN" altLang="en-US" dirty="0" smtClean="0"/>
              <a:t>自旋</a:t>
            </a:r>
            <a:r>
              <a:rPr lang="zh-CN" altLang="en-US" dirty="0" smtClean="0"/>
              <a:t>锁</a:t>
            </a:r>
            <a:r>
              <a:rPr lang="zh-CN" altLang="en-US" dirty="0" smtClean="0"/>
              <a:t>：一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拥</a:t>
            </a:r>
            <a:r>
              <a:rPr lang="zh-CN" altLang="en-US" dirty="0" smtClean="0"/>
              <a:t>有锁时，另一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试</a:t>
            </a:r>
            <a:r>
              <a:rPr lang="zh-CN" altLang="en-US" dirty="0" smtClean="0"/>
              <a:t>图</a:t>
            </a:r>
            <a:r>
              <a:rPr lang="en-US" altLang="zh-CN" dirty="0" smtClean="0"/>
              <a:t>run</a:t>
            </a:r>
            <a:r>
              <a:rPr lang="zh-CN" altLang="en-US" dirty="0" smtClean="0"/>
              <a:t>时被动的</a:t>
            </a:r>
            <a:r>
              <a:rPr lang="zh-CN" altLang="en-US" dirty="0" smtClean="0"/>
              <a:t>被</a:t>
            </a:r>
            <a:r>
              <a:rPr lang="en-US" altLang="zh-CN" dirty="0" err="1" smtClean="0"/>
              <a:t>do_yeild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What need to be done for context switching? </a:t>
            </a:r>
            <a:endParaRPr lang="zh-CN" altLang="en-US" dirty="0"/>
          </a:p>
        </p:txBody>
      </p:sp>
      <p:pic>
        <p:nvPicPr>
          <p:cNvPr id="1026" name="Picture 2" descr="C:\Users\Administrator\Desktop\review2\switch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7560840" cy="50297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755576" y="1556792"/>
            <a:ext cx="5112568" cy="4032448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do you measure the context switch?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996952"/>
            <a:ext cx="18002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</a:t>
            </a:r>
            <a:r>
              <a:rPr lang="zh-CN" altLang="en-US" dirty="0" smtClean="0"/>
              <a:t>程</a:t>
            </a:r>
            <a:r>
              <a:rPr lang="en-US" altLang="zh-CN" dirty="0" smtClean="0"/>
              <a:t>1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Gettime【t1】</a:t>
            </a:r>
          </a:p>
          <a:p>
            <a:pPr algn="ctr"/>
            <a:r>
              <a:rPr lang="en-US" altLang="zh-CN" dirty="0" err="1" smtClean="0"/>
              <a:t>do_yeild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do_exit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95936" y="2924944"/>
            <a:ext cx="165618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 smtClean="0"/>
              <a:t>2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gettime【t2】</a:t>
            </a:r>
          </a:p>
          <a:p>
            <a:pPr algn="ctr"/>
            <a:r>
              <a:rPr lang="en-US" altLang="zh-CN" dirty="0" err="1" smtClean="0"/>
              <a:t>do_exit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88224" y="2852936"/>
            <a:ext cx="187220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进程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yeild</a:t>
            </a:r>
            <a:r>
              <a:rPr lang="en-US" altLang="zh-CN" dirty="0" smtClean="0"/>
              <a:t>()</a:t>
            </a:r>
          </a:p>
          <a:p>
            <a:pPr algn="ctr"/>
            <a:r>
              <a:rPr lang="en-US" altLang="zh-CN" dirty="0" smtClean="0"/>
              <a:t>Gettime【t3】</a:t>
            </a:r>
          </a:p>
          <a:p>
            <a:pPr algn="ctr"/>
            <a:r>
              <a:rPr lang="en-US" altLang="zh-CN" dirty="0" err="1" smtClean="0"/>
              <a:t>Yeild</a:t>
            </a:r>
            <a:r>
              <a:rPr lang="en-US" altLang="zh-CN" dirty="0" smtClean="0"/>
              <a:t>()</a:t>
            </a:r>
          </a:p>
          <a:p>
            <a:pPr algn="ctr"/>
            <a:r>
              <a:rPr lang="en-US" altLang="zh-CN" dirty="0" smtClean="0"/>
              <a:t>Gettime【t4】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75656" y="17728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kernel</a:t>
            </a:r>
            <a:endParaRPr lang="zh-CN" altLang="en-US" dirty="0"/>
          </a:p>
        </p:txBody>
      </p:sp>
      <p:cxnSp>
        <p:nvCxnSpPr>
          <p:cNvPr id="10" name="曲线连接符 9"/>
          <p:cNvCxnSpPr>
            <a:stCxn id="4" idx="3"/>
          </p:cNvCxnSpPr>
          <p:nvPr/>
        </p:nvCxnSpPr>
        <p:spPr>
          <a:xfrm>
            <a:off x="3203848" y="3861048"/>
            <a:ext cx="792088" cy="144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flipV="1">
            <a:off x="5652120" y="3573016"/>
            <a:ext cx="936104" cy="7200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 17"/>
          <p:cNvSpPr/>
          <p:nvPr/>
        </p:nvSpPr>
        <p:spPr>
          <a:xfrm>
            <a:off x="-43992" y="3572759"/>
            <a:ext cx="9290116" cy="3245963"/>
          </a:xfrm>
          <a:custGeom>
            <a:avLst/>
            <a:gdLst>
              <a:gd name="connsiteX0" fmla="*/ 8518689 w 9290116"/>
              <a:gd name="connsiteY0" fmla="*/ 0 h 3245963"/>
              <a:gd name="connsiteX1" fmla="*/ 9065444 w 9290116"/>
              <a:gd name="connsiteY1" fmla="*/ 1140643 h 3245963"/>
              <a:gd name="connsiteX2" fmla="*/ 7170656 w 9290116"/>
              <a:gd name="connsiteY2" fmla="*/ 2771480 h 3245963"/>
              <a:gd name="connsiteX3" fmla="*/ 1099794 w 9290116"/>
              <a:gd name="connsiteY3" fmla="*/ 2875175 h 3245963"/>
              <a:gd name="connsiteX4" fmla="*/ 571893 w 9290116"/>
              <a:gd name="connsiteY4" fmla="*/ 546754 h 3245963"/>
              <a:gd name="connsiteX5" fmla="*/ 1448586 w 9290116"/>
              <a:gd name="connsiteY5" fmla="*/ 565608 h 324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116" h="3245963">
                <a:moveTo>
                  <a:pt x="8518689" y="0"/>
                </a:moveTo>
                <a:cubicBezTo>
                  <a:pt x="8904402" y="339365"/>
                  <a:pt x="9290116" y="678730"/>
                  <a:pt x="9065444" y="1140643"/>
                </a:cubicBezTo>
                <a:cubicBezTo>
                  <a:pt x="8840772" y="1602556"/>
                  <a:pt x="8498264" y="2482391"/>
                  <a:pt x="7170656" y="2771480"/>
                </a:cubicBezTo>
                <a:cubicBezTo>
                  <a:pt x="5843048" y="3060569"/>
                  <a:pt x="2199588" y="3245963"/>
                  <a:pt x="1099794" y="2875175"/>
                </a:cubicBezTo>
                <a:cubicBezTo>
                  <a:pt x="0" y="2504387"/>
                  <a:pt x="513761" y="931682"/>
                  <a:pt x="571893" y="546754"/>
                </a:cubicBezTo>
                <a:cubicBezTo>
                  <a:pt x="630025" y="161826"/>
                  <a:pt x="1311897" y="567179"/>
                  <a:pt x="1448586" y="56560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3223967" y="1801658"/>
            <a:ext cx="3384223" cy="2647941"/>
          </a:xfrm>
          <a:custGeom>
            <a:avLst/>
            <a:gdLst>
              <a:gd name="connsiteX0" fmla="*/ 59703 w 3443926"/>
              <a:gd name="connsiteY0" fmla="*/ 2718063 h 2718063"/>
              <a:gd name="connsiteX1" fmla="*/ 474482 w 3443926"/>
              <a:gd name="connsiteY1" fmla="*/ 436776 h 2718063"/>
              <a:gd name="connsiteX2" fmla="*/ 2906598 w 3443926"/>
              <a:gd name="connsiteY2" fmla="*/ 229386 h 2718063"/>
              <a:gd name="connsiteX3" fmla="*/ 2972585 w 3443926"/>
              <a:gd name="connsiteY3" fmla="*/ 1813090 h 2718063"/>
              <a:gd name="connsiteX4" fmla="*/ 3443926 w 3443926"/>
              <a:gd name="connsiteY4" fmla="*/ 2105320 h 2718063"/>
              <a:gd name="connsiteX0" fmla="*/ 29852 w 3414075"/>
              <a:gd name="connsiteY0" fmla="*/ 2638367 h 2638367"/>
              <a:gd name="connsiteX1" fmla="*/ 873829 w 3414075"/>
              <a:gd name="connsiteY1" fmla="*/ 835254 h 2638367"/>
              <a:gd name="connsiteX2" fmla="*/ 2876747 w 3414075"/>
              <a:gd name="connsiteY2" fmla="*/ 149690 h 2638367"/>
              <a:gd name="connsiteX3" fmla="*/ 2942734 w 3414075"/>
              <a:gd name="connsiteY3" fmla="*/ 1733394 h 2638367"/>
              <a:gd name="connsiteX4" fmla="*/ 3414075 w 3414075"/>
              <a:gd name="connsiteY4" fmla="*/ 2025624 h 2638367"/>
              <a:gd name="connsiteX0" fmla="*/ 0 w 3384223"/>
              <a:gd name="connsiteY0" fmla="*/ 2638367 h 2647941"/>
              <a:gd name="connsiteX1" fmla="*/ 195905 w 3384223"/>
              <a:gd name="connsiteY1" fmla="*/ 2347422 h 2647941"/>
              <a:gd name="connsiteX2" fmla="*/ 843977 w 3384223"/>
              <a:gd name="connsiteY2" fmla="*/ 835254 h 2647941"/>
              <a:gd name="connsiteX3" fmla="*/ 2846895 w 3384223"/>
              <a:gd name="connsiteY3" fmla="*/ 149690 h 2647941"/>
              <a:gd name="connsiteX4" fmla="*/ 2912882 w 3384223"/>
              <a:gd name="connsiteY4" fmla="*/ 1733394 h 2647941"/>
              <a:gd name="connsiteX5" fmla="*/ 3384223 w 3384223"/>
              <a:gd name="connsiteY5" fmla="*/ 2025624 h 264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4223" h="2647941">
                <a:moveTo>
                  <a:pt x="0" y="2638367"/>
                </a:moveTo>
                <a:cubicBezTo>
                  <a:pt x="3142" y="2577093"/>
                  <a:pt x="55242" y="2647941"/>
                  <a:pt x="195905" y="2347422"/>
                </a:cubicBezTo>
                <a:cubicBezTo>
                  <a:pt x="336568" y="2046903"/>
                  <a:pt x="402145" y="1201543"/>
                  <a:pt x="843977" y="835254"/>
                </a:cubicBezTo>
                <a:cubicBezTo>
                  <a:pt x="1285809" y="468965"/>
                  <a:pt x="2502078" y="0"/>
                  <a:pt x="2846895" y="149690"/>
                </a:cubicBezTo>
                <a:cubicBezTo>
                  <a:pt x="3191712" y="299380"/>
                  <a:pt x="2823327" y="1420738"/>
                  <a:pt x="2912882" y="1733394"/>
                </a:cubicBezTo>
                <a:cubicBezTo>
                  <a:pt x="3002437" y="2046050"/>
                  <a:pt x="3288384" y="1992630"/>
                  <a:pt x="3384223" y="202562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8465270" y="3957687"/>
            <a:ext cx="353505" cy="498049"/>
          </a:xfrm>
          <a:custGeom>
            <a:avLst/>
            <a:gdLst>
              <a:gd name="connsiteX0" fmla="*/ 0 w 353505"/>
              <a:gd name="connsiteY0" fmla="*/ 190107 h 498049"/>
              <a:gd name="connsiteX1" fmla="*/ 197963 w 353505"/>
              <a:gd name="connsiteY1" fmla="*/ 39278 h 498049"/>
              <a:gd name="connsiteX2" fmla="*/ 320511 w 353505"/>
              <a:gd name="connsiteY2" fmla="*/ 425777 h 498049"/>
              <a:gd name="connsiteX3" fmla="*/ 0 w 353505"/>
              <a:gd name="connsiteY3" fmla="*/ 472911 h 49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505" h="498049">
                <a:moveTo>
                  <a:pt x="0" y="190107"/>
                </a:moveTo>
                <a:cubicBezTo>
                  <a:pt x="72272" y="95053"/>
                  <a:pt x="144545" y="0"/>
                  <a:pt x="197963" y="39278"/>
                </a:cubicBezTo>
                <a:cubicBezTo>
                  <a:pt x="251381" y="78556"/>
                  <a:pt x="353505" y="353505"/>
                  <a:pt x="320511" y="425777"/>
                </a:cubicBezTo>
                <a:cubicBezTo>
                  <a:pt x="287517" y="498049"/>
                  <a:pt x="20425" y="443060"/>
                  <a:pt x="0" y="47291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44208" y="105273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t2-t1</a:t>
            </a:r>
          </a:p>
          <a:p>
            <a:r>
              <a:rPr lang="zh-CN" altLang="en-US" dirty="0" smtClean="0"/>
              <a:t>进</a:t>
            </a:r>
            <a:r>
              <a:rPr lang="zh-CN" altLang="en-US" dirty="0" smtClean="0"/>
              <a:t>程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t4-t3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do mutual locks work?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申请锁：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）锁的状态为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：将这个</a:t>
            </a:r>
            <a:r>
              <a:rPr lang="en-US" altLang="zh-CN" dirty="0" smtClean="0"/>
              <a:t>task block()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）锁的状态为</a:t>
            </a:r>
            <a:r>
              <a:rPr lang="en-US" altLang="zh-CN" dirty="0" smtClean="0"/>
              <a:t>UNLOCK</a:t>
            </a:r>
            <a:r>
              <a:rPr lang="zh-CN" altLang="en-US" dirty="0" smtClean="0"/>
              <a:t>：将锁置为</a:t>
            </a:r>
            <a:r>
              <a:rPr lang="en-US" altLang="zh-CN" dirty="0" smtClean="0"/>
              <a:t>LOCK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释放锁：</a:t>
            </a:r>
            <a:endParaRPr lang="en-US" altLang="zh-CN" dirty="0" smtClean="0"/>
          </a:p>
          <a:p>
            <a:r>
              <a:rPr lang="zh-CN" altLang="en-US" dirty="0" smtClean="0"/>
              <a:t>将锁的状态置为</a:t>
            </a:r>
            <a:r>
              <a:rPr lang="en-US" altLang="zh-CN" dirty="0" smtClean="0"/>
              <a:t>UNLOCK</a:t>
            </a:r>
          </a:p>
          <a:p>
            <a:r>
              <a:rPr lang="zh-CN" altLang="en-US" dirty="0" smtClean="0"/>
              <a:t>将</a:t>
            </a:r>
            <a:r>
              <a:rPr lang="zh-CN" altLang="en-US" dirty="0" smtClean="0">
                <a:solidFill>
                  <a:srgbClr val="FF0000"/>
                </a:solidFill>
              </a:rPr>
              <a:t>所有</a:t>
            </a:r>
            <a:r>
              <a:rPr lang="zh-CN" altLang="en-US" dirty="0" smtClean="0"/>
              <a:t>被</a:t>
            </a:r>
            <a:r>
              <a:rPr lang="en-US" altLang="zh-CN" dirty="0" smtClean="0"/>
              <a:t>block()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task unblock()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do you manage blocked tasks?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队列管理</a:t>
            </a:r>
            <a:endParaRPr lang="en-US" altLang="zh-CN" dirty="0" smtClean="0"/>
          </a:p>
          <a:p>
            <a:r>
              <a:rPr lang="en-US" altLang="zh-CN" dirty="0" smtClean="0"/>
              <a:t>1.block():</a:t>
            </a:r>
            <a:r>
              <a:rPr lang="zh-CN" altLang="en-US" dirty="0" smtClean="0"/>
              <a:t>将当前</a:t>
            </a:r>
            <a:r>
              <a:rPr lang="en-US" altLang="zh-CN" dirty="0" smtClean="0"/>
              <a:t>task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置为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，入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队列，切换上下文进入下一个</a:t>
            </a:r>
            <a:r>
              <a:rPr lang="en-US" altLang="zh-CN" dirty="0" smtClean="0"/>
              <a:t>task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2.unblock():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队列中</a:t>
            </a:r>
            <a:r>
              <a:rPr lang="zh-CN" altLang="en-US" dirty="0" smtClean="0">
                <a:solidFill>
                  <a:srgbClr val="FF0000"/>
                </a:solidFill>
              </a:rPr>
              <a:t>所有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出队，入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队（如果不是所有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都出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队，可能导致有的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永远被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住）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550</Words>
  <Application>Microsoft Office PowerPoint</Application>
  <PresentationFormat>全屏显示(4:3)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review2</vt:lpstr>
      <vt:lpstr>– What is PCB? </vt:lpstr>
      <vt:lpstr>What are included in PCB? </vt:lpstr>
      <vt:lpstr>What need to be done for initializing tasks?  </vt:lpstr>
      <vt:lpstr>– When is context switching in this project?</vt:lpstr>
      <vt:lpstr>What need to be done for context switching? </vt:lpstr>
      <vt:lpstr>How do you measure the context switch? </vt:lpstr>
      <vt:lpstr>How do mutual locks work? </vt:lpstr>
      <vt:lpstr>How do you manage blocked tasks? </vt:lpstr>
      <vt:lpstr>How do you create machine image?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review2</dc:title>
  <cp:lastModifiedBy>Administrator</cp:lastModifiedBy>
  <cp:revision>21</cp:revision>
  <dcterms:modified xsi:type="dcterms:W3CDTF">2017-10-11T09:54:22Z</dcterms:modified>
</cp:coreProperties>
</file>