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What is the virtual memory layout in your design?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5229200"/>
            <a:ext cx="194421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代码、数据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2204864"/>
            <a:ext cx="194421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149080"/>
            <a:ext cx="194421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5856" y="1412776"/>
            <a:ext cx="194421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3212976"/>
            <a:ext cx="194421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6095037"/>
            <a:ext cx="194421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代码、数据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068960"/>
            <a:ext cx="7056784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在内</a:t>
            </a:r>
            <a:r>
              <a:rPr lang="zh-CN" altLang="en-US" dirty="0" smtClean="0"/>
              <a:t>核</a:t>
            </a:r>
            <a:r>
              <a:rPr lang="zh-CN" altLang="en-US" dirty="0" smtClean="0"/>
              <a:t>区里面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When do you </a:t>
            </a:r>
            <a:r>
              <a:rPr lang="en-US" altLang="zh-CN" dirty="0" smtClean="0"/>
              <a:t>need to </a:t>
            </a:r>
            <a:r>
              <a:rPr lang="en-US" altLang="zh-CN" dirty="0" smtClean="0"/>
              <a:t>flush TLB entries?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初始</a:t>
            </a:r>
            <a:r>
              <a:rPr lang="zh-CN" altLang="en-US" dirty="0" smtClean="0"/>
              <a:t>化时把</a:t>
            </a:r>
            <a:r>
              <a:rPr lang="en-US" altLang="zh-CN" dirty="0" err="1" smtClean="0"/>
              <a:t>tlb</a:t>
            </a:r>
            <a:r>
              <a:rPr lang="zh-CN" altLang="en-US" dirty="0" smtClean="0"/>
              <a:t>所有项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一遍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页表中填入一个新的</a:t>
            </a:r>
            <a:r>
              <a:rPr lang="en-US" altLang="zh-CN" dirty="0" smtClean="0"/>
              <a:t>entry point</a:t>
            </a:r>
            <a:r>
              <a:rPr lang="zh-CN" altLang="en-US" dirty="0" smtClean="0"/>
              <a:t>映射到一个物理页，原来映射到这个物理页的</a:t>
            </a:r>
            <a:r>
              <a:rPr lang="en-US" altLang="zh-CN" dirty="0" err="1" smtClean="0"/>
              <a:t>tlb</a:t>
            </a:r>
            <a:r>
              <a:rPr lang="zh-CN" altLang="en-US" dirty="0" smtClean="0"/>
              <a:t>项</a:t>
            </a:r>
            <a:r>
              <a:rPr lang="en-US" altLang="zh-CN" dirty="0" smtClean="0"/>
              <a:t>flush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are virtual addresses</a:t>
            </a:r>
            <a:br>
              <a:rPr lang="en-US" altLang="zh-CN" dirty="0" smtClean="0"/>
            </a:br>
            <a:r>
              <a:rPr lang="en-US" altLang="zh-CN" dirty="0" smtClean="0"/>
              <a:t> translated into </a:t>
            </a:r>
            <a:r>
              <a:rPr lang="en-US" altLang="zh-CN" dirty="0" err="1" smtClean="0"/>
              <a:t>physicaladdresses</a:t>
            </a:r>
            <a:r>
              <a:rPr lang="en-US" altLang="zh-CN" dirty="0" smtClean="0"/>
              <a:t>?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3645024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汇编指令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虚拟地址</a:t>
            </a:r>
            <a:endParaRPr lang="en-US" altLang="zh-CN" dirty="0" smtClean="0"/>
          </a:p>
          <a:p>
            <a:r>
              <a:rPr lang="en-US" altLang="zh-CN" dirty="0" smtClean="0"/>
              <a:t>J  </a:t>
            </a:r>
            <a:r>
              <a:rPr lang="en-US" altLang="zh-CN" dirty="0" smtClean="0"/>
              <a:t>0x  12345   678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7744" y="1911855"/>
            <a:ext cx="424847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2636912"/>
            <a:ext cx="1888210" cy="3055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39752" y="1988840"/>
            <a:ext cx="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mmu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2636912"/>
            <a:ext cx="57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tlb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635896" y="3573016"/>
          <a:ext cx="9597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84"/>
                <a:gridCol w="479884"/>
              </a:tblGrid>
              <a:tr h="2073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3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3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3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3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611560" y="4509120"/>
            <a:ext cx="3024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572000" y="4509120"/>
            <a:ext cx="3024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1560" y="4293096"/>
            <a:ext cx="648072" cy="21602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63888" y="436510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12345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355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31640" y="4293096"/>
            <a:ext cx="432048" cy="21602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20272" y="393305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物理地址</a:t>
            </a:r>
            <a:endParaRPr lang="en-US" altLang="zh-CN" dirty="0" smtClean="0"/>
          </a:p>
          <a:p>
            <a:r>
              <a:rPr lang="en-US" altLang="zh-CN" dirty="0" smtClean="0"/>
              <a:t>0x  20  678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80312" y="4293096"/>
            <a:ext cx="288032" cy="21602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40352" y="4293096"/>
            <a:ext cx="432048" cy="21602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6" idx="2"/>
            <a:endCxn id="19" idx="2"/>
          </p:cNvCxnSpPr>
          <p:nvPr/>
        </p:nvCxnSpPr>
        <p:spPr>
          <a:xfrm rot="16200000" flipH="1">
            <a:off x="4752020" y="1304764"/>
            <a:ext cx="12700" cy="6408712"/>
          </a:xfrm>
          <a:prstGeom prst="bentConnector3">
            <a:avLst>
              <a:gd name="adj1" fmla="val 1426154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 are page faults triggered?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触发：</a:t>
            </a:r>
            <a:r>
              <a:rPr lang="en-US" altLang="zh-CN" dirty="0" err="1" smtClean="0"/>
              <a:t>tlb</a:t>
            </a:r>
            <a:r>
              <a:rPr lang="zh-CN" altLang="en-US" dirty="0" smtClean="0"/>
              <a:t>里没有</a:t>
            </a:r>
            <a:r>
              <a:rPr lang="zh-CN" altLang="en-US" dirty="0" smtClean="0"/>
              <a:t>没有相应的虚拟地址</a:t>
            </a:r>
            <a:r>
              <a:rPr lang="en-US" altLang="zh-CN" dirty="0" smtClean="0"/>
              <a:t>-</a:t>
            </a:r>
            <a:r>
              <a:rPr lang="zh-CN" altLang="en-US" dirty="0" smtClean="0"/>
              <a:t>物理地址映射项</a:t>
            </a:r>
            <a:r>
              <a:rPr lang="zh-CN" altLang="en-US" dirty="0" smtClean="0"/>
              <a:t>，页表里也没有把这个虚拟页映射到物理页框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zh-CN" altLang="en-US" dirty="0" smtClean="0"/>
              <a:t>个物理页框（如果有空闲的就找个空闲的，如果没有就做物理页替换），填进页表项，再填进</a:t>
            </a:r>
            <a:r>
              <a:rPr lang="en-US" altLang="zh-CN" dirty="0" err="1" smtClean="0"/>
              <a:t>tlb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do you track all physical page frames?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err="1" smtClean="0"/>
              <a:t>node_t</a:t>
            </a:r>
            <a:r>
              <a:rPr lang="en-US" altLang="zh-CN" dirty="0" smtClean="0"/>
              <a:t> node; // </a:t>
            </a:r>
            <a:r>
              <a:rPr lang="zh-CN" altLang="en-US" dirty="0" smtClean="0"/>
              <a:t>用来串成一个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uint32_t </a:t>
            </a:r>
            <a:r>
              <a:rPr lang="en-US" altLang="zh-CN" dirty="0" err="1" smtClean="0"/>
              <a:t>vaddr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物理页对应的虚拟页的虚地址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uint32_t </a:t>
            </a:r>
            <a:r>
              <a:rPr lang="en-US" altLang="zh-CN" dirty="0" err="1" smtClean="0"/>
              <a:t>swap_loc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替换出</a:t>
            </a:r>
            <a:r>
              <a:rPr lang="zh-CN" altLang="en-US" dirty="0" smtClean="0"/>
              <a:t>去到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里的地址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uint32_t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物理地址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bool_t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is_pinned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是否被</a:t>
            </a:r>
            <a:r>
              <a:rPr lang="en-US" altLang="zh-CN" dirty="0" smtClean="0"/>
              <a:t>pin</a:t>
            </a:r>
            <a:r>
              <a:rPr lang="zh-CN" altLang="en-US" dirty="0" smtClean="0"/>
              <a:t>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bool_t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is_available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是否空闲可用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bool_t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is_dirty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，替换掉这个页需要</a:t>
            </a:r>
            <a:r>
              <a:rPr lang="en-US" altLang="zh-CN" dirty="0" err="1" smtClean="0"/>
              <a:t>writeback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disk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需要吗？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uint32_t </a:t>
            </a:r>
            <a:r>
              <a:rPr lang="en-US" altLang="zh-CN" dirty="0" err="1" smtClean="0"/>
              <a:t>page_dir</a:t>
            </a:r>
            <a:r>
              <a:rPr lang="en-US" altLang="zh-CN" dirty="0" smtClean="0"/>
              <a:t>;//</a:t>
            </a:r>
            <a:r>
              <a:rPr lang="zh-CN" altLang="en-US" dirty="0" smtClean="0"/>
              <a:t>二级页表里的页表目录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uint32_t index; //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page_map_entry_t</a:t>
            </a:r>
            <a:r>
              <a:rPr lang="zh-CN" altLang="en-US" dirty="0" smtClean="0"/>
              <a:t>数组里的地址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 </a:t>
            </a:r>
            <a:r>
              <a:rPr lang="en-US" altLang="zh-CN" dirty="0" err="1" smtClean="0"/>
              <a:t>page_map_entry_t</a:t>
            </a:r>
            <a:r>
              <a:rPr lang="en-US" altLang="zh-CN" dirty="0" smtClean="0"/>
              <a:t>; 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用一个全局</a:t>
            </a:r>
            <a:r>
              <a:rPr lang="en-US" altLang="zh-CN" dirty="0" err="1" smtClean="0"/>
              <a:t>page_map_entry_t</a:t>
            </a:r>
            <a:r>
              <a:rPr lang="zh-CN" altLang="en-US" dirty="0" smtClean="0"/>
              <a:t>数组管理所有物理页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is the structure for your </a:t>
            </a:r>
            <a:r>
              <a:rPr lang="en-US" altLang="zh-CN" dirty="0" smtClean="0"/>
              <a:t>page table </a:t>
            </a:r>
            <a:r>
              <a:rPr lang="en-US" altLang="zh-CN" dirty="0" smtClean="0"/>
              <a:t>entry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44824"/>
            <a:ext cx="5904656" cy="414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1664" y="6381328"/>
            <a:ext cx="676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Asid</a:t>
            </a:r>
            <a:r>
              <a:rPr lang="zh-CN" altLang="en-US" dirty="0" smtClean="0"/>
              <a:t>：该</a:t>
            </a:r>
            <a:r>
              <a:rPr lang="en-US" altLang="zh-CN" dirty="0" err="1" smtClean="0"/>
              <a:t>tlb</a:t>
            </a:r>
            <a:r>
              <a:rPr lang="zh-CN" altLang="en-US" dirty="0" smtClean="0"/>
              <a:t>属</a:t>
            </a:r>
            <a:r>
              <a:rPr lang="zh-CN" altLang="en-US" dirty="0" smtClean="0"/>
              <a:t>于哪个地址空间    </a:t>
            </a:r>
            <a:r>
              <a:rPr lang="en-US" altLang="zh-CN" dirty="0" err="1" smtClean="0"/>
              <a:t>vpn</a:t>
            </a:r>
            <a:r>
              <a:rPr lang="zh-CN" altLang="en-US" dirty="0" smtClean="0"/>
              <a:t>：虚拟页号    </a:t>
            </a:r>
            <a:r>
              <a:rPr lang="en-US" altLang="zh-CN" dirty="0" err="1" smtClean="0"/>
              <a:t>pfn</a:t>
            </a:r>
            <a:r>
              <a:rPr lang="zh-CN" altLang="en-US" dirty="0" smtClean="0"/>
              <a:t>：物理页框号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</a:t>
            </a:r>
            <a:r>
              <a:rPr lang="en-US" altLang="zh-CN" dirty="0" smtClean="0"/>
              <a:t>are the initialized values for </a:t>
            </a:r>
            <a:r>
              <a:rPr lang="en-US" altLang="zh-CN" dirty="0" err="1" smtClean="0"/>
              <a:t>PTEs</a:t>
            </a:r>
            <a:r>
              <a:rPr lang="en-US" altLang="zh-CN" dirty="0" smtClean="0"/>
              <a:t> in </a:t>
            </a:r>
            <a:r>
              <a:rPr lang="en-US" altLang="zh-CN" dirty="0" smtClean="0"/>
              <a:t>tasks </a:t>
            </a:r>
            <a:r>
              <a:rPr lang="en-US" altLang="zh-CN" dirty="0" smtClean="0"/>
              <a:t>1 and </a:t>
            </a:r>
            <a:r>
              <a:rPr lang="en-US" altLang="zh-CN" dirty="0" smtClean="0"/>
              <a:t>2 respectively?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2708920"/>
            <a:ext cx="3898776" cy="341724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页表不是链表也不是数组，而是用指针指着的一块内存区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733256"/>
            <a:ext cx="561662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比进程代码虚拟地址更低的页</a:t>
            </a:r>
            <a:r>
              <a:rPr lang="en-US" altLang="zh-CN" dirty="0" smtClean="0"/>
              <a:t>d=0 v=0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5219908"/>
            <a:ext cx="4320480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</a:t>
            </a:r>
            <a:r>
              <a:rPr lang="zh-CN" altLang="en-US" dirty="0" smtClean="0"/>
              <a:t>程代码的物理页框号 </a:t>
            </a:r>
            <a:r>
              <a:rPr lang="en-US" altLang="zh-CN" smtClean="0"/>
              <a:t>d=1</a:t>
            </a:r>
            <a:r>
              <a:rPr lang="zh-CN" altLang="en-US" smtClean="0"/>
              <a:t> </a:t>
            </a:r>
            <a:r>
              <a:rPr lang="en-US" altLang="zh-CN" dirty="0" smtClean="0"/>
              <a:t>v=0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544" y="3275692"/>
            <a:ext cx="367240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</a:t>
            </a:r>
            <a:r>
              <a:rPr lang="zh-CN" altLang="en-US" dirty="0" smtClean="0"/>
              <a:t>表的物理页框号 </a:t>
            </a:r>
            <a:r>
              <a:rPr lang="en-US" altLang="zh-CN" dirty="0" smtClean="0"/>
              <a:t>d=1 v=0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1691516"/>
            <a:ext cx="367240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栈的物理页框号 </a:t>
            </a:r>
            <a:r>
              <a:rPr lang="en-US" altLang="zh-CN" dirty="0" smtClean="0"/>
              <a:t>d=1  v=0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 smtClean="0"/>
              <a:t>many initialized </a:t>
            </a:r>
            <a:r>
              <a:rPr lang="en-US" altLang="zh-CN" dirty="0" err="1" smtClean="0"/>
              <a:t>PTEs</a:t>
            </a:r>
            <a:r>
              <a:rPr lang="en-US" altLang="zh-CN" dirty="0" smtClean="0"/>
              <a:t> in</a:t>
            </a:r>
            <a:br>
              <a:rPr lang="en-US" altLang="zh-CN" dirty="0" smtClean="0"/>
            </a:br>
            <a:r>
              <a:rPr lang="en-US" altLang="zh-CN" dirty="0" smtClean="0"/>
              <a:t>both tasks?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Task1</a:t>
            </a:r>
            <a:r>
              <a:rPr lang="zh-CN" altLang="en-US" dirty="0" smtClean="0"/>
              <a:t>：用到的所有页的</a:t>
            </a:r>
            <a:r>
              <a:rPr lang="en-US" altLang="zh-CN" dirty="0" err="1" smtClean="0"/>
              <a:t>pte</a:t>
            </a:r>
            <a:r>
              <a:rPr lang="zh-CN" altLang="en-US" dirty="0" smtClean="0"/>
              <a:t>都初始化了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Task2</a:t>
            </a:r>
            <a:r>
              <a:rPr lang="zh-CN" altLang="en-US" dirty="0" smtClean="0"/>
              <a:t>：只初始化一个代码的页，一个页表的页，一个栈的页，以及代码起始</a:t>
            </a:r>
            <a:r>
              <a:rPr lang="en-US" altLang="zh-CN" dirty="0" err="1" smtClean="0"/>
              <a:t>vaddr</a:t>
            </a:r>
            <a:r>
              <a:rPr lang="zh-CN" altLang="en-US" dirty="0" smtClean="0"/>
              <a:t>下</a:t>
            </a:r>
            <a:r>
              <a:rPr lang="zh-CN" altLang="en-US" dirty="0" smtClean="0"/>
              <a:t>面的页。其他的页需要用到时触发</a:t>
            </a:r>
            <a:r>
              <a:rPr lang="en-US" altLang="zh-CN" dirty="0" smtClean="0"/>
              <a:t>refill</a:t>
            </a:r>
            <a:r>
              <a:rPr lang="zh-CN" altLang="en-US" dirty="0" smtClean="0"/>
              <a:t>再往页表里填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is the workflow of your page fault handler?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查物理页中有没有空闲可用的物理页。如果有，把这个物理页框号填进对应的页表项，并进行</a:t>
            </a:r>
            <a:r>
              <a:rPr lang="en-US" altLang="zh-CN" dirty="0" err="1" smtClean="0"/>
              <a:t>tlb</a:t>
            </a:r>
            <a:r>
              <a:rPr lang="en-US" altLang="zh-CN" dirty="0" smtClean="0"/>
              <a:t> refill</a:t>
            </a:r>
          </a:p>
          <a:p>
            <a:r>
              <a:rPr lang="zh-CN" altLang="en-US" dirty="0" smtClean="0"/>
              <a:t>如</a:t>
            </a:r>
            <a:r>
              <a:rPr lang="zh-CN" altLang="en-US" dirty="0" smtClean="0"/>
              <a:t>果没有空闲的物理页，就用替换算法（简单的用</a:t>
            </a:r>
            <a:r>
              <a:rPr lang="en-US" altLang="zh-CN" dirty="0" err="1" smtClean="0"/>
              <a:t>fifo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bonus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clock</a:t>
            </a:r>
            <a:r>
              <a:rPr lang="zh-CN" altLang="en-US" dirty="0" smtClean="0"/>
              <a:t>）选一个页替换。如果页是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的，就先</a:t>
            </a:r>
            <a:r>
              <a:rPr lang="en-US" altLang="zh-CN" dirty="0" err="1" smtClean="0"/>
              <a:t>writeback</a:t>
            </a:r>
            <a:r>
              <a:rPr lang="zh-CN" altLang="en-US" dirty="0" smtClean="0"/>
              <a:t>，再把需要的页替换进来。然后</a:t>
            </a:r>
            <a:r>
              <a:rPr lang="en-US" altLang="zh-CN" dirty="0" err="1" smtClean="0"/>
              <a:t>tlb</a:t>
            </a:r>
            <a:r>
              <a:rPr lang="en-US" altLang="zh-CN" dirty="0" smtClean="0"/>
              <a:t> refill</a:t>
            </a:r>
          </a:p>
          <a:p>
            <a:r>
              <a:rPr lang="en-US" altLang="zh-CN" dirty="0" smtClean="0"/>
              <a:t>Pin</a:t>
            </a:r>
            <a:r>
              <a:rPr lang="zh-CN" altLang="en-US" dirty="0" smtClean="0"/>
              <a:t>的页不能被替换</a:t>
            </a:r>
            <a:endParaRPr lang="en-US" altLang="zh-CN" dirty="0" smtClean="0"/>
          </a:p>
          <a:p>
            <a:r>
              <a:rPr lang="zh-CN" altLang="en-US" dirty="0" smtClean="0"/>
              <a:t>（这次实验好像都不需要写回。栈不写回，页表是</a:t>
            </a:r>
            <a:r>
              <a:rPr lang="en-US" altLang="zh-CN" dirty="0" smtClean="0"/>
              <a:t>pin</a:t>
            </a:r>
            <a:r>
              <a:rPr lang="zh-CN" altLang="en-US" dirty="0" smtClean="0"/>
              <a:t>住的，代码数据是只读的。）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do you handle TLB miss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4718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582</Words>
  <Application>Microsoft Office PowerPoint</Application>
  <PresentationFormat>全屏显示(4:3)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What is the virtual memory layout in your design?  </vt:lpstr>
      <vt:lpstr>How are virtual addresses  translated into physicaladdresses? </vt:lpstr>
      <vt:lpstr>When are page faults triggered? </vt:lpstr>
      <vt:lpstr>How do you track all physical page frames? </vt:lpstr>
      <vt:lpstr>What is the structure for your page table entry?</vt:lpstr>
      <vt:lpstr>What are the initialized values for PTEs in tasks 1 and 2 respectively? </vt:lpstr>
      <vt:lpstr>How many initialized PTEs in both tasks? </vt:lpstr>
      <vt:lpstr>What is the workflow of your page fault handler? </vt:lpstr>
      <vt:lpstr>How do you handle TLB miss?</vt:lpstr>
      <vt:lpstr> When do you need to flush TLB entries?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virtual memory layout in your design?  </dc:title>
  <cp:lastModifiedBy>Administrator</cp:lastModifiedBy>
  <cp:revision>73</cp:revision>
  <dcterms:modified xsi:type="dcterms:W3CDTF">2017-12-06T11:10:55Z</dcterms:modified>
</cp:coreProperties>
</file>