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05" autoAdjust="0"/>
    <p:restoredTop sz="94660"/>
  </p:normalViewPr>
  <p:slideViewPr>
    <p:cSldViewPr>
      <p:cViewPr>
        <p:scale>
          <a:sx n="125" d="100"/>
          <a:sy n="125" d="100"/>
        </p:scale>
        <p:origin x="-3324" y="-1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2" d="100"/>
          <a:sy n="142" d="100"/>
        </p:scale>
        <p:origin x="-4572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B7A48-F277-4D37-98B9-7B0A8A51BDED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5BFFD-CD08-4E8A-B305-B02A1D662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11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BF744-6696-4868-9A05-26FEF63754A3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C72AE-D125-4447-93A4-526CAEA83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58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FA10AB37-5F20-467A-8343-F192CB885DA2}" type="datetimeFigureOut">
              <a:rPr lang="ko-KR" altLang="en-US" smtClean="0"/>
              <a:pPr/>
              <a:t>2013-10-22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23DFC2E8-22C0-4FE6-B17A-C6B303F84F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05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AB37-5F20-467A-8343-F192CB885DA2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C2E8-22C0-4FE6-B17A-C6B303F84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18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AB37-5F20-467A-8343-F192CB885DA2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C2E8-22C0-4FE6-B17A-C6B303F84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9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AB37-5F20-467A-8343-F192CB885DA2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C2E8-22C0-4FE6-B17A-C6B303F84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67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AB37-5F20-467A-8343-F192CB885DA2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C2E8-22C0-4FE6-B17A-C6B303F84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99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AB37-5F20-467A-8343-F192CB885DA2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C2E8-22C0-4FE6-B17A-C6B303F84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76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AB37-5F20-467A-8343-F192CB885DA2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C2E8-22C0-4FE6-B17A-C6B303F84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86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AB37-5F20-467A-8343-F192CB885DA2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C2E8-22C0-4FE6-B17A-C6B303F84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09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AB37-5F20-467A-8343-F192CB885DA2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C2E8-22C0-4FE6-B17A-C6B303F84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97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AB37-5F20-467A-8343-F192CB885DA2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C2E8-22C0-4FE6-B17A-C6B303F84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68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AB37-5F20-467A-8343-F192CB885DA2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C2E8-22C0-4FE6-B17A-C6B303F84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3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1652588"/>
            <a:ext cx="4730750" cy="355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FA10AB37-5F20-467A-8343-F192CB885DA2}" type="datetimeFigureOut">
              <a:rPr lang="ko-KR" altLang="en-US" smtClean="0"/>
              <a:pPr/>
              <a:t>2013-10-22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3DFC2E8-22C0-4FE6-B17A-C6B303F84F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08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s.forth.gr/~lourakis/levma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s.forth.gr/~lourakis/sba/" TargetMode="External"/><Relationship Id="rId2" Type="http://schemas.openxmlformats.org/officeDocument/2006/relationships/hyperlink" Target="http://www.ics.forth.gr/~lourakis/sba/tr340.p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hototour.cs.washington.edu/bundler/" TargetMode="External"/><Relationship Id="rId2" Type="http://schemas.openxmlformats.org/officeDocument/2006/relationships/hyperlink" Target="http://cms.brookes.ac.uk/staff/PhilipTor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hwha@rcv.kaist.ac.k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hotosynth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nc.edu/~ccwu/siftgpu" TargetMode="External"/><Relationship Id="rId2" Type="http://schemas.openxmlformats.org/officeDocument/2006/relationships/hyperlink" Target="http://www.vlfea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vis.uky.edu/~stewe/FIVEPOIN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wmf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3400" dirty="0" smtClean="0"/>
              <a:t>Programming Assignment #2:</a:t>
            </a:r>
            <a:br>
              <a:rPr lang="en-US" altLang="ko-KR" sz="3400" dirty="0" smtClean="0"/>
            </a:br>
            <a:r>
              <a:rPr lang="en-US" altLang="ko-KR" sz="3400" dirty="0" smtClean="0"/>
              <a:t>Structure from Motion</a:t>
            </a:r>
            <a:endParaRPr lang="ko-KR" altLang="en-US" sz="3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78360" y="414908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dirty="0" smtClean="0">
                <a:solidFill>
                  <a:schemeClr val="tx1"/>
                </a:solidFill>
              </a:rPr>
              <a:t>TA: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Hyowon</a:t>
            </a:r>
            <a:r>
              <a:rPr lang="en-US" altLang="ko-KR" sz="1600" dirty="0" smtClean="0">
                <a:solidFill>
                  <a:schemeClr val="tx1"/>
                </a:solidFill>
              </a:rPr>
              <a:t> Ha</a:t>
            </a:r>
          </a:p>
          <a:p>
            <a:pPr algn="r"/>
            <a:r>
              <a:rPr lang="en-US" altLang="ko-KR" sz="1600" dirty="0" smtClean="0">
                <a:solidFill>
                  <a:schemeClr val="tx1"/>
                </a:solidFill>
              </a:rPr>
              <a:t>hwha@rcv.kaist.ac.kr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EE735 Computer Vision 2013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78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 every new frame,</a:t>
            </a:r>
          </a:p>
          <a:p>
            <a:pPr lvl="1"/>
            <a:r>
              <a:rPr lang="en-US" altLang="ko-KR" dirty="0" smtClean="0"/>
              <a:t>Pose estimation with RANSAC using {</a:t>
            </a:r>
            <a:r>
              <a:rPr lang="en-US" altLang="ko-KR" dirty="0" err="1" smtClean="0"/>
              <a:t>x,X</a:t>
            </a:r>
            <a:r>
              <a:rPr lang="en-US" altLang="ko-KR" dirty="0" smtClean="0"/>
              <a:t>} matches</a:t>
            </a:r>
          </a:p>
          <a:p>
            <a:pPr lvl="1"/>
            <a:r>
              <a:rPr lang="en-US" altLang="ko-KR" dirty="0" smtClean="0"/>
              <a:t>Triangulations for newly shown points</a:t>
            </a:r>
          </a:p>
          <a:p>
            <a:pPr lvl="1"/>
            <a:r>
              <a:rPr lang="en-US" altLang="ko-KR" dirty="0" smtClean="0"/>
              <a:t>Re-triangulations for previously triangulated points when new image measurements show up</a:t>
            </a:r>
          </a:p>
          <a:p>
            <a:endParaRPr lang="en-US" altLang="ko-KR" dirty="0"/>
          </a:p>
          <a:p>
            <a:r>
              <a:rPr lang="en-US" altLang="ko-KR" dirty="0" smtClean="0"/>
              <a:t>Non-linear optimizations</a:t>
            </a:r>
          </a:p>
          <a:p>
            <a:pPr lvl="1"/>
            <a:r>
              <a:rPr lang="en-US" altLang="ko-KR" dirty="0" err="1" smtClean="0"/>
              <a:t>Levenberg</a:t>
            </a:r>
            <a:r>
              <a:rPr lang="en-US" altLang="ko-KR" dirty="0" smtClean="0"/>
              <a:t>-Marquardt</a:t>
            </a:r>
          </a:p>
          <a:p>
            <a:pPr lvl="1"/>
            <a:r>
              <a:rPr lang="en-US" altLang="ko-KR" dirty="0" smtClean="0"/>
              <a:t>Bundle adjustment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6. Growing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4523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Levenberg</a:t>
            </a:r>
            <a:r>
              <a:rPr lang="en-US" altLang="ko-KR" dirty="0" smtClean="0"/>
              <a:t>-Marquardt Nonlinear Least Squares</a:t>
            </a:r>
          </a:p>
          <a:p>
            <a:pPr lvl="1"/>
            <a:r>
              <a:rPr lang="en-US" altLang="ko-KR" dirty="0" smtClean="0"/>
              <a:t>Damped Newton method</a:t>
            </a:r>
          </a:p>
          <a:p>
            <a:pPr lvl="1"/>
            <a:r>
              <a:rPr lang="en-US" altLang="ko-KR" dirty="0" smtClean="0"/>
              <a:t>Optimal solution on L-2 norm (squared distance)</a:t>
            </a:r>
          </a:p>
          <a:p>
            <a:pPr lvl="1"/>
            <a:r>
              <a:rPr lang="en-US" altLang="ko-KR" dirty="0" smtClean="0"/>
              <a:t>Geometric error minimization(ex: image </a:t>
            </a:r>
            <a:r>
              <a:rPr lang="en-US" altLang="ko-KR" dirty="0" err="1" smtClean="0"/>
              <a:t>reprojection</a:t>
            </a:r>
            <a:r>
              <a:rPr lang="en-US" altLang="ko-KR" dirty="0" smtClean="0"/>
              <a:t> error, </a:t>
            </a:r>
            <a:r>
              <a:rPr lang="en-US" altLang="ko-KR" dirty="0" err="1" smtClean="0"/>
              <a:t>epipolar</a:t>
            </a:r>
            <a:r>
              <a:rPr lang="en-US" altLang="ko-KR" dirty="0" smtClean="0"/>
              <a:t> constraint(line-point distance))</a:t>
            </a:r>
          </a:p>
          <a:p>
            <a:pPr lvl="1"/>
            <a:r>
              <a:rPr lang="en-US" altLang="ko-KR" dirty="0" smtClean="0"/>
              <a:t>Can be used for F-matrix, E-matrix, Pose, and Triangulation.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References</a:t>
            </a:r>
          </a:p>
          <a:p>
            <a:pPr lvl="1"/>
            <a:r>
              <a:rPr lang="en-US" altLang="ko-KR" dirty="0" err="1" smtClean="0"/>
              <a:t>Levenberg</a:t>
            </a:r>
            <a:r>
              <a:rPr lang="en-US" altLang="ko-KR" dirty="0" smtClean="0"/>
              <a:t>, </a:t>
            </a:r>
            <a:r>
              <a:rPr lang="en-US" dirty="0" smtClean="0"/>
              <a:t>A Method for the Solution of Certain Non-Linear Problems in Least Squares</a:t>
            </a:r>
          </a:p>
          <a:p>
            <a:pPr lvl="1"/>
            <a:r>
              <a:rPr lang="en-US" altLang="ko-KR" dirty="0" err="1" smtClean="0"/>
              <a:t>Lourakis</a:t>
            </a:r>
            <a:r>
              <a:rPr lang="en-US" altLang="ko-KR" dirty="0" smtClean="0"/>
              <a:t>, </a:t>
            </a:r>
            <a:r>
              <a:rPr lang="en-US" altLang="ko-KR" dirty="0" smtClean="0">
                <a:hlinkClick r:id="rId2"/>
              </a:rPr>
              <a:t>http://www.ics.forth.gr/~lourakis/levmar/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7. LM optimization (optional)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5193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Bundle Adjustment using LM</a:t>
            </a:r>
          </a:p>
          <a:p>
            <a:pPr lvl="1"/>
            <a:r>
              <a:rPr lang="en-US" altLang="ko-KR" dirty="0" smtClean="0"/>
              <a:t>Minimize squared sum of image </a:t>
            </a:r>
            <a:r>
              <a:rPr lang="en-US" altLang="ko-KR" dirty="0" err="1" smtClean="0"/>
              <a:t>reprojection</a:t>
            </a:r>
            <a:r>
              <a:rPr lang="en-US" altLang="ko-KR" dirty="0" smtClean="0"/>
              <a:t> error</a:t>
            </a:r>
          </a:p>
          <a:p>
            <a:pPr lvl="1"/>
            <a:r>
              <a:rPr lang="en-US" altLang="ko-KR" dirty="0" smtClean="0"/>
              <a:t>Camera poses and 3D points are simultaneously optimized</a:t>
            </a:r>
          </a:p>
          <a:p>
            <a:pPr lvl="1"/>
            <a:r>
              <a:rPr lang="en-US" altLang="ko-KR" dirty="0" smtClean="0"/>
              <a:t>An imperative component when a large-scale reconstruction is being considered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References</a:t>
            </a:r>
          </a:p>
          <a:p>
            <a:pPr lvl="1"/>
            <a:r>
              <a:rPr lang="en-US" dirty="0" err="1" smtClean="0">
                <a:hlinkClick r:id="rId2" action="ppaction://hlinkfile"/>
              </a:rPr>
              <a:t>Triggs</a:t>
            </a:r>
            <a:r>
              <a:rPr lang="en-US" dirty="0" smtClean="0">
                <a:hlinkClick r:id="rId2" action="ppaction://hlinkfile"/>
              </a:rPr>
              <a:t>, Bundle Adjustment: A Modern Synthesis</a:t>
            </a:r>
          </a:p>
          <a:p>
            <a:pPr lvl="1"/>
            <a:r>
              <a:rPr lang="en-US" dirty="0" err="1" smtClean="0">
                <a:hlinkClick r:id="rId2" action="ppaction://hlinkfile"/>
              </a:rPr>
              <a:t>Lourakis</a:t>
            </a:r>
            <a:r>
              <a:rPr lang="en-US" dirty="0" smtClean="0">
                <a:hlinkClick r:id="rId2" action="ppaction://hlinkfile"/>
              </a:rPr>
              <a:t>, The Design and Implementation of a Generic Sparse Bundle Adjustment Software Package Based on the </a:t>
            </a:r>
            <a:r>
              <a:rPr lang="en-US" dirty="0" err="1" smtClean="0">
                <a:hlinkClick r:id="rId2" action="ppaction://hlinkfile"/>
              </a:rPr>
              <a:t>Levenberg</a:t>
            </a:r>
            <a:r>
              <a:rPr lang="en-US" dirty="0" smtClean="0">
                <a:hlinkClick r:id="rId2" action="ppaction://hlinkfile"/>
              </a:rPr>
              <a:t>-Marquardt Algorithm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Lourakis</a:t>
            </a:r>
            <a:r>
              <a:rPr lang="en-US" altLang="ko-KR" dirty="0" smtClean="0"/>
              <a:t>, </a:t>
            </a:r>
            <a:r>
              <a:rPr lang="en-US" altLang="ko-KR" dirty="0" smtClean="0">
                <a:hlinkClick r:id="rId3"/>
              </a:rPr>
              <a:t>http://www.ics.forth.gr/~lourakis/sba/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8. Bundle Adjustment (optional)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0841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Given a set of images,</a:t>
            </a:r>
          </a:p>
          <a:p>
            <a:pPr lvl="1"/>
            <a:r>
              <a:rPr lang="en-US" altLang="ko-KR" dirty="0" smtClean="0"/>
              <a:t>Correspondence search, Relating images</a:t>
            </a:r>
          </a:p>
          <a:p>
            <a:pPr lvl="2"/>
            <a:r>
              <a:rPr lang="en-US" altLang="ko-KR" dirty="0" smtClean="0"/>
              <a:t>1. Extract SIFT from every image and find putative matches</a:t>
            </a:r>
          </a:p>
          <a:p>
            <a:pPr lvl="2"/>
            <a:r>
              <a:rPr lang="en-US" altLang="ko-KR" dirty="0" smtClean="0"/>
              <a:t>2. Outliers should be rejected by applying RANSAC</a:t>
            </a:r>
          </a:p>
          <a:p>
            <a:pPr marL="914400" lvl="2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Initialization Step</a:t>
            </a:r>
          </a:p>
          <a:p>
            <a:pPr lvl="2"/>
            <a:r>
              <a:rPr lang="en-US" altLang="ko-KR" dirty="0" smtClean="0"/>
              <a:t>3. Find the best image pair(simply, has the maximum matches or take the base-line into account)</a:t>
            </a:r>
          </a:p>
          <a:p>
            <a:pPr lvl="2"/>
            <a:r>
              <a:rPr lang="en-US" altLang="ko-KR" dirty="0" smtClean="0"/>
              <a:t>4. Estimate motion(R and t) and Reconstruct 3D points for the selected image pair. The camera coordinate of one camera is used for the world coordinate.</a:t>
            </a:r>
          </a:p>
          <a:p>
            <a:pPr marL="914400" lvl="2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Growing Step</a:t>
            </a:r>
          </a:p>
          <a:p>
            <a:pPr lvl="2"/>
            <a:r>
              <a:rPr lang="en-US" altLang="ko-KR" dirty="0" smtClean="0"/>
              <a:t>5. Search images which have enough points seeing the reconstructed 3D point</a:t>
            </a:r>
          </a:p>
          <a:p>
            <a:pPr lvl="2"/>
            <a:r>
              <a:rPr lang="en-US" altLang="ko-KR" dirty="0" smtClean="0"/>
              <a:t>6. Compute pose(R and t) for those images and reconstruct more 3D points seen from more than two images</a:t>
            </a:r>
          </a:p>
          <a:p>
            <a:pPr lvl="2"/>
            <a:r>
              <a:rPr lang="en-US" altLang="ko-KR" dirty="0" smtClean="0"/>
              <a:t>Bundle Optimization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Repeat the Growing step until every camera is included.</a:t>
            </a:r>
          </a:p>
          <a:p>
            <a:pPr lvl="2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Overall Strategy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6162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To simplify the problem</a:t>
            </a:r>
          </a:p>
          <a:p>
            <a:pPr lvl="1"/>
            <a:r>
              <a:rPr lang="en-US" altLang="ko-KR" dirty="0" smtClean="0"/>
              <a:t>We bail the self-calibration part out</a:t>
            </a:r>
          </a:p>
          <a:p>
            <a:pPr lvl="1"/>
            <a:r>
              <a:rPr lang="en-US" altLang="ko-KR" dirty="0" smtClean="0"/>
              <a:t>All images are captured by one known camera (camera intrinsic matrix K will be provided in a txt file)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 fancy visualization is not necessary</a:t>
            </a:r>
          </a:p>
          <a:p>
            <a:pPr lvl="1"/>
            <a:r>
              <a:rPr lang="en-US" altLang="ko-KR" dirty="0" smtClean="0"/>
              <a:t>Like traveling images or traversing the whole reconstruction</a:t>
            </a:r>
          </a:p>
          <a:p>
            <a:pPr lvl="1"/>
            <a:r>
              <a:rPr lang="en-US" altLang="ko-KR" dirty="0" smtClean="0"/>
              <a:t>Visualizing cameras and points are enough</a:t>
            </a:r>
          </a:p>
          <a:p>
            <a:pPr lvl="1"/>
            <a:r>
              <a:rPr lang="en-US" altLang="ko-KR" dirty="0" smtClean="0"/>
              <a:t>You can choose between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 (easy), OpenGL, and VRML</a:t>
            </a:r>
          </a:p>
          <a:p>
            <a:pPr lvl="2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Additional Information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4557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Phillp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Torr’s</a:t>
            </a:r>
            <a:r>
              <a:rPr lang="en-US" altLang="ko-KR" dirty="0" smtClean="0"/>
              <a:t> Structure from Motion toolkit</a:t>
            </a:r>
          </a:p>
          <a:p>
            <a:pPr lvl="1"/>
            <a:r>
              <a:rPr lang="en-US" altLang="ko-KR" dirty="0" smtClean="0"/>
              <a:t>Includes F-matrix estimation, RANSAC, Triangulation and etc.</a:t>
            </a:r>
          </a:p>
          <a:p>
            <a:pPr lvl="1"/>
            <a:r>
              <a:rPr lang="en-US" altLang="ko-KR" dirty="0" smtClean="0">
                <a:hlinkClick r:id="rId2"/>
              </a:rPr>
              <a:t>http://cms.brookes.ac.uk/staff/PhilipTorr/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Noah </a:t>
            </a:r>
            <a:r>
              <a:rPr lang="en-US" altLang="ko-KR" dirty="0" err="1" smtClean="0"/>
              <a:t>Snavely’s</a:t>
            </a:r>
            <a:r>
              <a:rPr lang="en-US" altLang="ko-KR" dirty="0" smtClean="0"/>
              <a:t> Bundler</a:t>
            </a:r>
          </a:p>
          <a:p>
            <a:pPr lvl="1"/>
            <a:r>
              <a:rPr lang="en-US" altLang="ko-KR" dirty="0" smtClean="0"/>
              <a:t>The implementation of ‘Photo Tourism’ paper, which is exactly same as our goal</a:t>
            </a:r>
          </a:p>
          <a:p>
            <a:pPr lvl="1"/>
            <a:r>
              <a:rPr lang="en-US" altLang="ko-KR" dirty="0" smtClean="0">
                <a:hlinkClick r:id="rId3"/>
              </a:rPr>
              <a:t>http://phototour.cs.washington.edu/bundler/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OpenCV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You could find more through </a:t>
            </a:r>
            <a:r>
              <a:rPr lang="en-US" altLang="ko-KR" dirty="0" err="1" smtClean="0"/>
              <a:t>Googling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Auxiliary References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296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Book Reference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Multiple-View Geometry (HZ)</a:t>
            </a:r>
          </a:p>
          <a:p>
            <a:pPr lvl="1"/>
            <a:r>
              <a:rPr lang="en-US" altLang="ko-KR" dirty="0" smtClean="0"/>
              <a:t>Basic Projective Geometry (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. 2,3)</a:t>
            </a:r>
          </a:p>
          <a:p>
            <a:pPr lvl="1"/>
            <a:r>
              <a:rPr lang="en-US" altLang="ko-KR" dirty="0" smtClean="0"/>
              <a:t>Camera Models and Calibration (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. 6,8)</a:t>
            </a:r>
          </a:p>
          <a:p>
            <a:pPr lvl="1"/>
            <a:r>
              <a:rPr lang="en-US" altLang="ko-KR" dirty="0" err="1" smtClean="0"/>
              <a:t>Epipolar</a:t>
            </a:r>
            <a:r>
              <a:rPr lang="en-US" altLang="ko-KR" dirty="0" smtClean="0"/>
              <a:t> Geometry and Implementation (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. 9, 11)</a:t>
            </a:r>
          </a:p>
          <a:p>
            <a:pPr lvl="1"/>
            <a:r>
              <a:rPr lang="en-US" altLang="ko-KR" dirty="0" smtClean="0"/>
              <a:t>Triangulation (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. 12)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Computer Vision: Algorithms and Applications (S)</a:t>
            </a:r>
          </a:p>
          <a:p>
            <a:pPr lvl="1"/>
            <a:r>
              <a:rPr lang="en-US" altLang="ko-KR" dirty="0" smtClean="0"/>
              <a:t>Structure from Motion (</a:t>
            </a:r>
            <a:r>
              <a:rPr lang="en-US" altLang="ko-KR" dirty="0" err="1" smtClean="0"/>
              <a:t>ch.</a:t>
            </a:r>
            <a:r>
              <a:rPr lang="en-US" altLang="ko-KR" dirty="0" smtClean="0"/>
              <a:t> 7)</a:t>
            </a:r>
          </a:p>
        </p:txBody>
      </p:sp>
    </p:spTree>
    <p:extLst>
      <p:ext uri="{BB962C8B-B14F-4D97-AF65-F5344CB8AC3E}">
        <p14:creationId xmlns:p14="http://schemas.microsoft.com/office/powerpoint/2010/main" val="140977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Due :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November 13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To : </a:t>
            </a:r>
            <a:r>
              <a:rPr lang="en-US" altLang="ko-KR" dirty="0" err="1" smtClean="0"/>
              <a:t>Hyowon</a:t>
            </a:r>
            <a:r>
              <a:rPr lang="en-US" altLang="ko-KR" dirty="0" smtClean="0"/>
              <a:t> Ha (</a:t>
            </a:r>
            <a:r>
              <a:rPr lang="en-US" altLang="ko-KR" dirty="0" smtClean="0">
                <a:hlinkClick r:id="rId2"/>
              </a:rPr>
              <a:t>hwha@rcv.kaist.ac.kr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Submission </a:t>
            </a:r>
            <a:r>
              <a:rPr lang="en-US" altLang="ko-KR" dirty="0" smtClean="0"/>
              <a:t>should include…</a:t>
            </a:r>
          </a:p>
          <a:p>
            <a:pPr lvl="1"/>
            <a:r>
              <a:rPr lang="en-US" altLang="ko-KR" dirty="0" smtClean="0"/>
              <a:t>Report</a:t>
            </a:r>
          </a:p>
          <a:p>
            <a:pPr lvl="1"/>
            <a:r>
              <a:rPr lang="en-US" altLang="ko-KR" dirty="0" smtClean="0"/>
              <a:t>Source code</a:t>
            </a:r>
          </a:p>
          <a:p>
            <a:pPr lvl="1"/>
            <a:r>
              <a:rPr lang="en-US" altLang="ko-KR" dirty="0" smtClean="0"/>
              <a:t>Readme file explaining how to execute the program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Report should include…</a:t>
            </a:r>
          </a:p>
          <a:p>
            <a:pPr lvl="1"/>
            <a:r>
              <a:rPr lang="en-US" altLang="ko-KR" dirty="0" smtClean="0"/>
              <a:t>Your understanding of each steps of algorithms</a:t>
            </a:r>
          </a:p>
          <a:p>
            <a:pPr lvl="1"/>
            <a:r>
              <a:rPr lang="en-US" altLang="ko-KR" dirty="0" smtClean="0"/>
              <a:t>Indication of the parts that you implemented on your own and the parts you used open source code</a:t>
            </a:r>
          </a:p>
          <a:p>
            <a:pPr lvl="1"/>
            <a:r>
              <a:rPr lang="en-US" altLang="ko-KR" dirty="0" smtClean="0"/>
              <a:t>The origin of the source code if you have used any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Submission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1273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completion and understanding of the whole system will be most important</a:t>
            </a:r>
          </a:p>
          <a:p>
            <a:pPr lvl="1"/>
            <a:r>
              <a:rPr lang="en-US" altLang="ko-KR" dirty="0"/>
              <a:t>You</a:t>
            </a:r>
            <a:r>
              <a:rPr lang="ko-KR" altLang="en-US" dirty="0"/>
              <a:t> </a:t>
            </a:r>
            <a:r>
              <a:rPr lang="en-US" altLang="ko-KR" dirty="0"/>
              <a:t>can use any open source code in block-size level (for example, feature extraction/ feature matching/ 8-point algorithm to get ‘E’ / RANSAC /  6-point algorithm for [</a:t>
            </a:r>
            <a:r>
              <a:rPr lang="en-US" altLang="ko-KR" dirty="0" err="1"/>
              <a:t>R|t</a:t>
            </a:r>
            <a:r>
              <a:rPr lang="en-US" altLang="ko-KR" dirty="0" smtClean="0"/>
              <a:t>]…)</a:t>
            </a:r>
          </a:p>
          <a:p>
            <a:pPr lvl="1"/>
            <a:r>
              <a:rPr lang="en-US" altLang="ko-KR" dirty="0" smtClean="0"/>
              <a:t>Your own implementation will get extra credit.</a:t>
            </a:r>
            <a:endParaRPr lang="en-US" altLang="ko-KR" dirty="0"/>
          </a:p>
          <a:p>
            <a:pPr lvl="1"/>
            <a:r>
              <a:rPr lang="en-US" altLang="ko-KR" dirty="0" smtClean="0"/>
              <a:t>You should construct and arrange the whole program by yourself.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Copying the whole system will receive no points</a:t>
            </a:r>
          </a:p>
          <a:p>
            <a:pPr lvl="1"/>
            <a:r>
              <a:rPr lang="en-US" altLang="ko-KR" dirty="0" smtClean="0"/>
              <a:t>Ex) bundler code for photo tourism project</a:t>
            </a:r>
          </a:p>
          <a:p>
            <a:pPr lvl="1"/>
            <a:r>
              <a:rPr lang="en-US" altLang="ko-KR" dirty="0" smtClean="0"/>
              <a:t>You can refer it, but implement on your own!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Evaluation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1357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57298"/>
            <a:ext cx="5194920" cy="495202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Input</a:t>
            </a:r>
          </a:p>
          <a:p>
            <a:pPr lvl="1"/>
            <a:r>
              <a:rPr lang="en-US" altLang="ko-KR" dirty="0" smtClean="0"/>
              <a:t>Freely taken images with overlapped scenery</a:t>
            </a:r>
          </a:p>
          <a:p>
            <a:r>
              <a:rPr lang="en-US" altLang="ko-KR" dirty="0" smtClean="0"/>
              <a:t>Output</a:t>
            </a:r>
          </a:p>
          <a:p>
            <a:pPr lvl="1"/>
            <a:r>
              <a:rPr lang="en-US" altLang="ko-KR" dirty="0" smtClean="0"/>
              <a:t>camera pose and 3D structure of the scene</a:t>
            </a:r>
          </a:p>
          <a:p>
            <a:r>
              <a:rPr lang="en-US" altLang="ko-KR" dirty="0" smtClean="0"/>
              <a:t>Implementation issues</a:t>
            </a:r>
          </a:p>
          <a:p>
            <a:pPr lvl="1"/>
            <a:r>
              <a:rPr lang="en-US" altLang="ko-KR" dirty="0" smtClean="0"/>
              <a:t>Feature extraction and matching</a:t>
            </a:r>
          </a:p>
          <a:p>
            <a:pPr lvl="1"/>
            <a:r>
              <a:rPr lang="en-US" altLang="ko-KR" dirty="0" smtClean="0"/>
              <a:t>Camera motion(pose) estimation</a:t>
            </a:r>
          </a:p>
          <a:p>
            <a:pPr lvl="1"/>
            <a:r>
              <a:rPr lang="en-US" altLang="ko-KR" dirty="0" smtClean="0"/>
              <a:t>Outlier removal using RANSAC</a:t>
            </a:r>
          </a:p>
          <a:p>
            <a:pPr lvl="1"/>
            <a:r>
              <a:rPr lang="en-US" altLang="ko-KR" dirty="0" smtClean="0"/>
              <a:t>3D Reconstruction using triangulation</a:t>
            </a:r>
          </a:p>
          <a:p>
            <a:pPr lvl="1"/>
            <a:r>
              <a:rPr lang="en-US" altLang="ko-KR" dirty="0" smtClean="0"/>
              <a:t>LM-based non-linear optimization and bundle adjustment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Reference</a:t>
            </a:r>
          </a:p>
          <a:p>
            <a:pPr lvl="1"/>
            <a:r>
              <a:rPr lang="en-US" altLang="ko-KR" dirty="0" smtClean="0">
                <a:hlinkClick r:id="rId2"/>
              </a:rPr>
              <a:t>http://photosynth.net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N.Snavely</a:t>
            </a:r>
            <a:r>
              <a:rPr lang="en-US" altLang="ko-KR" dirty="0" smtClean="0"/>
              <a:t> et al., “Photo Tourism: Exploring photo collections in 3D”, SIGGRAPH 2006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Make : </a:t>
            </a:r>
            <a:r>
              <a:rPr lang="en-US" altLang="ko-KR" dirty="0" err="1" smtClean="0"/>
              <a:t>PhotoSynth</a:t>
            </a:r>
            <a:endParaRPr lang="ko-KR" alt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3790977"/>
            <a:ext cx="2928958" cy="2086295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1659038"/>
            <a:ext cx="2906743" cy="2075094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58038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SIFT</a:t>
            </a:r>
          </a:p>
          <a:p>
            <a:pPr lvl="1"/>
            <a:r>
              <a:rPr lang="en-US" altLang="ko-KR" dirty="0" smtClean="0"/>
              <a:t>Easy to use in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. Strongly recommended.</a:t>
            </a:r>
          </a:p>
          <a:p>
            <a:pPr lvl="1"/>
            <a:r>
              <a:rPr lang="en-US" altLang="ko-KR" dirty="0" smtClean="0">
                <a:hlinkClick r:id="rId2"/>
              </a:rPr>
              <a:t>http://www.vlfeat.org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GPU-SIFT</a:t>
            </a:r>
          </a:p>
          <a:p>
            <a:pPr lvl="1"/>
            <a:r>
              <a:rPr lang="en-US" altLang="ko-KR" dirty="0" smtClean="0"/>
              <a:t>In C++. System requirements – certain level of NVIDIA graphic card</a:t>
            </a:r>
          </a:p>
          <a:p>
            <a:pPr lvl="1"/>
            <a:r>
              <a:rPr lang="en-US" altLang="ko-KR" dirty="0" smtClean="0">
                <a:hlinkClick r:id="rId3"/>
              </a:rPr>
              <a:t>http://www.cs.unc.edu/~ccwu/siftgpu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※ Your own implementation will get extra credit.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1. Feature Extraction and Matching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184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How can we estimate ‘E’</a:t>
            </a:r>
          </a:p>
          <a:p>
            <a:pPr marL="0" indent="0">
              <a:buNone/>
            </a:pPr>
            <a:r>
              <a:rPr lang="en-US" altLang="ko-KR" dirty="0" smtClean="0"/>
              <a:t>    given a set of match points {x, x’}?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lvl="1"/>
            <a:r>
              <a:rPr lang="en-US" altLang="ko-KR" dirty="0" smtClean="0"/>
              <a:t>8,7-point algorithm for F (ref. HZ 11)</a:t>
            </a:r>
          </a:p>
          <a:p>
            <a:pPr lvl="1"/>
            <a:r>
              <a:rPr lang="en-US" altLang="ko-KR" dirty="0" smtClean="0"/>
              <a:t>Calibrated 5-point algorithm for E</a:t>
            </a:r>
          </a:p>
          <a:p>
            <a:pPr marL="457200" lvl="1" indent="0">
              <a:buNone/>
            </a:pPr>
            <a:r>
              <a:rPr lang="en-US" altLang="ko-KR" dirty="0" smtClean="0"/>
              <a:t>   (ref. </a:t>
            </a:r>
            <a:r>
              <a:rPr lang="en-US" altLang="ko-KR" dirty="0">
                <a:hlinkClick r:id="rId2"/>
              </a:rPr>
              <a:t>http://vis.uky.edu/~stewe/FIVEPOINT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     You can use it.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  : David </a:t>
            </a:r>
            <a:r>
              <a:rPr lang="en-US" altLang="ko-KR" dirty="0" err="1"/>
              <a:t>Nister</a:t>
            </a:r>
            <a:r>
              <a:rPr lang="en-US" altLang="ko-KR" dirty="0"/>
              <a:t>, </a:t>
            </a:r>
            <a:r>
              <a:rPr lang="en-US" altLang="ko-KR" i="1" dirty="0"/>
              <a:t>An Efficient Solution to the Five-Point Relative Pose </a:t>
            </a:r>
            <a:r>
              <a:rPr lang="en-US" altLang="ko-KR" i="1" dirty="0" smtClean="0"/>
              <a:t>Problem)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     ※ </a:t>
            </a:r>
            <a:r>
              <a:rPr lang="en-US" altLang="ko-KR" sz="1800" dirty="0">
                <a:solidFill>
                  <a:srgbClr val="FF0000"/>
                </a:solidFill>
              </a:rPr>
              <a:t>Your own implementation will get extra credit.</a:t>
            </a:r>
            <a:endParaRPr lang="ko-KR" altLang="en-US" sz="1800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 smtClean="0"/>
              <a:t>Decompose E into [</a:t>
            </a:r>
            <a:r>
              <a:rPr lang="en-US" altLang="ko-KR" dirty="0" err="1" smtClean="0"/>
              <a:t>R|t</a:t>
            </a:r>
            <a:r>
              <a:rPr lang="en-US" altLang="ko-KR" dirty="0" smtClean="0"/>
              <a:t>]s</a:t>
            </a:r>
          </a:p>
          <a:p>
            <a:pPr lvl="1"/>
            <a:r>
              <a:rPr lang="en-US" altLang="ko-KR" dirty="0" smtClean="0"/>
              <a:t>(ref. HZ 9.6)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2. Camera Motion from Essential Matrix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0571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3. RANSAC – What is RANSAC ? </a:t>
            </a:r>
            <a:br>
              <a:rPr lang="en-US" altLang="ko-KR" sz="3200" dirty="0" smtClean="0"/>
            </a:br>
            <a:r>
              <a:rPr lang="en-US" altLang="ko-KR" sz="3200" dirty="0" smtClean="0"/>
              <a:t>(Toy Problem)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705088" y="5286389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419468" y="4572009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2476" y="4071943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491170" y="3500439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705616" y="2928935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276988" y="4786323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776658" y="4938723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205418" y="5429265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133716" y="3143249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776526" y="2786059"/>
            <a:ext cx="3929090" cy="3655480"/>
            <a:chOff x="2000232" y="1928802"/>
            <a:chExt cx="3929090" cy="3655480"/>
          </a:xfrm>
        </p:grpSpPr>
        <p:cxnSp>
          <p:nvCxnSpPr>
            <p:cNvPr id="14" name="직선 연결선 13"/>
            <p:cNvCxnSpPr/>
            <p:nvPr/>
          </p:nvCxnSpPr>
          <p:spPr>
            <a:xfrm rot="16200000" flipH="1">
              <a:off x="1893075" y="2035959"/>
              <a:ext cx="3286148" cy="3071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786314" y="5214950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 points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205550" y="1500175"/>
            <a:ext cx="2071702" cy="4143404"/>
            <a:chOff x="5429256" y="642918"/>
            <a:chExt cx="2071702" cy="4143404"/>
          </a:xfrm>
        </p:grpSpPr>
        <p:cxnSp>
          <p:nvCxnSpPr>
            <p:cNvPr id="15" name="직선 연결선 14"/>
            <p:cNvCxnSpPr/>
            <p:nvPr/>
          </p:nvCxnSpPr>
          <p:spPr>
            <a:xfrm rot="5400000">
              <a:off x="3964777" y="2393149"/>
              <a:ext cx="3857652" cy="928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357950" y="642918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 points</a:t>
              </a:r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619672" y="3789040"/>
            <a:ext cx="4800192" cy="2354605"/>
            <a:chOff x="843378" y="2931783"/>
            <a:chExt cx="4800192" cy="2354605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1500166" y="3286124"/>
              <a:ext cx="4143404" cy="2000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43378" y="2931783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 points</a:t>
              </a:r>
              <a:endParaRPr lang="ko-KR" alt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276328" y="1857365"/>
            <a:ext cx="7000924" cy="4605069"/>
            <a:chOff x="500034" y="1000108"/>
            <a:chExt cx="7000924" cy="4605069"/>
          </a:xfrm>
        </p:grpSpPr>
        <p:cxnSp>
          <p:nvCxnSpPr>
            <p:cNvPr id="30" name="직선 연결선 29"/>
            <p:cNvCxnSpPr/>
            <p:nvPr/>
          </p:nvCxnSpPr>
          <p:spPr>
            <a:xfrm rot="10800000" flipV="1">
              <a:off x="500034" y="1000108"/>
              <a:ext cx="7000924" cy="4572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071538" y="5143512"/>
              <a:ext cx="1500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6 points</a:t>
              </a:r>
              <a:endParaRPr lang="ko-KR" altLang="en-US" sz="24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276328" y="1428736"/>
            <a:ext cx="7153324" cy="5357850"/>
            <a:chOff x="500034" y="571479"/>
            <a:chExt cx="7153324" cy="5357850"/>
          </a:xfrm>
        </p:grpSpPr>
        <p:cxnSp>
          <p:nvCxnSpPr>
            <p:cNvPr id="36" name="직선 연결선 35"/>
            <p:cNvCxnSpPr/>
            <p:nvPr/>
          </p:nvCxnSpPr>
          <p:spPr>
            <a:xfrm rot="10800000" flipV="1">
              <a:off x="652434" y="1357297"/>
              <a:ext cx="7000924" cy="457203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0800000" flipV="1">
              <a:off x="500034" y="571479"/>
              <a:ext cx="7000924" cy="457203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35496" y="1264692"/>
            <a:ext cx="4643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Model: line</a:t>
            </a:r>
          </a:p>
          <a:p>
            <a:r>
              <a:rPr lang="en-US" altLang="ko-KR" sz="1600" dirty="0" smtClean="0"/>
              <a:t>Required number of samples for each hypothesis: 2 points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1. Randomly generate sets of 2 points </a:t>
            </a:r>
          </a:p>
          <a:p>
            <a:r>
              <a:rPr lang="en-US" altLang="ko-KR" sz="1600" dirty="0" smtClean="0"/>
              <a:t>2. Generate line(hypothesis) and evaluate using other points with pre-defined threshold</a:t>
            </a:r>
          </a:p>
          <a:p>
            <a:r>
              <a:rPr lang="en-US" altLang="ko-KR" sz="1600" dirty="0" smtClean="0"/>
              <a:t>3. Choose the most supportive hypothesis having most inliers.</a:t>
            </a:r>
            <a:endParaRPr lang="ko-KR" altLang="en-US" sz="1600" dirty="0"/>
          </a:p>
        </p:txBody>
      </p:sp>
      <p:sp>
        <p:nvSpPr>
          <p:cNvPr id="40" name="슬라이드 번호 개체 틀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DB54-CB16-4F87-876A-81C157D4098B}" type="slidenum">
              <a:rPr lang="ko-KR" altLang="en-US" smtClean="0"/>
              <a:pPr/>
              <a:t>5</a:t>
            </a:fld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308304" y="2492896"/>
            <a:ext cx="216024" cy="29316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43809" y="2407265"/>
            <a:ext cx="842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threshold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1928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3. RANSAC – Motion using ‘E’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1733041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Inlier and Outlier – True and False {x, x’} matches</a:t>
            </a:r>
          </a:p>
          <a:p>
            <a:r>
              <a:rPr lang="en-US" altLang="ko-KR" dirty="0" smtClean="0"/>
              <a:t>For the Essential Matrix</a:t>
            </a:r>
          </a:p>
          <a:p>
            <a:pPr lvl="1"/>
            <a:r>
              <a:rPr lang="en-US" altLang="ko-KR" dirty="0" smtClean="0"/>
              <a:t>Inliers: Correct ‘E’</a:t>
            </a:r>
          </a:p>
          <a:p>
            <a:pPr lvl="1"/>
            <a:r>
              <a:rPr lang="en-US" altLang="ko-KR" dirty="0" smtClean="0"/>
              <a:t>Outliers: Random/Wrong ‘E’</a:t>
            </a:r>
          </a:p>
          <a:p>
            <a:pPr lvl="1"/>
            <a:r>
              <a:rPr lang="en-US" altLang="ko-KR" dirty="0" smtClean="0"/>
              <a:t>(ref: HZ 11.6)</a:t>
            </a:r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034" y="1343743"/>
            <a:ext cx="46434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Model: ‘E’, essential matrix</a:t>
            </a:r>
          </a:p>
          <a:p>
            <a:r>
              <a:rPr lang="en-US" altLang="ko-KR" sz="1600" dirty="0" smtClean="0"/>
              <a:t>Required number of samples for each hypothesis: 5 points (for 5-point algorithm)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1. Randomly generate sets of 5 points </a:t>
            </a:r>
          </a:p>
          <a:p>
            <a:r>
              <a:rPr lang="en-US" altLang="ko-KR" sz="1600" dirty="0" smtClean="0"/>
              <a:t>2. Generate E(hypothesis) and evaluate using other points with pre-defined threshold – </a:t>
            </a:r>
            <a:r>
              <a:rPr lang="en-US" altLang="ko-KR" sz="1600" dirty="0" err="1" smtClean="0"/>
              <a:t>epipolar</a:t>
            </a:r>
            <a:r>
              <a:rPr lang="en-US" altLang="ko-KR" sz="1600" dirty="0" smtClean="0"/>
              <a:t> distance</a:t>
            </a:r>
          </a:p>
          <a:p>
            <a:r>
              <a:rPr lang="en-US" altLang="ko-KR" sz="1600" dirty="0" smtClean="0"/>
              <a:t>3. Choose the most supportive hypothesis having most inliers.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364088" y="2143116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Basic assumption: </a:t>
            </a:r>
          </a:p>
          <a:p>
            <a:r>
              <a:rPr lang="en-US" altLang="ko-KR" dirty="0" smtClean="0"/>
              <a:t>Inliers are consistent</a:t>
            </a:r>
          </a:p>
          <a:p>
            <a:r>
              <a:rPr lang="en-US" altLang="ko-KR" dirty="0" smtClean="0"/>
              <a:t>Outliers are randomly generated</a:t>
            </a:r>
            <a:endParaRPr lang="ko-KR" altLang="en-US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DB54-CB16-4F87-876A-81C157D4098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82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4. 3D Reconstruction using Triangulation</a:t>
            </a:r>
            <a:endParaRPr lang="ko-KR" altLang="en-US" sz="3200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738683"/>
              </p:ext>
            </p:extLst>
          </p:nvPr>
        </p:nvGraphicFramePr>
        <p:xfrm>
          <a:off x="683568" y="1942876"/>
          <a:ext cx="5530850" cy="386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3" imgW="4000500" imgH="2794000" progId="Equation.DSMT4">
                  <p:embed/>
                </p:oleObj>
              </mc:Choice>
              <mc:Fallback>
                <p:oleObj name="Equation" r:id="rId3" imgW="4000500" imgH="279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942876"/>
                        <a:ext cx="5530850" cy="386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" descr="D:\Publication\ICPR 2008\computer_latex\ViewRelation2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1340768"/>
            <a:ext cx="3547116" cy="243792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236296" y="3917270"/>
                <a:ext cx="128259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917270"/>
                <a:ext cx="1282595" cy="391646"/>
              </a:xfrm>
              <a:prstGeom prst="rect">
                <a:avLst/>
              </a:prstGeom>
              <a:blipFill rotWithShape="1"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228739" y="4396390"/>
                <a:ext cx="139781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r>
                        <a:rPr lang="en-US" altLang="ko-KR" b="0" i="1" smtClean="0">
                          <a:latin typeface="Cambria Math"/>
                        </a:rPr>
                        <m:t>′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739" y="4396390"/>
                <a:ext cx="1397819" cy="391646"/>
              </a:xfrm>
              <a:prstGeom prst="rect">
                <a:avLst/>
              </a:prstGeom>
              <a:blipFill rotWithShape="1"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034215" y="4837554"/>
                <a:ext cx="167853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215" y="4837554"/>
                <a:ext cx="1678536" cy="391646"/>
              </a:xfrm>
              <a:prstGeom prst="rect">
                <a:avLst/>
              </a:prstGeom>
              <a:blipFill rotWithShape="1"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020272" y="5297646"/>
                <a:ext cx="1799403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′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5297646"/>
                <a:ext cx="1799403" cy="391646"/>
              </a:xfrm>
              <a:prstGeom prst="rect">
                <a:avLst/>
              </a:prstGeom>
              <a:blipFill rotWithShape="1"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340768"/>
            <a:ext cx="4214842" cy="217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Relation between Multiple Views</a:t>
            </a:r>
            <a:endParaRPr lang="ko-KR" altLang="en-US" sz="3200" dirty="0"/>
          </a:p>
        </p:txBody>
      </p:sp>
      <p:pic>
        <p:nvPicPr>
          <p:cNvPr id="4" name="Picture 2" descr="D:\Publication\ICPR 2008\computer_latex\ViewRelation2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3000372"/>
            <a:ext cx="5197030" cy="3571900"/>
          </a:xfrm>
          <a:prstGeom prst="rect">
            <a:avLst/>
          </a:prstGeom>
          <a:noFill/>
        </p:spPr>
      </p:pic>
      <p:grpSp>
        <p:nvGrpSpPr>
          <p:cNvPr id="5" name="그룹 4"/>
          <p:cNvGrpSpPr/>
          <p:nvPr/>
        </p:nvGrpSpPr>
        <p:grpSpPr>
          <a:xfrm>
            <a:off x="5940152" y="2599832"/>
            <a:ext cx="2736304" cy="2222209"/>
            <a:chOff x="5940152" y="2028328"/>
            <a:chExt cx="2736304" cy="2222209"/>
          </a:xfrm>
        </p:grpSpPr>
        <p:sp>
          <p:nvSpPr>
            <p:cNvPr id="6" name="아래쪽 화살표 5"/>
            <p:cNvSpPr/>
            <p:nvPr/>
          </p:nvSpPr>
          <p:spPr>
            <a:xfrm rot="17911677">
              <a:off x="6858016" y="3143248"/>
              <a:ext cx="285752" cy="19288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40152" y="202832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1"/>
                  </a:solidFill>
                </a:rPr>
                <a:t>Scale ambiguity exists.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567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can we estimate ‘P=[</a:t>
            </a:r>
            <a:r>
              <a:rPr lang="en-US" altLang="ko-KR" dirty="0" err="1" smtClean="0"/>
              <a:t>R|t</a:t>
            </a:r>
            <a:r>
              <a:rPr lang="en-US" altLang="ko-KR" dirty="0" smtClean="0"/>
              <a:t>]’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given a set of match points {</a:t>
            </a:r>
            <a:r>
              <a:rPr lang="en-US" altLang="ko-KR" dirty="0" err="1" smtClean="0"/>
              <a:t>x,X</a:t>
            </a:r>
            <a:r>
              <a:rPr lang="en-US" altLang="ko-KR" dirty="0" smtClean="0"/>
              <a:t>}?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6-point DLT algorithm (ref. HZ 7.1)</a:t>
            </a:r>
          </a:p>
          <a:p>
            <a:pPr lvl="1"/>
            <a:r>
              <a:rPr lang="en-US" altLang="ko-KR" dirty="0" smtClean="0"/>
              <a:t>3-point algorithm</a:t>
            </a:r>
          </a:p>
          <a:p>
            <a:pPr marL="0" indent="0">
              <a:buNone/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※ </a:t>
            </a:r>
            <a:r>
              <a:rPr lang="en-US" altLang="ko-KR" sz="1600" dirty="0">
                <a:solidFill>
                  <a:srgbClr val="FF0000"/>
                </a:solidFill>
              </a:rPr>
              <a:t>Your own implementation will get extra credit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5. Pose Estimation for 3</a:t>
            </a:r>
            <a:r>
              <a:rPr lang="en-US" altLang="ko-KR" sz="3200" baseline="30000" dirty="0" smtClean="0"/>
              <a:t>rd</a:t>
            </a:r>
            <a:r>
              <a:rPr lang="en-US" altLang="ko-KR" sz="3200" dirty="0" smtClean="0"/>
              <a:t> view and after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110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1149</Words>
  <Application>Microsoft Office PowerPoint</Application>
  <PresentationFormat>화면 슬라이드 쇼(4:3)</PresentationFormat>
  <Paragraphs>188</Paragraphs>
  <Slides>18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0" baseType="lpstr">
      <vt:lpstr>Office 테마</vt:lpstr>
      <vt:lpstr>Equation</vt:lpstr>
      <vt:lpstr>Programming Assignment #2: Structure from Motion</vt:lpstr>
      <vt:lpstr>To Make : PhotoSynth</vt:lpstr>
      <vt:lpstr>1. Feature Extraction and Matching</vt:lpstr>
      <vt:lpstr>2. Camera Motion from Essential Matrix</vt:lpstr>
      <vt:lpstr>3. RANSAC – What is RANSAC ?  (Toy Problem)</vt:lpstr>
      <vt:lpstr>3. RANSAC – Motion using ‘E’</vt:lpstr>
      <vt:lpstr>4. 3D Reconstruction using Triangulation</vt:lpstr>
      <vt:lpstr>Relation between Multiple Views</vt:lpstr>
      <vt:lpstr>5. Pose Estimation for 3rd view and after</vt:lpstr>
      <vt:lpstr>6. Growing</vt:lpstr>
      <vt:lpstr>7. LM optimization (optional)</vt:lpstr>
      <vt:lpstr>8. Bundle Adjustment (optional)</vt:lpstr>
      <vt:lpstr>Overall Strategy</vt:lpstr>
      <vt:lpstr>Additional Information</vt:lpstr>
      <vt:lpstr>Auxiliary References</vt:lpstr>
      <vt:lpstr>Book Reference</vt:lpstr>
      <vt:lpstr>Submission</vt:lpstr>
      <vt:lpstr>Evaluation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Work “Teeth model reconstruction”</dc:title>
  <dc:creator>Windows 사용자</dc:creator>
  <cp:lastModifiedBy>Hyowon</cp:lastModifiedBy>
  <cp:revision>265</cp:revision>
  <cp:lastPrinted>2012-10-30T04:33:41Z</cp:lastPrinted>
  <dcterms:created xsi:type="dcterms:W3CDTF">2011-09-08T09:33:30Z</dcterms:created>
  <dcterms:modified xsi:type="dcterms:W3CDTF">2013-10-22T03:07:35Z</dcterms:modified>
</cp:coreProperties>
</file>