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23"/>
  </p:notesMasterIdLst>
  <p:sldIdLst>
    <p:sldId id="256" r:id="rId6"/>
    <p:sldId id="345" r:id="rId7"/>
    <p:sldId id="338" r:id="rId8"/>
    <p:sldId id="356" r:id="rId9"/>
    <p:sldId id="355" r:id="rId10"/>
    <p:sldId id="339" r:id="rId11"/>
    <p:sldId id="340" r:id="rId12"/>
    <p:sldId id="341" r:id="rId13"/>
    <p:sldId id="313" r:id="rId14"/>
    <p:sldId id="342" r:id="rId15"/>
    <p:sldId id="343" r:id="rId16"/>
    <p:sldId id="349" r:id="rId17"/>
    <p:sldId id="350" r:id="rId18"/>
    <p:sldId id="348" r:id="rId19"/>
    <p:sldId id="357" r:id="rId20"/>
    <p:sldId id="352" r:id="rId21"/>
    <p:sldId id="292" r:id="rId22"/>
  </p:sldIdLst>
  <p:sldSz cx="13004800" cy="9753600"/>
  <p:notesSz cx="6858000" cy="9144000"/>
  <p:defaultTextStyle>
    <a:defPPr>
      <a:defRPr lang="en-US"/>
    </a:defPPr>
    <a:lvl1pPr algn="l" rtl="0" fontAlgn="base">
      <a:lnSpc>
        <a:spcPct val="90000"/>
      </a:lnSpc>
      <a:spcBef>
        <a:spcPts val="1300"/>
      </a:spcBef>
      <a:spcAft>
        <a:spcPct val="0"/>
      </a:spcAft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1pPr>
    <a:lvl2pPr marL="457200" algn="l" rtl="0" fontAlgn="base">
      <a:lnSpc>
        <a:spcPct val="90000"/>
      </a:lnSpc>
      <a:spcBef>
        <a:spcPts val="1300"/>
      </a:spcBef>
      <a:spcAft>
        <a:spcPct val="0"/>
      </a:spcAft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2pPr>
    <a:lvl3pPr marL="914400" algn="l" rtl="0" fontAlgn="base">
      <a:lnSpc>
        <a:spcPct val="90000"/>
      </a:lnSpc>
      <a:spcBef>
        <a:spcPts val="1300"/>
      </a:spcBef>
      <a:spcAft>
        <a:spcPct val="0"/>
      </a:spcAft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3pPr>
    <a:lvl4pPr marL="1371600" algn="l" rtl="0" fontAlgn="base">
      <a:lnSpc>
        <a:spcPct val="90000"/>
      </a:lnSpc>
      <a:spcBef>
        <a:spcPts val="1300"/>
      </a:spcBef>
      <a:spcAft>
        <a:spcPct val="0"/>
      </a:spcAft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4pPr>
    <a:lvl5pPr marL="1828800" algn="l" rtl="0" fontAlgn="base">
      <a:lnSpc>
        <a:spcPct val="90000"/>
      </a:lnSpc>
      <a:spcBef>
        <a:spcPts val="1300"/>
      </a:spcBef>
      <a:spcAft>
        <a:spcPct val="0"/>
      </a:spcAft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5pPr>
    <a:lvl6pPr marL="2286000" algn="l" defTabSz="914400" rtl="0" eaLnBrk="1" latinLnBrk="0" hangingPunct="1"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6pPr>
    <a:lvl7pPr marL="2743200" algn="l" defTabSz="914400" rtl="0" eaLnBrk="1" latinLnBrk="0" hangingPunct="1"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7pPr>
    <a:lvl8pPr marL="3200400" algn="l" defTabSz="914400" rtl="0" eaLnBrk="1" latinLnBrk="0" hangingPunct="1"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8pPr>
    <a:lvl9pPr marL="3657600" algn="l" defTabSz="914400" rtl="0" eaLnBrk="1" latinLnBrk="0" hangingPunct="1">
      <a:defRPr sz="4000" kern="1200">
        <a:solidFill>
          <a:srgbClr val="333333"/>
        </a:solidFill>
        <a:latin typeface="Lucida Grande" charset="0"/>
        <a:ea typeface="ヒラギノ角ゴ ProN W3" charset="0"/>
        <a:cs typeface="ヒラギノ角ゴ ProN W3" charset="0"/>
        <a:sym typeface="Lucida Gran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85" autoAdjust="0"/>
  </p:normalViewPr>
  <p:slideViewPr>
    <p:cSldViewPr>
      <p:cViewPr>
        <p:scale>
          <a:sx n="66" d="100"/>
          <a:sy n="66" d="100"/>
        </p:scale>
        <p:origin x="-1296" y="3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9425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186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186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 smtClean="0"/>
              <a:t>Is there an algorithmic</a:t>
            </a:r>
            <a:r>
              <a:rPr lang="en-US" sz="1900" baseline="0" dirty="0" smtClean="0"/>
              <a:t> solution?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087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05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61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72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33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91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0164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51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48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582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2149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20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154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468171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647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86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731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91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3942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715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08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28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1529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7063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6002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5511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28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270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96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787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94081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18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571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08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54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3008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88447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45716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08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717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99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821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15813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322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08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479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678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93047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80554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49492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698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846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36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4786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499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560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159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600">
          <a:solidFill>
            <a:srgbClr val="FF0000"/>
          </a:solidFill>
          <a:latin typeface="+mn-lt"/>
          <a:ea typeface="+mn-ea"/>
          <a:cs typeface="+mn-cs"/>
          <a:sym typeface="Lucida Grande" charset="0"/>
        </a:defRPr>
      </a:lvl1pPr>
      <a:lvl2pPr marL="7747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0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2pPr>
      <a:lvl3pPr marL="11176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3pPr>
      <a:lvl4pPr marL="14732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0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4pPr>
      <a:lvl5pPr marL="18161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Clr>
          <a:srgbClr val="000000"/>
        </a:buClr>
        <a:buSzPct val="74000"/>
        <a:buFont typeface=".Helvetica Neue Desk UI" charset="0"/>
        <a:buChar char="‣"/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5pPr>
      <a:lvl6pPr marL="22733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Clr>
          <a:srgbClr val="000000"/>
        </a:buClr>
        <a:buSzPct val="74000"/>
        <a:buFont typeface=".Helvetica Neue Desk UI" charset="0"/>
        <a:buChar char="‣"/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6pPr>
      <a:lvl7pPr marL="27305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Clr>
          <a:srgbClr val="000000"/>
        </a:buClr>
        <a:buSzPct val="74000"/>
        <a:buFont typeface=".Helvetica Neue Desk UI" charset="0"/>
        <a:buChar char="‣"/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7pPr>
      <a:lvl8pPr marL="31877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Clr>
          <a:srgbClr val="000000"/>
        </a:buClr>
        <a:buSzPct val="74000"/>
        <a:buFont typeface=".Helvetica Neue Desk UI" charset="0"/>
        <a:buChar char="‣"/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8pPr>
      <a:lvl9pPr marL="3644900" indent="-215900" algn="l" rtl="0" eaLnBrk="1" fontAlgn="base" hangingPunct="1">
        <a:lnSpc>
          <a:spcPct val="90000"/>
        </a:lnSpc>
        <a:spcBef>
          <a:spcPts val="1300"/>
        </a:spcBef>
        <a:spcAft>
          <a:spcPct val="0"/>
        </a:spcAft>
        <a:buClr>
          <a:srgbClr val="000000"/>
        </a:buClr>
        <a:buSzPct val="74000"/>
        <a:buFont typeface=".Helvetica Neue Desk UI" charset="0"/>
        <a:buChar char="‣"/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159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600">
          <a:solidFill>
            <a:srgbClr val="FF0000"/>
          </a:solidFill>
          <a:latin typeface="+mn-lt"/>
          <a:ea typeface="+mn-ea"/>
          <a:cs typeface="+mn-cs"/>
          <a:sym typeface="Lucida Grande" charset="0"/>
        </a:defRPr>
      </a:lvl1pPr>
      <a:lvl2pPr marL="7747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marL="11176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marL="14732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marL="18161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22733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7305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1877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6449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159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600">
          <a:solidFill>
            <a:srgbClr val="FF0000"/>
          </a:solidFill>
          <a:latin typeface="+mn-lt"/>
          <a:ea typeface="+mn-ea"/>
          <a:cs typeface="+mn-cs"/>
          <a:sym typeface="Lucida Grande" charset="0"/>
        </a:defRPr>
      </a:lvl1pPr>
      <a:lvl2pPr marL="7747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marL="11176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marL="14732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marL="18161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22733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7305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1877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6449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8" y="8547100"/>
            <a:ext cx="36004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>
                    <a:alpha val="79999"/>
                  </a:srgbClr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159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600">
          <a:solidFill>
            <a:srgbClr val="FF0000"/>
          </a:solidFill>
          <a:latin typeface="+mn-lt"/>
          <a:ea typeface="+mn-ea"/>
          <a:cs typeface="+mn-cs"/>
          <a:sym typeface="Lucida Grande" charset="0"/>
        </a:defRPr>
      </a:lvl1pPr>
      <a:lvl2pPr marL="7747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marL="11176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marL="14732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74000"/>
        <a:buFont typeface=".Helvetica Neue Desk UI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marL="1816100" indent="-2159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22733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7305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1877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644900" indent="-2159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333333"/>
        </a:buClr>
        <a:buSzPct val="74000"/>
        <a:buFont typeface=".Helvetica Neue Desk UI" charset="0"/>
        <a:buChar char="‣"/>
        <a:defRPr sz="24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738188" indent="-444500" algn="l" rtl="0" eaLnBrk="0" fontAlgn="base" hangingPunct="0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46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4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4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2300"/>
        </a:spcBef>
        <a:spcAft>
          <a:spcPct val="0"/>
        </a:spcAft>
        <a:buClr>
          <a:srgbClr val="000000"/>
        </a:buClr>
        <a:buSzPct val="171000"/>
        <a:buFont typeface="Lucida Grande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dalelotts.github.io/angular-bootstrap-datetimepicker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63" y="8955088"/>
            <a:ext cx="24050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5" name="Rectangle 6"/>
          <p:cNvSpPr>
            <a:spLocks/>
          </p:cNvSpPr>
          <p:nvPr/>
        </p:nvSpPr>
        <p:spPr bwMode="auto">
          <a:xfrm>
            <a:off x="4762500" y="6070600"/>
            <a:ext cx="7378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54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JavaScript </a:t>
            </a:r>
            <a:r>
              <a:rPr lang="en-US" sz="5400" dirty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Done Right</a:t>
            </a:r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810500"/>
            <a:ext cx="44704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410730"/>
            <a:ext cx="7032625" cy="197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150812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275556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800" dirty="0">
                <a:latin typeface="Aharoni" pitchFamily="2" charset="-79"/>
                <a:cs typeface="Aharoni" pitchFamily="2" charset="-79"/>
              </a:rPr>
              <a:t>$resource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1981200"/>
            <a:ext cx="11742737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Like </a:t>
            </a:r>
            <a:r>
              <a:rPr lang="en-US" sz="3200" dirty="0"/>
              <a:t>ORM for REST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Supports </a:t>
            </a:r>
            <a:r>
              <a:rPr lang="en-US" sz="3200" dirty="0"/>
              <a:t>caching, bulking and JSONP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Mocks </a:t>
            </a:r>
            <a:r>
              <a:rPr lang="en-US" sz="3200" dirty="0"/>
              <a:t>provided for </a:t>
            </a:r>
            <a:r>
              <a:rPr lang="en-US" sz="3200" dirty="0" smtClean="0"/>
              <a:t>testing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// $resource is automatically injected by name.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ProfileController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($resource) {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Users = $resource('/users/me');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this.user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Users.get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this.save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Users.save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this.user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};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};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&lt;/script&gt;</a:t>
            </a:r>
            <a:endParaRPr lang="en-US" sz="32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912" y="533400"/>
            <a:ext cx="15890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253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5289910" cy="6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Service abstraction</a:t>
            </a: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3" y="1981200"/>
            <a:ext cx="1049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Deﬁne </a:t>
            </a:r>
            <a:r>
              <a:rPr lang="en-US" sz="3200" dirty="0"/>
              <a:t>services for use in your controllers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Easily </a:t>
            </a:r>
            <a:r>
              <a:rPr lang="en-US" sz="3200" dirty="0"/>
              <a:t>swapped out for </a:t>
            </a:r>
            <a:r>
              <a:rPr lang="en-US" sz="3200" dirty="0" smtClean="0"/>
              <a:t>testing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angular.service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profileService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', function($resource) {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$resource('profiles/:id');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ProfileController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profileService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_) {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// ...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32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12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619079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800" dirty="0">
                <a:latin typeface="Aharoni" pitchFamily="2" charset="-79"/>
                <a:cs typeface="Aharoni" pitchFamily="2" charset="-79"/>
              </a:rPr>
              <a:t>No more global state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1981200"/>
            <a:ext cx="119713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Controllers</a:t>
            </a:r>
            <a:endParaRPr lang="en-US" sz="3200" dirty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Services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Filters</a:t>
            </a:r>
            <a:endParaRPr lang="en-US" sz="3200" dirty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Scopes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data-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ng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-controller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ProfileController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 ...&gt;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h2&gt;Hello, {{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user.name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}}.&lt;/h2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data-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ng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-repeat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comment in 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user.Comments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h4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&gt;{{</a:t>
            </a:r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comment.parentPost.title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h4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span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data-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ng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-click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hide(comment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"&gt;Remove&lt;/span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p&gt;{{</a:t>
            </a:r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comment.text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}}&lt;/p&gt;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&lt;/form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8400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3221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296555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800" dirty="0">
                <a:latin typeface="Aharoni" pitchFamily="2" charset="-79"/>
                <a:cs typeface="Aharoni" pitchFamily="2" charset="-79"/>
              </a:rPr>
              <a:t>Testability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1981200"/>
            <a:ext cx="119713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/>
              <a:t>No DOM manipulation </a:t>
            </a: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Many mocks </a:t>
            </a:r>
            <a:r>
              <a:rPr lang="en-US" sz="3200" dirty="0"/>
              <a:t>provided </a:t>
            </a: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Easily </a:t>
            </a:r>
            <a:r>
              <a:rPr lang="en-US" sz="3200" dirty="0"/>
              <a:t>mock out services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Angular objects are </a:t>
            </a:r>
            <a:r>
              <a:rPr lang="en-US" sz="3200" dirty="0"/>
              <a:t>not </a:t>
            </a:r>
            <a:r>
              <a:rPr lang="en-US" sz="3200" dirty="0" smtClean="0"/>
              <a:t>special</a:t>
            </a:r>
          </a:p>
          <a:p>
            <a:pPr marL="673100" lvl="1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Your object do not extend Angular Objects</a:t>
            </a:r>
            <a:endParaRPr lang="en-US" sz="3200" dirty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Protractor, Karma, and </a:t>
            </a:r>
            <a:r>
              <a:rPr lang="en-US" sz="3200" dirty="0"/>
              <a:t>Jasmine </a:t>
            </a:r>
            <a:r>
              <a:rPr lang="en-US" sz="3200" dirty="0" smtClean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888191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3613169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Extend HTML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1981200"/>
            <a:ext cx="12223751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/>
              <a:t>Attributes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200" dirty="0"/>
              <a:t>	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&lt;input name="tags"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data-autocomplete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tagList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button data-icon="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ui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-icon-gear"&gt;Click Me&lt;/button&gt;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Define </a:t>
            </a:r>
            <a:r>
              <a:rPr lang="en-US" sz="3200" dirty="0"/>
              <a:t>your own </a:t>
            </a:r>
            <a:r>
              <a:rPr lang="en-US" sz="3200" dirty="0" smtClean="0"/>
              <a:t>tags</a:t>
            </a:r>
            <a:endParaRPr lang="en-US" sz="3200" dirty="0"/>
          </a:p>
          <a:p>
            <a:pPr>
              <a:lnSpc>
                <a:spcPct val="100000"/>
              </a:lnSpc>
              <a:buSzPct val="74000"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profileEditor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data-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profile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user“ /&gt;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SzPct val="74000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0217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282128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Directives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1981200"/>
            <a:ext cx="12223751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Reusable behavior with (optionally) independent Scope</a:t>
            </a:r>
            <a:endParaRPr lang="en-US" sz="3200" dirty="0"/>
          </a:p>
          <a:p>
            <a:pPr>
              <a:lnSpc>
                <a:spcPct val="100000"/>
              </a:lnSpc>
              <a:buSzPct val="74000"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datetimepicker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data-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-model="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data.embeddedDate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" .../&gt;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200" dirty="0"/>
              <a:t>							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4343400"/>
            <a:ext cx="4851400" cy="45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2159000" y="3200400"/>
            <a:ext cx="756557" cy="990600"/>
          </a:xfrm>
          <a:prstGeom prst="downArrow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  <a:sym typeface="Lucida Grand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1257" y="4724400"/>
            <a:ext cx="7509556" cy="399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00000"/>
              </a:lnSpc>
              <a:buClr>
                <a:srgbClr val="414141"/>
              </a:buClr>
              <a:buSzPct val="82000"/>
            </a:pPr>
            <a:r>
              <a:rPr lang="en-US" sz="2800" dirty="0"/>
              <a:t>Angular directive = ~350 LOC</a:t>
            </a:r>
            <a:br>
              <a:rPr lang="en-US" sz="2800" dirty="0"/>
            </a:br>
            <a:r>
              <a:rPr lang="en-US" sz="2800" dirty="0" smtClean="0"/>
              <a:t>&lt; </a:t>
            </a:r>
            <a:r>
              <a:rPr lang="en-US" sz="2800" dirty="0"/>
              <a:t>24 hours </a:t>
            </a:r>
            <a:r>
              <a:rPr lang="en-US" sz="2800" dirty="0" smtClean="0"/>
              <a:t>to implement </a:t>
            </a:r>
            <a:br>
              <a:rPr lang="en-US" sz="2800" dirty="0" smtClean="0"/>
            </a:br>
            <a:r>
              <a:rPr lang="en-US" sz="2800" dirty="0" smtClean="0"/>
              <a:t>~100% branch and line coverage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No </a:t>
            </a:r>
            <a:r>
              <a:rPr lang="en-US" sz="2800" dirty="0"/>
              <a:t>DOM manipulation!</a:t>
            </a:r>
          </a:p>
          <a:p>
            <a:pPr lvl="1" algn="l">
              <a:lnSpc>
                <a:spcPct val="100000"/>
              </a:lnSpc>
              <a:buClr>
                <a:srgbClr val="414141"/>
              </a:buClr>
              <a:buSzPct val="82000"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dirty="0"/>
              <a:t>plugin &gt; 1600 LOC</a:t>
            </a:r>
            <a:br>
              <a:rPr lang="en-US" sz="2800" dirty="0"/>
            </a:br>
            <a:r>
              <a:rPr lang="en-US" sz="2800" dirty="0" smtClean="0"/>
              <a:t>Mostly </a:t>
            </a:r>
            <a:r>
              <a:rPr lang="en-US" sz="2800" dirty="0"/>
              <a:t>DOM </a:t>
            </a:r>
            <a:r>
              <a:rPr lang="en-US" sz="2800" dirty="0" smtClean="0"/>
              <a:t>manipulation / selectors</a:t>
            </a:r>
            <a:endParaRPr lang="en-US" sz="2800" dirty="0"/>
          </a:p>
          <a:p>
            <a:pPr algn="l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2435" y="8522759"/>
            <a:ext cx="680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hlinkClick r:id="rId6"/>
              </a:rPr>
              <a:t>dalelotts.github.io/angular-bootstrap-</a:t>
            </a:r>
            <a:r>
              <a:rPr lang="en-US" sz="2000" dirty="0" err="1" smtClean="0">
                <a:hlinkClick r:id="rId6"/>
              </a:rPr>
              <a:t>datetimepicker</a:t>
            </a:r>
            <a:r>
              <a:rPr lang="en-US" sz="2000" dirty="0">
                <a:hlinkClick r:id="rId6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5168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6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199" name="Rectangle 6"/>
          <p:cNvSpPr>
            <a:spLocks/>
          </p:cNvSpPr>
          <p:nvPr/>
        </p:nvSpPr>
        <p:spPr bwMode="auto">
          <a:xfrm>
            <a:off x="635000" y="825500"/>
            <a:ext cx="10369826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Most…Awesome…Framework…Ever!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pic>
        <p:nvPicPr>
          <p:cNvPr id="1026" name="Picture 2" descr="My feelings about AngularJS over tim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21" y="1462597"/>
            <a:ext cx="7837579" cy="80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50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AutoShape 3"/>
          <p:cNvSpPr>
            <a:spLocks/>
          </p:cNvSpPr>
          <p:nvPr/>
        </p:nvSpPr>
        <p:spPr bwMode="auto">
          <a:xfrm>
            <a:off x="249238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174" name="Rectangle 5"/>
          <p:cNvSpPr>
            <a:spLocks/>
          </p:cNvSpPr>
          <p:nvPr/>
        </p:nvSpPr>
        <p:spPr bwMode="auto">
          <a:xfrm>
            <a:off x="584200" y="1968500"/>
            <a:ext cx="1168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  <a:buSzPct val="74000"/>
            </a:pPr>
            <a:r>
              <a:rPr lang="en-US" sz="4400" dirty="0" smtClean="0">
                <a:solidFill>
                  <a:schemeClr val="tx1"/>
                </a:solidFill>
                <a:latin typeface="Old Stamper" pitchFamily="2" charset="0"/>
                <a:ea typeface="Lucida Grande" charset="0"/>
                <a:cs typeface="Lucida Grande" charset="0"/>
              </a:rPr>
              <a:t>Give Angular a try!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Angularjs.org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Writing directives video: youtu.be/WqmeI5fZcho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Angular UI - many useful directives: angular-ui.github.io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Angular Tutorials: Egghead.io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Select an MV* framework: </a:t>
            </a:r>
            <a:r>
              <a:rPr lang="en-US" sz="3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todomvc.com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15900" indent="-215900" algn="ctr">
              <a:lnSpc>
                <a:spcPct val="100000"/>
              </a:lnSpc>
            </a:pPr>
            <a:r>
              <a:rPr lang="en-US" sz="32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If </a:t>
            </a:r>
            <a:r>
              <a:rPr lang="en-US" sz="32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you aren’t embarrassed by the code you wrote last year, </a:t>
            </a:r>
          </a:p>
          <a:p>
            <a:pPr marL="215900" indent="-215900" algn="ctr">
              <a:lnSpc>
                <a:spcPct val="100000"/>
              </a:lnSpc>
            </a:pPr>
            <a:r>
              <a:rPr lang="en-US" sz="32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you haven’t learned anything since then!</a:t>
            </a:r>
          </a:p>
        </p:txBody>
      </p:sp>
      <p:sp>
        <p:nvSpPr>
          <p:cNvPr id="7175" name="Rectangle 6"/>
          <p:cNvSpPr>
            <a:spLocks/>
          </p:cNvSpPr>
          <p:nvPr/>
        </p:nvSpPr>
        <p:spPr bwMode="auto">
          <a:xfrm>
            <a:off x="635000" y="825500"/>
            <a:ext cx="3191579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What </a:t>
            </a:r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now?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6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698500" y="2032000"/>
            <a:ext cx="12065000" cy="695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Lived in Shanghai China for two years (Oct 2011-Sept 2013)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Serial Entrepreneur 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Software Architect at Pearson VUE for 15 years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Technical Coach for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Working on a start up for the chauffeured transportation industry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Technical Areas </a:t>
            </a:r>
            <a:r>
              <a:rPr lang="en-US" sz="3200" dirty="0"/>
              <a:t>of interest include Automation, Domain Specific Languages, Compilers, Adaptive Testing, Natural Language Processing, etc.</a:t>
            </a: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/>
              <a:t>Hobbies: </a:t>
            </a:r>
            <a:r>
              <a:rPr lang="en-US" sz="3200" dirty="0" smtClean="0"/>
              <a:t>Photography</a:t>
            </a:r>
            <a:r>
              <a:rPr lang="en-US" sz="3200" dirty="0"/>
              <a:t>, airplanes, motorcycles, water skiing, SCUBA Diving, etc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200" dirty="0" smtClean="0"/>
              <a:t>					dale.lotts@mail.com   |   612-208-9601</a:t>
            </a:r>
            <a:endParaRPr lang="en-US" sz="3200" dirty="0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635000" y="825500"/>
            <a:ext cx="7990970" cy="6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About </a:t>
            </a:r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me</a:t>
            </a:r>
            <a:r>
              <a:rPr lang="en-US" sz="46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  - </a:t>
            </a:r>
            <a:r>
              <a:rPr lang="en-US" altLang="zh-CN" sz="46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Dale</a:t>
            </a:r>
            <a:r>
              <a:rPr lang="zh-CN" altLang="en-US" sz="46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 </a:t>
            </a:r>
            <a:r>
              <a:rPr lang="en-US" altLang="zh-CN" sz="46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Lotts</a:t>
            </a:r>
            <a:r>
              <a:rPr lang="zh-CN" altLang="en-US" sz="46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 李大乐</a:t>
            </a:r>
            <a:endParaRPr lang="en-US" sz="46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200400"/>
            <a:ext cx="6350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>
                    <a:alpha val="79999"/>
                  </a:srgbClr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83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10342575" cy="6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JavaScript doesn’t have to be messy!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pic>
        <p:nvPicPr>
          <p:cNvPr id="8" name="Picture 5" descr="http://www.captivatemoi.com/wp-content/uploads/2013/04/Real-Messy-Hou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057400"/>
            <a:ext cx="8991600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ianlewis.org/media/img/677/javascript_the_evil_parts_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2534412"/>
            <a:ext cx="4419600" cy="57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17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3084178" cy="6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Philosophy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3" y="1981200"/>
            <a:ext cx="1049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Decouple </a:t>
            </a: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DOM manipulation from application </a:t>
            </a:r>
            <a:r>
              <a:rPr lang="en-US" sz="3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logic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Application testing is equal to application </a:t>
            </a:r>
            <a:r>
              <a:rPr lang="en-US" sz="3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writing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Decouple client side of application from server </a:t>
            </a:r>
            <a:r>
              <a:rPr lang="en-US" sz="3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side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Make common tasks trivial and difficult tasks possible*</a:t>
            </a:r>
          </a:p>
        </p:txBody>
      </p:sp>
    </p:spTree>
    <p:extLst>
      <p:ext uri="{BB962C8B-B14F-4D97-AF65-F5344CB8AC3E}">
        <p14:creationId xmlns:p14="http://schemas.microsoft.com/office/powerpoint/2010/main" val="3514620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177800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5533566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Declarative markup</a:t>
            </a: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3" y="1981200"/>
            <a:ext cx="1049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ng:include</a:t>
            </a:r>
            <a:endParaRPr lang="en-US" sz="30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 marL="723900" lvl="1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Include </a:t>
            </a: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HTML </a:t>
            </a: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partials</a:t>
            </a:r>
            <a:endParaRPr lang="en-US" sz="30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ng:repeat</a:t>
            </a:r>
            <a:endParaRPr lang="en-US" sz="30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 marL="723900" lvl="1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Loop </a:t>
            </a: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over </a:t>
            </a: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collections</a:t>
            </a:r>
            <a:endParaRPr lang="en-US" sz="30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ng:show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/ </a:t>
            </a:r>
            <a:r>
              <a:rPr lang="en-US" sz="30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ng:hide</a:t>
            </a:r>
            <a:endParaRPr lang="en-US" sz="30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 marL="723900" lvl="1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Show </a:t>
            </a: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or hide nodes based on a condition.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ng:class</a:t>
            </a:r>
            <a:endParaRPr lang="en-US" sz="30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 marL="723900" lvl="1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Add </a:t>
            </a: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or remove classes from nodes.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ng:click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/ </a:t>
            </a: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ng:change</a:t>
            </a:r>
            <a:endParaRPr lang="en-US" sz="30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 marL="723900" lvl="1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Handle </a:t>
            </a: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user interactions with the page.</a:t>
            </a:r>
          </a:p>
        </p:txBody>
      </p:sp>
    </p:spTree>
    <p:extLst>
      <p:ext uri="{BB962C8B-B14F-4D97-AF65-F5344CB8AC3E}">
        <p14:creationId xmlns:p14="http://schemas.microsoft.com/office/powerpoint/2010/main" val="3480435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9135514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Expression evaluation and </a:t>
            </a:r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filters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3" y="1981200"/>
            <a:ext cx="1049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Expressions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{{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user.name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}}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Filters</a:t>
            </a:r>
            <a:endParaRPr lang="en-US" sz="30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>
              <a:lnSpc>
                <a:spcPct val="100000"/>
              </a:lnSpc>
              <a:buSzPct val="74000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{{</a:t>
            </a:r>
            <a:r>
              <a:rPr lang="en-US" sz="30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user.dateRegistered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| date: 'MM/</a:t>
            </a:r>
            <a:r>
              <a:rPr lang="en-US" sz="30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yyyy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'}}</a:t>
            </a: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Extensible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0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#user.name#</a:t>
            </a:r>
            <a:endParaRPr lang="en-US" sz="30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85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6339877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Two-way data binding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3" y="1981200"/>
            <a:ext cx="1049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Form controls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input name="echo"&gt; {{echo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}}</a:t>
            </a:r>
            <a:endParaRPr lang="en-US" sz="30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266700" indent="-2667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0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Automatic evaluation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button </a:t>
            </a:r>
            <a:r>
              <a:rPr lang="en-US" sz="30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-click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="value = value + 1"&gt; 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{{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value}}</a:t>
            </a:r>
          </a:p>
        </p:txBody>
      </p:sp>
      <p:pic>
        <p:nvPicPr>
          <p:cNvPr id="1026" name="Picture 2" descr="http://vojtajina.github.io/ng-slides/2011-09-23-web-expo/img/two-way-d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1"/>
          <a:stretch/>
        </p:blipFill>
        <p:spPr bwMode="auto">
          <a:xfrm>
            <a:off x="4747533" y="4191001"/>
            <a:ext cx="8079467" cy="53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13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265113" y="19685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6330259" cy="65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600" dirty="0" smtClean="0">
                <a:solidFill>
                  <a:schemeClr val="tx1"/>
                </a:solidFill>
                <a:latin typeface="Aharoni" pitchFamily="2" charset="-79"/>
                <a:ea typeface="Lucida Grande" charset="0"/>
                <a:cs typeface="Aharoni" pitchFamily="2" charset="-79"/>
              </a:rPr>
              <a:t>Model-View-Controller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2514600"/>
            <a:ext cx="122078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&lt;form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ng:controller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ProfileController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"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data-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ng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-submit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="save()"&gt;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h2&gt;Hello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, {{user.name}}.&lt;/h2&gt;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&lt;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p&gt;You can edit your profile details below.&lt;/p&gt;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&lt;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label&gt;Email &lt;input name="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user.email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"&gt;&lt;/label&gt;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&lt;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label&gt;Address &lt;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textarea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name="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user.address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"&gt;&lt;/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textarea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&gt;&lt;/label&gt;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&lt;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input type="submit" value="Save"&gt;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&lt;/form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endParaRPr lang="en-US" sz="2400" dirty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&lt;script&gt;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ProfileController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() 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this.user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= {name: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‘dale',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email: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‘dale.lotts@gmail.com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'};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this.save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= function() 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	//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Ajax request to save the user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	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};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74000"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89829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0800"/>
            <a:ext cx="13017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30222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AutoShape 3"/>
          <p:cNvSpPr>
            <a:spLocks/>
          </p:cNvSpPr>
          <p:nvPr/>
        </p:nvSpPr>
        <p:spPr bwMode="auto">
          <a:xfrm>
            <a:off x="150812" y="215900"/>
            <a:ext cx="12585700" cy="9334500"/>
          </a:xfrm>
          <a:prstGeom prst="roundRect">
            <a:avLst>
              <a:gd name="adj" fmla="val 2037"/>
            </a:avLst>
          </a:prstGeom>
          <a:solidFill>
            <a:schemeClr val="accent1">
              <a:alpha val="94901"/>
            </a:schemeClr>
          </a:solidFill>
          <a:ln w="12700">
            <a:solidFill>
              <a:srgbClr val="B3B3B3">
                <a:alpha val="94901"/>
              </a:srgbClr>
            </a:solidFill>
            <a:round/>
            <a:headEnd/>
            <a:tailEnd/>
          </a:ln>
        </p:spPr>
        <p:txBody>
          <a:bodyPr lIns="0" tIns="0" rIns="52019" bIns="0" anchor="ctr"/>
          <a:lstStyle/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50800">
              <a:lnSpc>
                <a:spcPct val="100000"/>
              </a:lnSpc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50" name="Rectangle 5"/>
          <p:cNvSpPr>
            <a:spLocks/>
          </p:cNvSpPr>
          <p:nvPr/>
        </p:nvSpPr>
        <p:spPr bwMode="auto">
          <a:xfrm>
            <a:off x="635000" y="825500"/>
            <a:ext cx="623888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4800" dirty="0">
                <a:latin typeface="Aharoni" pitchFamily="2" charset="-79"/>
                <a:ea typeface="Lucida Grande" charset="0"/>
                <a:cs typeface="Aharoni" pitchFamily="2" charset="-79"/>
              </a:rPr>
              <a:t>Dependency Injection</a:t>
            </a:r>
            <a:endParaRPr lang="en-US" sz="4600" dirty="0">
              <a:solidFill>
                <a:schemeClr val="tx1"/>
              </a:solidFill>
              <a:latin typeface="Aharoni" pitchFamily="2" charset="-79"/>
              <a:ea typeface="Lucida Grande" charset="0"/>
              <a:cs typeface="Aharoni" pitchFamily="2" charset="-79"/>
            </a:endParaRPr>
          </a:p>
        </p:txBody>
      </p:sp>
      <p:sp>
        <p:nvSpPr>
          <p:cNvPr id="6151" name="Rectangle 6"/>
          <p:cNvSpPr>
            <a:spLocks/>
          </p:cNvSpPr>
          <p:nvPr/>
        </p:nvSpPr>
        <p:spPr bwMode="auto">
          <a:xfrm>
            <a:off x="627062" y="1981200"/>
            <a:ext cx="1210945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Automatic injection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ProfileController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($resource,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activityService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_) { ...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lnSpc>
                <a:spcPct val="100000"/>
              </a:lnSpc>
              <a:buSzPct val="74000"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endParaRPr lang="en-US" sz="3200" dirty="0" smtClean="0"/>
          </a:p>
          <a:p>
            <a:pPr marL="215900" indent="-215900">
              <a:lnSpc>
                <a:spcPct val="100000"/>
              </a:lnSpc>
              <a:buSzPct val="74000"/>
              <a:buFont typeface="Lucida Grande" charset="0"/>
              <a:buChar char="‣"/>
            </a:pPr>
            <a:r>
              <a:rPr lang="en-US" sz="3200" dirty="0" smtClean="0"/>
              <a:t>Explicit </a:t>
            </a:r>
            <a:r>
              <a:rPr lang="en-US" sz="3200" dirty="0"/>
              <a:t>injection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ProfileController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myResource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myService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 ... };</a:t>
            </a:r>
          </a:p>
          <a:p>
            <a:pPr>
              <a:lnSpc>
                <a:spcPct val="100000"/>
              </a:lnSpc>
              <a:buSzPct val="74000"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ProfileController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.$inject = ['$resource', '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activityService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'];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ea typeface="Lucida Grande" charset="0"/>
              <a:cs typeface="Consolas" pitchFamily="49" charset="0"/>
            </a:endParaRPr>
          </a:p>
          <a:p>
            <a:pPr>
              <a:lnSpc>
                <a:spcPct val="100000"/>
              </a:lnSpc>
              <a:buSzPct val="74000"/>
            </a:pPr>
            <a:endParaRPr lang="en-US" sz="3200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912" y="533400"/>
            <a:ext cx="15890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67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01303-CodingDojo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2A2A2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oter only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lnDef>
  </a:objectDefaults>
  <a:extraClrSchemeLst>
    <a:extraClrScheme>
      <a:clrScheme name="Footer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&amp; clouds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2A2A2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&amp; clouds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lnDef>
  </a:objectDefaults>
  <a:extraClrSchemeLst>
    <a:extraClrScheme>
      <a:clrScheme name="Title &amp; Bullets &amp; clou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2A2A2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double head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2A2A2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double head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lnDef>
  </a:objectDefaults>
  <a:extraClrSchemeLst>
    <a:extraClrScheme>
      <a:clrScheme name="Title &amp; Bullets double he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2A2A2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Lucida Grande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ts val="13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Lucida Grande" charset="0"/>
            <a:ea typeface="ヒラギノ角ゴ ProN W3" charset="0"/>
            <a:cs typeface="ヒラギノ角ゴ ProN W3" charset="0"/>
            <a:sym typeface="Lucida Grande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201303-CodingDojo</Template>
  <TotalTime>988</TotalTime>
  <Pages>0</Pages>
  <Words>452</Words>
  <Characters>0</Characters>
  <Application>Microsoft Office PowerPoint</Application>
  <PresentationFormat>Custom</PresentationFormat>
  <Lines>0</Lines>
  <Paragraphs>146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201303-CodingDojo</vt:lpstr>
      <vt:lpstr>Title &amp; Bullets &amp; clouds</vt:lpstr>
      <vt:lpstr>Title &amp; Bullets</vt:lpstr>
      <vt:lpstr>Title &amp; Bullets double head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Lotts</dc:creator>
  <cp:lastModifiedBy>Dale Lotts</cp:lastModifiedBy>
  <cp:revision>34</cp:revision>
  <dcterms:created xsi:type="dcterms:W3CDTF">2013-02-28T07:02:33Z</dcterms:created>
  <dcterms:modified xsi:type="dcterms:W3CDTF">2013-09-09T22:17:33Z</dcterms:modified>
</cp:coreProperties>
</file>