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matext.com/guides/log-managemen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80b2605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80b2605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Log management is the process of handling log events generated by all software applications and infrastructure on which they run. </a:t>
            </a:r>
            <a:endParaRPr/>
          </a:p>
          <a:p>
            <a:pPr indent="-298450" lvl="0" marL="457200" rtl="0" algn="l">
              <a:spcBef>
                <a:spcPts val="0"/>
              </a:spcBef>
              <a:spcAft>
                <a:spcPts val="0"/>
              </a:spcAft>
              <a:buSzPts val="1100"/>
              <a:buChar char="●"/>
            </a:pPr>
            <a:r>
              <a:rPr lang="en-GB"/>
              <a:t>It involves log collection, aggregation, parsing, storage, analysis, search, archiving, and disposal</a:t>
            </a:r>
            <a:endParaRPr/>
          </a:p>
          <a:p>
            <a:pPr indent="-298450" lvl="0" marL="457200" rtl="0" algn="l">
              <a:spcBef>
                <a:spcPts val="0"/>
              </a:spcBef>
              <a:spcAft>
                <a:spcPts val="0"/>
              </a:spcAft>
              <a:buSzPts val="1100"/>
              <a:buChar char="●"/>
            </a:pPr>
            <a:r>
              <a:rPr lang="en-GB"/>
              <a:t>the ultimate goal of using the data for troubleshooting and gaining business insights, while also ensuring the compliance and security of applications and infrastructure.</a:t>
            </a:r>
            <a:endParaRPr/>
          </a:p>
          <a:p>
            <a:pPr indent="-298450" lvl="0" marL="457200" rtl="0" algn="l">
              <a:spcBef>
                <a:spcPts val="0"/>
              </a:spcBef>
              <a:spcAft>
                <a:spcPts val="0"/>
              </a:spcAft>
              <a:buSzPts val="1100"/>
              <a:buChar char="●"/>
            </a:pPr>
            <a:r>
              <a:rPr lang="en-GB"/>
              <a:t>Logs are typically recorded in one or more log files. </a:t>
            </a:r>
            <a:endParaRPr/>
          </a:p>
          <a:p>
            <a:pPr indent="-298450" lvl="0" marL="457200" rtl="0" algn="l">
              <a:spcBef>
                <a:spcPts val="0"/>
              </a:spcBef>
              <a:spcAft>
                <a:spcPts val="0"/>
              </a:spcAft>
              <a:buSzPts val="1100"/>
              <a:buChar char="●"/>
            </a:pPr>
            <a:r>
              <a:rPr lang="en-GB"/>
              <a:t>Log management allows you to gather the data in one place and look at it as part of a whole instead of separate entities. </a:t>
            </a:r>
            <a:endParaRPr/>
          </a:p>
          <a:p>
            <a:pPr indent="-298450" lvl="0" marL="457200" rtl="0" algn="l">
              <a:spcBef>
                <a:spcPts val="0"/>
              </a:spcBef>
              <a:spcAft>
                <a:spcPts val="0"/>
              </a:spcAft>
              <a:buSzPts val="1100"/>
              <a:buChar char="●"/>
            </a:pPr>
            <a:r>
              <a:rPr lang="en-GB"/>
              <a:t>As such, you can analyze the collected log data, identify issues and patterns so that you can paint a clear and visual picture of how all your systems perform at any given moment.</a:t>
            </a:r>
            <a:endParaRPr/>
          </a:p>
          <a:p>
            <a:pPr indent="-298450" lvl="0" marL="457200" rtl="0" algn="l">
              <a:spcBef>
                <a:spcPts val="0"/>
              </a:spcBef>
              <a:spcAft>
                <a:spcPts val="0"/>
              </a:spcAft>
              <a:buSzPts val="1100"/>
              <a:buChar char="●"/>
            </a:pPr>
            <a:r>
              <a:rPr lang="en-GB"/>
              <a:t>Logging has become an integral part of any DevOps team. </a:t>
            </a:r>
            <a:endParaRPr/>
          </a:p>
          <a:p>
            <a:pPr indent="-298450" lvl="0" marL="457200" rtl="0" algn="l">
              <a:spcBef>
                <a:spcPts val="0"/>
              </a:spcBef>
              <a:spcAft>
                <a:spcPts val="0"/>
              </a:spcAft>
              <a:buSzPts val="1100"/>
              <a:buChar char="●"/>
            </a:pPr>
            <a:r>
              <a:rPr lang="en-GB"/>
              <a:t>Log management solutions vary in use, from using the popular open source ELK stack, typically deployed on your own infrastructure, to using fully managed log management solutions, such as Sematext Cloud.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80b2605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80b2605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A log file is a text file where applications, including the operating system, write events. </a:t>
            </a:r>
            <a:endParaRPr/>
          </a:p>
          <a:p>
            <a:pPr indent="-298450" lvl="0" marL="457200" rtl="0" algn="l">
              <a:spcBef>
                <a:spcPts val="0"/>
              </a:spcBef>
              <a:spcAft>
                <a:spcPts val="0"/>
              </a:spcAft>
              <a:buSzPts val="1100"/>
              <a:buChar char="●"/>
            </a:pPr>
            <a:r>
              <a:rPr lang="en-GB"/>
              <a:t>Logs show you what happened behind the scenes and when it happened so that if something should go wrong with your systems you have a detailed record of every action prior to the anomaly.</a:t>
            </a:r>
            <a:endParaRPr/>
          </a:p>
          <a:p>
            <a:pPr indent="-298450" lvl="0" marL="457200" rtl="0" algn="l">
              <a:spcBef>
                <a:spcPts val="0"/>
              </a:spcBef>
              <a:spcAft>
                <a:spcPts val="0"/>
              </a:spcAft>
              <a:buSzPts val="1100"/>
              <a:buChar char="●"/>
            </a:pPr>
            <a:r>
              <a:rPr lang="en-GB"/>
              <a:t>Therefore, log files make it easier for developers, DevOps, SysAdmins, or SecOps to get insights and identify the root cause of issues with applications and infrastructure.</a:t>
            </a:r>
            <a:endParaRPr/>
          </a:p>
          <a:p>
            <a:pPr indent="-298450" lvl="0" marL="457200" rtl="0" algn="l">
              <a:spcBef>
                <a:spcPts val="0"/>
              </a:spcBef>
              <a:spcAft>
                <a:spcPts val="0"/>
              </a:spcAft>
              <a:buSzPts val="1100"/>
              <a:buChar char="●"/>
            </a:pPr>
            <a:r>
              <a:rPr lang="en-GB"/>
              <a:t>Logs are also useful when systems behave normally. You can get insights into how your application reacts and performs, in order to improve it.</a:t>
            </a:r>
            <a:endParaRPr/>
          </a:p>
          <a:p>
            <a:pPr indent="-298450" lvl="0" marL="457200" rtl="0" algn="l">
              <a:spcBef>
                <a:spcPts val="0"/>
              </a:spcBef>
              <a:spcAft>
                <a:spcPts val="0"/>
              </a:spcAft>
              <a:buSzPts val="1100"/>
              <a:buChar char="●"/>
            </a:pPr>
            <a:r>
              <a:rPr lang="en-GB"/>
              <a:t>There are many different sources of logs, as well as log types. Here are some of the top log sources we see today, starting from the bottom of the stack.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80b2605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80b2605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t>Network Gear</a:t>
            </a:r>
            <a:endParaRPr b="1" u="sng"/>
          </a:p>
          <a:p>
            <a:pPr indent="0" lvl="0" marL="0" rtl="0" algn="l">
              <a:spcBef>
                <a:spcPts val="0"/>
              </a:spcBef>
              <a:spcAft>
                <a:spcPts val="0"/>
              </a:spcAft>
              <a:buNone/>
            </a:pPr>
            <a:r>
              <a:rPr lang="en-GB"/>
              <a:t>As we interact with mobile apps, web apps, websites, etc., we generate a lot of network traffic. The network gear – network routers, network switches and so on – can generate logs about this traffic. Unlike server and application logs that tend to use more modern formats and increasingly more structured logs, the network gear still uses various kinds of Syslog.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Server and Application Logs</a:t>
            </a:r>
            <a:endParaRPr b="1" u="sng"/>
          </a:p>
          <a:p>
            <a:pPr indent="0" lvl="0" marL="0" rtl="0" algn="l">
              <a:spcBef>
                <a:spcPts val="0"/>
              </a:spcBef>
              <a:spcAft>
                <a:spcPts val="0"/>
              </a:spcAft>
              <a:buNone/>
            </a:pPr>
            <a:r>
              <a:rPr lang="en-GB"/>
              <a:t>Traditional sources of log events are servers and applications running on those servers. The kernel emits log messages such as which drivers it loads, if the OOM killer was invoked, and so on. Then there are system services like when a user logged in. This information helps you diagnose stability and security issues, as well as system-level performance bottlenecks. Is the kernel sending SYN cookies? It could be an attack or the network may be overloaded.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for applications, you may have Nginx logs, a Java web application running in an Apache Tomcat or a PHP application running in Apache web server. They will emit various informative, error, or debug log events.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Some of these logs use standardized formats, like Common Log Format, while others use various custom formats, including various structured logging formats, like key=value or even JSON logs.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 write your own application, we strongly suggest a structured logging format. It’s much easier to parse down the pipeline.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Here are a few logging guides that will help you learn how you can work with application logs: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Apache logs</a:t>
            </a:r>
            <a:endParaRPr/>
          </a:p>
          <a:p>
            <a:pPr indent="0" lvl="0" marL="0" rtl="0" algn="l">
              <a:spcBef>
                <a:spcPts val="0"/>
              </a:spcBef>
              <a:spcAft>
                <a:spcPts val="0"/>
              </a:spcAft>
              <a:buNone/>
            </a:pPr>
            <a:r>
              <a:rPr lang="en-GB"/>
              <a:t>RabbitMQ logs</a:t>
            </a:r>
            <a:endParaRPr/>
          </a:p>
          <a:p>
            <a:pPr indent="0" lvl="0" marL="0" rtl="0" algn="l">
              <a:spcBef>
                <a:spcPts val="0"/>
              </a:spcBef>
              <a:spcAft>
                <a:spcPts val="0"/>
              </a:spcAft>
              <a:buNone/>
            </a:pPr>
            <a:r>
              <a:rPr lang="en-GB"/>
              <a:t>Node.js logs</a:t>
            </a:r>
            <a:endParaRPr/>
          </a:p>
          <a:p>
            <a:pPr indent="0" lvl="0" marL="0" rtl="0" algn="l">
              <a:spcBef>
                <a:spcPts val="0"/>
              </a:spcBef>
              <a:spcAft>
                <a:spcPts val="0"/>
              </a:spcAft>
              <a:buNone/>
            </a:pPr>
            <a:r>
              <a:rPr lang="en-GB"/>
              <a:t>Java logs</a:t>
            </a:r>
            <a:endParaRPr/>
          </a:p>
          <a:p>
            <a:pPr indent="0" lvl="0" marL="0" rtl="0" algn="l">
              <a:spcBef>
                <a:spcPts val="0"/>
              </a:spcBef>
              <a:spcAft>
                <a:spcPts val="0"/>
              </a:spcAft>
              <a:buNone/>
            </a:pPr>
            <a:r>
              <a:rPr lang="en-GB"/>
              <a:t>Linux Logs</a:t>
            </a:r>
            <a:endParaRPr/>
          </a:p>
          <a:p>
            <a:pPr indent="0" lvl="0" marL="0" rtl="0" algn="l">
              <a:spcBef>
                <a:spcPts val="0"/>
              </a:spcBef>
              <a:spcAft>
                <a:spcPts val="0"/>
              </a:spcAft>
              <a:buNone/>
            </a:pPr>
            <a:r>
              <a:rPr lang="en-GB"/>
              <a:t>PostgeSQL logs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Container Logs</a:t>
            </a:r>
            <a:endParaRPr b="1" u="sng"/>
          </a:p>
          <a:p>
            <a:pPr indent="0" lvl="0" marL="0" rtl="0" algn="l">
              <a:spcBef>
                <a:spcPts val="0"/>
              </a:spcBef>
              <a:spcAft>
                <a:spcPts val="0"/>
              </a:spcAft>
              <a:buNone/>
            </a:pPr>
            <a:r>
              <a:rPr lang="en-GB"/>
              <a:t>Nowadays more and more applications are deployed in containers. As such, containers and applications running inside them are another big source of logs. Unlike traditional apps and servers, and certainly network gear, containers are very “promiscuous”. Container orchestration frameworks like Kubernetes move containers from host to host, adapting to demand and resource availability. An average container’s lifespan is shorter than that of a firefly or a bee.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 top of that the practice to “ssh in”, poke around, tail, and grep the logs to troubleshoot was deemed a bad practice in the cloud-native world. Hence various Docker monitoring and log management challenges require new approaches and new Docker log management tools.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 want to learn more about container logs, check out our tutorials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Docker logging</a:t>
            </a:r>
            <a:endParaRPr/>
          </a:p>
          <a:p>
            <a:pPr indent="0" lvl="0" marL="0" rtl="0" algn="l">
              <a:spcBef>
                <a:spcPts val="0"/>
              </a:spcBef>
              <a:spcAft>
                <a:spcPts val="0"/>
              </a:spcAft>
              <a:buNone/>
            </a:pPr>
            <a:r>
              <a:rPr lang="en-GB"/>
              <a:t>Kubernetes logging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Mobile Devices and App Logs</a:t>
            </a:r>
            <a:endParaRPr b="1" u="sng"/>
          </a:p>
          <a:p>
            <a:pPr indent="0" lvl="0" marL="0" rtl="0" algn="l">
              <a:spcBef>
                <a:spcPts val="0"/>
              </a:spcBef>
              <a:spcAft>
                <a:spcPts val="0"/>
              </a:spcAft>
              <a:buNone/>
            </a:pPr>
            <a:r>
              <a:rPr lang="en-GB"/>
              <a:t>Mobile apps and devices are ubiquitous. You may not think of them as sources of logs because you can’t (easily) access system or application logs on an iOS or Android device. Limited disk space and unreliable network mean you can’t log verbose messages locally, and you can’t assume you’ll ship logs to a central location in real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spite of those challenges, it’s important to know if a mobile app crashes and why. Beyond this, how the app behaves and performs. Typically, you’d buffer up to N messages locally, and ship them to a centralized logging service. This is what Sematext Cloud libraries for Android and iOS do.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Sensors, IoT, Industrial IoT</a:t>
            </a:r>
            <a:endParaRPr b="1" u="sng"/>
          </a:p>
          <a:p>
            <a:pPr indent="0" lvl="0" marL="0" rtl="0" algn="l">
              <a:spcBef>
                <a:spcPts val="0"/>
              </a:spcBef>
              <a:spcAft>
                <a:spcPts val="0"/>
              </a:spcAft>
              <a:buNone/>
            </a:pPr>
            <a:r>
              <a:rPr lang="en-GB"/>
              <a:t>In the consumer space we have sensors in cars, smart thermostats, internet-connected fridges, and other smart-home devices and, on a bigger scale, smart cities.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Industrial Internet of Things, or IIoT, connects machines and devices in industries such as transportation, power generation, manufacturing, and healthcare.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Typically, we’re interested in metrics generated by these devices. For example, we collect some air pollution levels (PM2.5, PM10) and send them to Sematext Cloud. But logs emitted from these devices are important as well: did this sensor start correctly? Does it need recalibration? How many times did sensors fail in the last 6 months? Based on this information, what is the most reliable manufacturer? These are just some examples of metadata that can be extracted from IoT logs.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80b26051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80b26051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t>Event logs</a:t>
            </a:r>
            <a:endParaRPr b="1" u="sng"/>
          </a:p>
          <a:p>
            <a:pPr indent="0" lvl="0" marL="0" rtl="0" algn="l">
              <a:spcBef>
                <a:spcPts val="0"/>
              </a:spcBef>
              <a:spcAft>
                <a:spcPts val="0"/>
              </a:spcAft>
              <a:buNone/>
            </a:pPr>
            <a:r>
              <a:rPr lang="en-GB"/>
              <a:t>An event log is a high-level log that records information about network traffic and usage, such as login attempts, failed password attempts, and application events.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Server logs</a:t>
            </a:r>
            <a:endParaRPr b="1" u="sng"/>
          </a:p>
          <a:p>
            <a:pPr indent="0" lvl="0" marL="0" rtl="0" algn="l">
              <a:spcBef>
                <a:spcPts val="0"/>
              </a:spcBef>
              <a:spcAft>
                <a:spcPts val="0"/>
              </a:spcAft>
              <a:buNone/>
            </a:pPr>
            <a:r>
              <a:rPr lang="en-GB"/>
              <a:t>A server log is a text document containing a record of activities related to a specific server in a specific period of time.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System logs</a:t>
            </a:r>
            <a:endParaRPr b="1" u="sng"/>
          </a:p>
          <a:p>
            <a:pPr indent="0" lvl="0" marL="0" rtl="0" algn="l">
              <a:spcBef>
                <a:spcPts val="0"/>
              </a:spcBef>
              <a:spcAft>
                <a:spcPts val="0"/>
              </a:spcAft>
              <a:buNone/>
            </a:pPr>
            <a:r>
              <a:rPr lang="en-GB"/>
              <a:t>A system log, or syslog, is a record of operating system events. It includes startup messages, system changes, unexpected shutdowns, errors and warnings, and other important processes. Windows, Linux, and macOS all generate syslogs.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Authorization logs and access logs</a:t>
            </a:r>
            <a:endParaRPr b="1" u="sng"/>
          </a:p>
          <a:p>
            <a:pPr indent="0" lvl="0" marL="0" rtl="0" algn="l">
              <a:spcBef>
                <a:spcPts val="0"/>
              </a:spcBef>
              <a:spcAft>
                <a:spcPts val="0"/>
              </a:spcAft>
              <a:buNone/>
            </a:pPr>
            <a:r>
              <a:rPr lang="en-GB"/>
              <a:t>Authorization logs and access logs include a list of people or bots accessing certain applications or files.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Change logs</a:t>
            </a:r>
            <a:endParaRPr b="1" u="sng"/>
          </a:p>
          <a:p>
            <a:pPr indent="0" lvl="0" marL="0" rtl="0" algn="l">
              <a:spcBef>
                <a:spcPts val="0"/>
              </a:spcBef>
              <a:spcAft>
                <a:spcPts val="0"/>
              </a:spcAft>
              <a:buNone/>
            </a:pPr>
            <a:r>
              <a:rPr lang="en-GB"/>
              <a:t>Change logs include a chronological list of changes made to an application or file.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Availability logs</a:t>
            </a:r>
            <a:endParaRPr b="1" u="sng"/>
          </a:p>
          <a:p>
            <a:pPr indent="0" lvl="0" marL="0" rtl="0" algn="l">
              <a:spcBef>
                <a:spcPts val="0"/>
              </a:spcBef>
              <a:spcAft>
                <a:spcPts val="0"/>
              </a:spcAft>
              <a:buNone/>
            </a:pPr>
            <a:r>
              <a:rPr lang="en-GB"/>
              <a:t>Availability logs track system performance, uptime, and availability.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Resource logs</a:t>
            </a:r>
            <a:endParaRPr b="1" u="sng"/>
          </a:p>
          <a:p>
            <a:pPr indent="0" lvl="0" marL="0" rtl="0" algn="l">
              <a:spcBef>
                <a:spcPts val="0"/>
              </a:spcBef>
              <a:spcAft>
                <a:spcPts val="0"/>
              </a:spcAft>
              <a:buNone/>
            </a:pPr>
            <a:r>
              <a:rPr lang="en-GB"/>
              <a:t>Resource logs provide information about connectivity issues and capacity limits.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Threat logs</a:t>
            </a:r>
            <a:endParaRPr b="1" u="sng"/>
          </a:p>
          <a:p>
            <a:pPr indent="0" lvl="0" marL="0" rtl="0" algn="l">
              <a:spcBef>
                <a:spcPts val="0"/>
              </a:spcBef>
              <a:spcAft>
                <a:spcPts val="0"/>
              </a:spcAft>
              <a:buNone/>
            </a:pPr>
            <a:r>
              <a:rPr lang="en-GB"/>
              <a:t>Threat logs contain information about system, file, or application traffic that matches a predefined security profile within a firewall.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822da77d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822da77d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log collection, we mean either pulling data from a source (e.g. a log file) or accepting data sent from that source (through a UNIX or network socket). Then, you can send it over to the next hop in your pipeline.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log collector (or shipper) would have to at least be able to buffer the data somehow, in case it can’t talk to the destination. Sometimes it’s a good idea to do some parsing and enriching close to the source as well. But we’ll talk more about these in the next section: log aggregation.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Log Aggregation to Centralized Log Storage</a:t>
            </a:r>
            <a:endParaRPr b="1" u="sng"/>
          </a:p>
          <a:p>
            <a:pPr indent="0" lvl="0" marL="0" rtl="0" algn="l">
              <a:spcBef>
                <a:spcPts val="0"/>
              </a:spcBef>
              <a:spcAft>
                <a:spcPts val="0"/>
              </a:spcAft>
              <a:buNone/>
            </a:pPr>
            <a:r>
              <a:rPr lang="en-GB"/>
              <a:t>The next key element in log management is log aggregation.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typical log aggregation pipeline has the ability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collect logs from the needed sources, as we described above.</a:t>
            </a:r>
            <a:endParaRPr/>
          </a:p>
          <a:p>
            <a:pPr indent="0" lvl="0" marL="0" rtl="0" algn="l">
              <a:spcBef>
                <a:spcPts val="0"/>
              </a:spcBef>
              <a:spcAft>
                <a:spcPts val="0"/>
              </a:spcAft>
              <a:buNone/>
            </a:pPr>
            <a:r>
              <a:rPr lang="en-GB"/>
              <a:t>buffer logs, in case there are network or throughput issues.</a:t>
            </a:r>
            <a:endParaRPr/>
          </a:p>
          <a:p>
            <a:pPr indent="0" lvl="0" marL="0" rtl="0" algn="l">
              <a:spcBef>
                <a:spcPts val="0"/>
              </a:spcBef>
              <a:spcAft>
                <a:spcPts val="0"/>
              </a:spcAft>
              <a:buNone/>
            </a:pPr>
            <a:r>
              <a:rPr lang="en-GB"/>
              <a:t>parse logs to transform them into a format that can be indexed. For example, Elasticsearch consumes JSON, so you need to transform your logs into JSON</a:t>
            </a:r>
            <a:endParaRPr/>
          </a:p>
          <a:p>
            <a:pPr indent="0" lvl="0" marL="0" rtl="0" algn="l">
              <a:spcBef>
                <a:spcPts val="0"/>
              </a:spcBef>
              <a:spcAft>
                <a:spcPts val="0"/>
              </a:spcAft>
              <a:buNone/>
            </a:pPr>
            <a:r>
              <a:rPr lang="en-GB"/>
              <a:t>optionally, enrich them with various metadata. For example, by knowing the IP of a source you can tag the company department of that host or its geo-location.</a:t>
            </a:r>
            <a:endParaRPr/>
          </a:p>
          <a:p>
            <a:pPr indent="0" lvl="0" marL="0" rtl="0" algn="l">
              <a:spcBef>
                <a:spcPts val="0"/>
              </a:spcBef>
              <a:spcAft>
                <a:spcPts val="0"/>
              </a:spcAft>
              <a:buNone/>
            </a:pPr>
            <a:r>
              <a:rPr lang="en-GB"/>
              <a:t>You may or may not want to separate these roles. Here are some examples of architectures: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do everything close to the source. This will automatically scale with the number of sources but may become problematic if you have limited resources (e.g. network or mobile devices). As example, you can have a lightweight log shipper, such as rsyslog or Logagent installed on every host that generates logs.</a:t>
            </a:r>
            <a:endParaRPr/>
          </a:p>
          <a:p>
            <a:pPr indent="0" lvl="0" marL="0" rtl="0" algn="l">
              <a:spcBef>
                <a:spcPts val="0"/>
              </a:spcBef>
              <a:spcAft>
                <a:spcPts val="0"/>
              </a:spcAft>
              <a:buNone/>
            </a:pPr>
            <a:r>
              <a:rPr lang="en-GB"/>
              <a:t>have dedicated server(s) that does buffering, parsing, and enriching. Preferably in this order, so data can be buffered if processing is too expensive. An example of this design is a centralized Logstash receiving data from a lightweight log shipper, such as Filebeat.</a:t>
            </a:r>
            <a:endParaRPr/>
          </a:p>
          <a:p>
            <a:pPr indent="0" lvl="0" marL="0" rtl="0" algn="l">
              <a:spcBef>
                <a:spcPts val="0"/>
              </a:spcBef>
              <a:spcAft>
                <a:spcPts val="0"/>
              </a:spcAft>
              <a:buNone/>
            </a:pPr>
            <a:r>
              <a:rPr lang="en-GB"/>
              <a:t>have dedicated buffering, typically a Kafka cluster. A (lightweight) log shipper will push data to Kafka. On the other end, you have a Consumer (e.g. Logstash or Logagent) in charge of parsing, enriching, and shipping data to the final storage.</a:t>
            </a:r>
            <a:endParaRPr/>
          </a:p>
          <a:p>
            <a:pPr indent="0" lvl="0" marL="0" rtl="0" algn="l">
              <a:spcBef>
                <a:spcPts val="0"/>
              </a:spcBef>
              <a:spcAft>
                <a:spcPts val="0"/>
              </a:spcAft>
              <a:buNone/>
            </a:pPr>
            <a:r>
              <a:rPr lang="en-GB"/>
              <a:t>That final storage can be deployed in-house, like your own Elasticsearch or Solr. Or it can be a managed service, like Sematext Cloud. A managed service may take care of parts of the pipeline for you. For example, you can send syslog directly from your devices to Sematext Cloud, where it gets buffered, parsed, and indexed. It can also get automatically backed up to your AWS S3 bucket, for archiving/compliance reasons.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get into more details about this step of the log management process in our dedicated guide about log aggregation.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Log Search and Analysis</a:t>
            </a:r>
            <a:endParaRPr b="1" u="sng"/>
          </a:p>
          <a:p>
            <a:pPr indent="0" lvl="0" marL="0" rtl="0" algn="l">
              <a:spcBef>
                <a:spcPts val="0"/>
              </a:spcBef>
              <a:spcAft>
                <a:spcPts val="0"/>
              </a:spcAft>
              <a:buNone/>
            </a:pPr>
            <a:r>
              <a:rPr lang="en-GB"/>
              <a:t>Stored and indexed, your aggregated log files are now searchable. Typically through a structured language such as the Lucene Query Syntax used in Sematext Cloud. This makes it easier for you to dive into root cause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Log analysis can be more than just search. Even while troubleshooting, it’s often useful to be able to visualize the breakdown of data: does the overall volume spike at some point? How about the traffic volume? Or the number of errors per host? If your logs are structured at the time of indexing, you can get all this information and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you’re interested in learning more about this particular stage of the log management process, head out to our log analysis tutorial.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Log Monitoring and Alerting</a:t>
            </a:r>
            <a:endParaRPr b="1" u="sng"/>
          </a:p>
          <a:p>
            <a:pPr indent="0" lvl="0" marL="0" rtl="0" algn="l">
              <a:spcBef>
                <a:spcPts val="0"/>
              </a:spcBef>
              <a:spcAft>
                <a:spcPts val="0"/>
              </a:spcAft>
              <a:buNone/>
            </a:pPr>
            <a:r>
              <a:rPr lang="en-GB"/>
              <a:t>Log management helps keep you on your toes, constantly providing data about how your systems and applications are performing. It also keeps you informed whether your infrastructure is working normally or if there are activity anomalies or security breaches.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key part of this process is that it allows you to set up rules and alerts so that the right teams or people are notified in real-time to take measures before users are affected.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example, a rule could be to alert your security team whenever a certain number of logins fail or the sales staff when too many people abandon their shopping carts.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Related articles: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Recipe: Log alerting and anomaly detection</a:t>
            </a:r>
            <a:endParaRPr/>
          </a:p>
          <a:p>
            <a:pPr indent="0" lvl="0" marL="0" rtl="0" algn="l">
              <a:spcBef>
                <a:spcPts val="0"/>
              </a:spcBef>
              <a:spcAft>
                <a:spcPts val="0"/>
              </a:spcAft>
              <a:buNone/>
            </a:pPr>
            <a:r>
              <a:rPr lang="en-GB"/>
              <a:t>Log alerting, anomaly detection, and scheduled reports</a:t>
            </a:r>
            <a:endParaRPr/>
          </a:p>
          <a:p>
            <a:pPr indent="0" lvl="0" marL="0" rtl="0" algn="l">
              <a:spcBef>
                <a:spcPts val="0"/>
              </a:spcBef>
              <a:spcAft>
                <a:spcPts val="0"/>
              </a:spcAft>
              <a:buNone/>
            </a:pPr>
            <a:r>
              <a:rPr lang="en-GB"/>
              <a:t>Guide to metrics, monitoring, and alerting</a:t>
            </a:r>
            <a:endParaRPr/>
          </a:p>
          <a:p>
            <a:pPr indent="0" lvl="0" marL="0" rtl="0" algn="l">
              <a:spcBef>
                <a:spcPts val="0"/>
              </a:spcBef>
              <a:spcAft>
                <a:spcPts val="0"/>
              </a:spcAft>
              <a:buNone/>
            </a:pPr>
            <a:r>
              <a:rPr lang="en-GB"/>
              <a:t>Log Visualization and Reporting</a:t>
            </a:r>
            <a:endParaRPr/>
          </a:p>
          <a:p>
            <a:pPr indent="0" lvl="0" marL="0" rtl="0" algn="l">
              <a:spcBef>
                <a:spcPts val="0"/>
              </a:spcBef>
              <a:spcAft>
                <a:spcPts val="0"/>
              </a:spcAft>
              <a:buNone/>
            </a:pPr>
            <a:r>
              <a:rPr lang="en-GB"/>
              <a:t>All team members – and other cross-functional team members – should have access to the same information so everyone is on the same page. Reports and visualization make everything that happens behind the scenes accessible for everyone, including people outside the IT department.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building reports for business stakeholders you’ll be able to show data trends as time series line charts, group data and draw tasty pie charts. Not to mention, graphs, visual representation of trends and dashboards have a much higher impact – such as when you see a huge spike – on decision-makers.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Having a clear picture of how large volumes of data perform over time makes it easier to spot trends or anomalies in behavior. You can then just skip to the log line that’s at fault for the spike.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80b26051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80b26051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chemeClr val="hlink"/>
                </a:solidFill>
                <a:hlinkClick r:id="rId2"/>
              </a:rPr>
              <a:t>https://sematext.com/guides/log-management/</a:t>
            </a:r>
            <a:r>
              <a:rPr b="1" lang="en-GB"/>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Without it, you’d be stumbling around in the dark hoping to pinpoint sources of performance issues, bugs, unexpected behavior, and other similar issues. You’d be forced to manually inspect multiple log files while trying to troubleshoot production issues. This is painfully slow, error-prone, expensive, and not scalable.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Log management is especially important for cloud-native applications because of their dynamic, distributed, and ephemeral nature. Unlike traditional applications, cloud-native applications often run in containers and emit logs to standard output instead of writing them to log files. This means you don’t have the “default option” of manually grepping logs. Typically, you’d capture the logs and ship them to a centralized log management 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a nutshell, log management enables application and infrastructure operators (developers, DevOps, SysAdmins, etc.) to troubleshoot problems and allows business stakeholders (product managers, marketing, BizOps, etc.) to derive insights from data embedded in log events. Logs are also one of the key sources of data for security analytics – threat detection, intrusion detection, compliance, network security, etc., collectively known as SIEM (Security Information and Event Management).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Monitoring and Troubleshooting</a:t>
            </a:r>
            <a:endParaRPr b="1"/>
          </a:p>
          <a:p>
            <a:pPr indent="0" lvl="0" marL="0" rtl="0" algn="l">
              <a:spcBef>
                <a:spcPts val="0"/>
              </a:spcBef>
              <a:spcAft>
                <a:spcPts val="0"/>
              </a:spcAft>
              <a:buNone/>
            </a:pPr>
            <a:r>
              <a:rPr lang="en-GB"/>
              <a:t>The most common and core log management use case is software application and infrastructure troubleshooting. Log events go hand in hand with application monitoring and server monitoring. Developers, DevOps, SysAdmins, and SecOps utilize both metrics and logs so that they are alerted about application and infrastructure performance and health issues, but also to find the root cause of those issues. Having good log management tools helps reduce MTTR (Mean Time To Recovery) which in turn helps improve user experience. Long downtimes or even applications and infrastructure that perform poorly can also cause profit loss. Thus, log management software plays a critical role in reducing MTTR.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Logs provide value beyond troubleshooting, though. If you have your logs structured – either from the source, or parsed in the pipeline – you can extract interesting metadata. For example, we often look at slow query logs during Solr or Elasticsearch consulting. Then we can answer lots of questions, like which kinds of queries happen more often, which queries are slow, what’s the breakdown per client, or do we have “noisy” clients? All this helps us optimize the setup, from architecture to queries. If all goes well, we end up with a more stable, faster and more cost-effective system. And we make our own production support job easier!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less “technical” source of logs can be a sales channel. If we log what clients do at every step – along with client metadata – we can optimize. How many of those creating an account end up logging in? Can they successfully use our service, or should we improve our onboarding? Are there specific categories of clients (e.g. from a region of the world) that seem to have trouble? We can derive these insights if we centralize logs.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Log Management vs. APM</a:t>
            </a:r>
            <a:endParaRPr/>
          </a:p>
          <a:p>
            <a:pPr indent="0" lvl="0" marL="0" rtl="0" algn="l">
              <a:spcBef>
                <a:spcPts val="0"/>
              </a:spcBef>
              <a:spcAft>
                <a:spcPts val="0"/>
              </a:spcAft>
              <a:buNone/>
            </a:pPr>
            <a:r>
              <a:rPr lang="en-GB"/>
              <a:t>Although logging and monitoring overlap, it’s important to note that they are not different words for the same process. While both are critical to understanding what went wrong with your system, they each have different purposes. Logging deals with managing the data inside logs and making it readable and available at all times. Monitoring, or application performance monitoring (APM), takes this data and analyzes it to paint a picture of how the system behaves and helps you track down the cause.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 are separate tools you can use for each function or you can opt for an all-in-one solution such as Sematext Cloud that features functionalities required to perform both logging and monitoring efficiently.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Improved Operations</a:t>
            </a:r>
            <a:endParaRPr b="1" u="sng"/>
          </a:p>
          <a:p>
            <a:pPr indent="0" lvl="0" marL="0" rtl="0" algn="l">
              <a:spcBef>
                <a:spcPts val="0"/>
              </a:spcBef>
              <a:spcAft>
                <a:spcPts val="0"/>
              </a:spcAft>
              <a:buNone/>
            </a:pPr>
            <a:r>
              <a:rPr lang="en-GB"/>
              <a:t>As applications and systems become more and more complex, so does the size and difficulty of your operations. SecOps, SysAdmins, and DevOps would have a harder time monitoring everything “manually”, thus requiring more time and financial resources.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With logging, you can identify trends across your whole company’s infrastructure, allowing you to adapt early and come up with solutions that prevent “fires” vs having to “put them out”.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Better Resource Usage</a:t>
            </a:r>
            <a:endParaRPr b="1" u="sng"/>
          </a:p>
          <a:p>
            <a:pPr indent="0" lvl="0" marL="0" rtl="0" algn="l">
              <a:spcBef>
                <a:spcPts val="0"/>
              </a:spcBef>
              <a:spcAft>
                <a:spcPts val="0"/>
              </a:spcAft>
              <a:buNone/>
            </a:pPr>
            <a:r>
              <a:rPr lang="en-GB"/>
              <a:t>When it comes to system performance problems, system overload is always like a dark cloud looming over. However, you need to keep in mind that it’s not always your software at fault but rather the requests you have on your server. Whether there are too many or too complex, your system can have difficulties dealing with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this case, what log management does is help track resource usage. You can then see when your system is close to being overloaded so you can better allocate your resources.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Performance monitoring can let you know if there are performance issues, for example, that 90th percentile queries are slow. They may also reveal bottlenecks. To stick with the example, you may find that IO is overloaded when queries are slow. That said, you’ll need query logs to get more actionable insight, such as the content of the more expensive queries, how much data do those queries touch and how many of them run in parallel. Unlike metrics, with logs you have more metadata to filter and visualize.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User Experience</a:t>
            </a:r>
            <a:endParaRPr b="1" u="sng"/>
          </a:p>
          <a:p>
            <a:pPr indent="0" lvl="0" marL="0" rtl="0" algn="l">
              <a:spcBef>
                <a:spcPts val="0"/>
              </a:spcBef>
              <a:spcAft>
                <a:spcPts val="0"/>
              </a:spcAft>
              <a:buNone/>
            </a:pPr>
            <a:r>
              <a:rPr lang="en-GB"/>
              <a:t>As with the previous example, one of the biggest headaches people report with applications is long response times to queries or not getting a response at all. Log management allows you to monitor requests at any level (API, database, etc.) and see which are underperforming. This enables you to step in and understand why such issues occurred, thus keeping you in control of your users’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Understand Site Visitor Behavior</a:t>
            </a:r>
            <a:endParaRPr b="1" u="sng"/>
          </a:p>
          <a:p>
            <a:pPr indent="0" lvl="0" marL="0" rtl="0" algn="l">
              <a:spcBef>
                <a:spcPts val="0"/>
              </a:spcBef>
              <a:spcAft>
                <a:spcPts val="0"/>
              </a:spcAft>
              <a:buNone/>
            </a:pPr>
            <a:r>
              <a:rPr lang="en-GB"/>
              <a:t>Log management, along with real user monitoring (RUM), can help track your users’ journey through your site or platform so that you can gain insight into their behavior and improve their experience. Here, log management and real user monitoring (RUM) complement each 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RUM tools provide access to the user’s perspective, such as the number of visitors you’ve had on your site, which pages they spent the most time on, if there are changes in the number of visitors and much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From logs, you have access to metadata closer to your business logic: how many users ended up paying, how backend requests looked like, etc. By correlating these two sources of data, you can spot opportunities such as when to launch a new product, when to close your site for maintenance or when to offer discounts.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Sematext, we offer both RUM and log management under the same roof – Sematext Cloud. You can build dashboards with information from both.</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Extra Security</a:t>
            </a:r>
            <a:endParaRPr b="1" u="sng"/>
          </a:p>
          <a:p>
            <a:pPr indent="0" lvl="0" marL="0" rtl="0" algn="l">
              <a:spcBef>
                <a:spcPts val="0"/>
              </a:spcBef>
              <a:spcAft>
                <a:spcPts val="0"/>
              </a:spcAft>
              <a:buNone/>
            </a:pPr>
            <a:r>
              <a:rPr lang="en-GB"/>
              <a:t>There’s no such thing as too much protection when it comes to IT security. Log analysis is at the heart of any SIEM solution: from network, system and audit logs to application logs. Anomalies here may signal an attack. Logs help security administrators diagnose anomalies in real time by providing a live stream of log events.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whenever someone is attempting to breach your walls – whether it’s from the inside or an external threat, you’ll have more insight into what actually happened. You can also get alerted before anomalies happen, so you can react before issues escalate.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Security Audit and Logging Policy</a:t>
            </a:r>
            <a:endParaRPr b="1" u="sng"/>
          </a:p>
          <a:p>
            <a:pPr indent="0" lvl="0" marL="0" rtl="0" algn="l">
              <a:spcBef>
                <a:spcPts val="0"/>
              </a:spcBef>
              <a:spcAft>
                <a:spcPts val="0"/>
              </a:spcAft>
              <a:buNone/>
            </a:pPr>
            <a:r>
              <a:rPr lang="en-GB"/>
              <a:t>The best way to ensure compliance with security and audit requirements is to create a logging and monitoring policy.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log management policy sets security standards for audit logs, including system logs, network access logs, authentication logs, and any other data that correlates a network or system events with a user’s activity. More specifically, it provides guidelines as to what to log, where to store logs, for how long, how often logs should be reviewed, whether logs should be encrypted or archived for audit purposes, and so on. Such policies make it easier for teams to gather accurate and meaningful insights that help detect and react to suspicious access to, or use of, information system or data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t>Ensure Compliance with Regulations</a:t>
            </a:r>
            <a:endParaRPr b="1" u="sng"/>
          </a:p>
          <a:p>
            <a:pPr indent="0" lvl="0" marL="0" rtl="0" algn="l">
              <a:spcBef>
                <a:spcPts val="0"/>
              </a:spcBef>
              <a:spcAft>
                <a:spcPts val="0"/>
              </a:spcAft>
              <a:buNone/>
            </a:pPr>
            <a:r>
              <a:rPr lang="en-GB"/>
              <a:t>Seeing as virtual attacks are becoming more and more difficult to detect and solve, it’s critical that your company meets compliance requirements of security policies, audit, regulation, and forensics.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Some of the most important are HIPPA (Health Insurance Portability and Accountability Act), PCI DSS (Payment Card Industry Data Security Standard), and GDPR (General Data Protection Regulation). Furthermore, increasing regulations require that you collect log data, store it and protect it against threats while having it available for audit. Otherwise, if a data breach happens, your company could be susceptible to profit loss as well as hefty fines due to various regulations put in place by several organizations.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Log management will help alert the right people of any suspicious activity concerning user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wrote an article about logging best practices you should follow to ensure compliance with GDPR, if you want to learn more.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822da77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822da77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Logs Management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Log Management?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Process of handling log events</a:t>
            </a:r>
            <a:endParaRPr/>
          </a:p>
          <a:p>
            <a:pPr indent="-342900" lvl="0" marL="457200" rtl="0" algn="l">
              <a:spcBef>
                <a:spcPts val="0"/>
              </a:spcBef>
              <a:spcAft>
                <a:spcPts val="0"/>
              </a:spcAft>
              <a:buSzPts val="1800"/>
              <a:buChar char="●"/>
            </a:pPr>
            <a:r>
              <a:rPr lang="en-GB"/>
              <a:t>Log events are generated by applications and infrastructure</a:t>
            </a:r>
            <a:endParaRPr/>
          </a:p>
          <a:p>
            <a:pPr indent="-342900" lvl="0" marL="457200" rtl="0" algn="l">
              <a:spcBef>
                <a:spcPts val="0"/>
              </a:spcBef>
              <a:spcAft>
                <a:spcPts val="0"/>
              </a:spcAft>
              <a:buSzPts val="1800"/>
              <a:buChar char="●"/>
            </a:pPr>
            <a:r>
              <a:rPr lang="en-GB"/>
              <a:t>Involves</a:t>
            </a:r>
            <a:r>
              <a:rPr lang="en-GB"/>
              <a:t> aggregation, parsing, storage, analysis, search, archiving and disposal</a:t>
            </a:r>
            <a:endParaRPr/>
          </a:p>
          <a:p>
            <a:pPr indent="-342900" lvl="0" marL="457200" rtl="0" algn="l">
              <a:spcBef>
                <a:spcPts val="0"/>
              </a:spcBef>
              <a:spcAft>
                <a:spcPts val="0"/>
              </a:spcAft>
              <a:buSzPts val="1800"/>
              <a:buChar char="●"/>
            </a:pPr>
            <a:r>
              <a:rPr lang="en-GB"/>
              <a:t>Gain insight, compliance, security</a:t>
            </a:r>
            <a:endParaRPr/>
          </a:p>
          <a:p>
            <a:pPr indent="-342900" lvl="0" marL="457200" rtl="0" algn="l">
              <a:spcBef>
                <a:spcPts val="0"/>
              </a:spcBef>
              <a:spcAft>
                <a:spcPts val="0"/>
              </a:spcAft>
              <a:buSzPts val="1800"/>
              <a:buChar char="●"/>
            </a:pPr>
            <a:r>
              <a:rPr lang="en-GB"/>
              <a:t>Integral part of any team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 Log File?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 text file that applications, operating systems, infrastructure write events to.</a:t>
            </a:r>
            <a:endParaRPr/>
          </a:p>
          <a:p>
            <a:pPr indent="-342900" lvl="0" marL="457200" rtl="0" algn="l">
              <a:spcBef>
                <a:spcPts val="0"/>
              </a:spcBef>
              <a:spcAft>
                <a:spcPts val="0"/>
              </a:spcAft>
              <a:buSzPts val="1800"/>
              <a:buChar char="●"/>
            </a:pPr>
            <a:r>
              <a:rPr lang="en-GB"/>
              <a:t>Log file contains metadata like date, event, messages etc. It’s a detailed record of actions and events.</a:t>
            </a:r>
            <a:endParaRPr/>
          </a:p>
          <a:p>
            <a:pPr indent="-342900" lvl="0" marL="457200" rtl="0" algn="l">
              <a:spcBef>
                <a:spcPts val="0"/>
              </a:spcBef>
              <a:spcAft>
                <a:spcPts val="0"/>
              </a:spcAft>
              <a:buSzPts val="1800"/>
              <a:buChar char="●"/>
            </a:pPr>
            <a:r>
              <a:rPr lang="en-GB"/>
              <a:t>Makes it easier to get insights and identify root cause of issues.</a:t>
            </a:r>
            <a:endParaRPr/>
          </a:p>
          <a:p>
            <a:pPr indent="-342900" lvl="0" marL="457200" rtl="0" algn="l">
              <a:spcBef>
                <a:spcPts val="0"/>
              </a:spcBef>
              <a:spcAft>
                <a:spcPts val="0"/>
              </a:spcAft>
              <a:buSzPts val="1800"/>
              <a:buChar char="●"/>
            </a:pPr>
            <a:r>
              <a:rPr lang="en-GB"/>
              <a:t>Logs are useful for normal behaviour too. Provides insight into how applications or infrastructure react and perform, allowing improvements to occur.</a:t>
            </a:r>
            <a:endParaRPr/>
          </a:p>
        </p:txBody>
      </p:sp>
      <p:pic>
        <p:nvPicPr>
          <p:cNvPr id="68" name="Google Shape;68;p15"/>
          <p:cNvPicPr preferRelativeResize="0"/>
          <p:nvPr/>
        </p:nvPicPr>
        <p:blipFill rotWithShape="1">
          <a:blip r:embed="rId3">
            <a:alphaModFix/>
          </a:blip>
          <a:srcRect b="34917" l="0" r="0" t="0"/>
          <a:stretch/>
        </p:blipFill>
        <p:spPr>
          <a:xfrm>
            <a:off x="3432700" y="3387423"/>
            <a:ext cx="5143500" cy="1533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Sources of Logs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Networking devices</a:t>
            </a:r>
            <a:endParaRPr/>
          </a:p>
          <a:p>
            <a:pPr indent="-342900" lvl="0" marL="457200" rtl="0" algn="l">
              <a:spcBef>
                <a:spcPts val="0"/>
              </a:spcBef>
              <a:spcAft>
                <a:spcPts val="0"/>
              </a:spcAft>
              <a:buSzPts val="1800"/>
              <a:buChar char="●"/>
            </a:pPr>
            <a:r>
              <a:rPr lang="en-GB"/>
              <a:t>Server and application logs</a:t>
            </a:r>
            <a:endParaRPr/>
          </a:p>
          <a:p>
            <a:pPr indent="-342900" lvl="0" marL="457200" rtl="0" algn="l">
              <a:spcBef>
                <a:spcPts val="0"/>
              </a:spcBef>
              <a:spcAft>
                <a:spcPts val="0"/>
              </a:spcAft>
              <a:buSzPts val="1800"/>
              <a:buChar char="●"/>
            </a:pPr>
            <a:r>
              <a:rPr lang="en-GB"/>
              <a:t>Container logs</a:t>
            </a:r>
            <a:endParaRPr/>
          </a:p>
          <a:p>
            <a:pPr indent="-342900" lvl="0" marL="457200" rtl="0" algn="l">
              <a:spcBef>
                <a:spcPts val="0"/>
              </a:spcBef>
              <a:spcAft>
                <a:spcPts val="0"/>
              </a:spcAft>
              <a:buSzPts val="1800"/>
              <a:buChar char="●"/>
            </a:pPr>
            <a:r>
              <a:rPr lang="en-GB"/>
              <a:t>Mobile device logs</a:t>
            </a:r>
            <a:endParaRPr/>
          </a:p>
          <a:p>
            <a:pPr indent="-342900" lvl="0" marL="457200" rtl="0" algn="l">
              <a:spcBef>
                <a:spcPts val="0"/>
              </a:spcBef>
              <a:spcAft>
                <a:spcPts val="0"/>
              </a:spcAft>
              <a:buSzPts val="1800"/>
              <a:buChar char="●"/>
            </a:pPr>
            <a:r>
              <a:rPr lang="en-GB"/>
              <a:t>Sensors, IoT, Industrial IoT</a:t>
            </a:r>
            <a:endParaRPr/>
          </a:p>
        </p:txBody>
      </p:sp>
      <p:pic>
        <p:nvPicPr>
          <p:cNvPr id="75" name="Google Shape;75;p16"/>
          <p:cNvPicPr preferRelativeResize="0"/>
          <p:nvPr/>
        </p:nvPicPr>
        <p:blipFill>
          <a:blip r:embed="rId3">
            <a:alphaModFix/>
          </a:blip>
          <a:stretch>
            <a:fillRect/>
          </a:stretch>
        </p:blipFill>
        <p:spPr>
          <a:xfrm>
            <a:off x="3897925" y="222512"/>
            <a:ext cx="5056650" cy="4698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Log Types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Event logs</a:t>
            </a:r>
            <a:endParaRPr/>
          </a:p>
          <a:p>
            <a:pPr indent="-342900" lvl="0" marL="457200" rtl="0" algn="l">
              <a:spcBef>
                <a:spcPts val="0"/>
              </a:spcBef>
              <a:spcAft>
                <a:spcPts val="0"/>
              </a:spcAft>
              <a:buSzPts val="1800"/>
              <a:buChar char="●"/>
            </a:pPr>
            <a:r>
              <a:rPr lang="en-GB"/>
              <a:t>Server logs</a:t>
            </a:r>
            <a:endParaRPr/>
          </a:p>
          <a:p>
            <a:pPr indent="-342900" lvl="0" marL="457200" rtl="0" algn="l">
              <a:spcBef>
                <a:spcPts val="0"/>
              </a:spcBef>
              <a:spcAft>
                <a:spcPts val="0"/>
              </a:spcAft>
              <a:buSzPts val="1800"/>
              <a:buChar char="●"/>
            </a:pPr>
            <a:r>
              <a:rPr lang="en-GB"/>
              <a:t>System logs</a:t>
            </a:r>
            <a:endParaRPr/>
          </a:p>
          <a:p>
            <a:pPr indent="-342900" lvl="0" marL="457200" rtl="0" algn="l">
              <a:spcBef>
                <a:spcPts val="0"/>
              </a:spcBef>
              <a:spcAft>
                <a:spcPts val="0"/>
              </a:spcAft>
              <a:buSzPts val="1800"/>
              <a:buChar char="●"/>
            </a:pPr>
            <a:r>
              <a:rPr lang="en-GB"/>
              <a:t>Authorisation and access logs</a:t>
            </a:r>
            <a:endParaRPr/>
          </a:p>
          <a:p>
            <a:pPr indent="-342900" lvl="0" marL="457200" rtl="0" algn="l">
              <a:spcBef>
                <a:spcPts val="0"/>
              </a:spcBef>
              <a:spcAft>
                <a:spcPts val="0"/>
              </a:spcAft>
              <a:buSzPts val="1800"/>
              <a:buChar char="●"/>
            </a:pPr>
            <a:r>
              <a:rPr lang="en-GB"/>
              <a:t>Change logs</a:t>
            </a:r>
            <a:endParaRPr/>
          </a:p>
          <a:p>
            <a:pPr indent="-342900" lvl="0" marL="457200" rtl="0" algn="l">
              <a:spcBef>
                <a:spcPts val="0"/>
              </a:spcBef>
              <a:spcAft>
                <a:spcPts val="0"/>
              </a:spcAft>
              <a:buSzPts val="1800"/>
              <a:buChar char="●"/>
            </a:pPr>
            <a:r>
              <a:rPr lang="en-GB"/>
              <a:t>Availability logs</a:t>
            </a:r>
            <a:endParaRPr/>
          </a:p>
          <a:p>
            <a:pPr indent="-342900" lvl="0" marL="457200" rtl="0" algn="l">
              <a:spcBef>
                <a:spcPts val="0"/>
              </a:spcBef>
              <a:spcAft>
                <a:spcPts val="0"/>
              </a:spcAft>
              <a:buSzPts val="1800"/>
              <a:buChar char="●"/>
            </a:pPr>
            <a:r>
              <a:rPr lang="en-GB"/>
              <a:t>Resource logs</a:t>
            </a:r>
            <a:endParaRPr/>
          </a:p>
          <a:p>
            <a:pPr indent="-342900" lvl="0" marL="457200" rtl="0" algn="l">
              <a:spcBef>
                <a:spcPts val="0"/>
              </a:spcBef>
              <a:spcAft>
                <a:spcPts val="0"/>
              </a:spcAft>
              <a:buSzPts val="1800"/>
              <a:buChar char="●"/>
            </a:pPr>
            <a:r>
              <a:rPr lang="en-GB"/>
              <a:t>Threat logs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Log Management Lifecycle</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Log Collection</a:t>
            </a:r>
            <a:endParaRPr/>
          </a:p>
          <a:p>
            <a:pPr indent="-342900" lvl="0" marL="457200" rtl="0" algn="l">
              <a:spcBef>
                <a:spcPts val="0"/>
              </a:spcBef>
              <a:spcAft>
                <a:spcPts val="0"/>
              </a:spcAft>
              <a:buSzPts val="1800"/>
              <a:buChar char="●"/>
            </a:pPr>
            <a:r>
              <a:rPr lang="en-GB"/>
              <a:t>Log Aggregation</a:t>
            </a:r>
            <a:endParaRPr/>
          </a:p>
          <a:p>
            <a:pPr indent="-342900" lvl="0" marL="457200" rtl="0" algn="l">
              <a:spcBef>
                <a:spcPts val="0"/>
              </a:spcBef>
              <a:spcAft>
                <a:spcPts val="0"/>
              </a:spcAft>
              <a:buSzPts val="1800"/>
              <a:buChar char="●"/>
            </a:pPr>
            <a:r>
              <a:rPr lang="en-GB"/>
              <a:t>Log Search and Analysis</a:t>
            </a:r>
            <a:endParaRPr/>
          </a:p>
          <a:p>
            <a:pPr indent="-342900" lvl="0" marL="457200" rtl="0" algn="l">
              <a:spcBef>
                <a:spcPts val="0"/>
              </a:spcBef>
              <a:spcAft>
                <a:spcPts val="0"/>
              </a:spcAft>
              <a:buSzPts val="1800"/>
              <a:buChar char="●"/>
            </a:pPr>
            <a:r>
              <a:rPr lang="en-GB"/>
              <a:t>Log Monitoring and Alerting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Benefits and Use Cases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Log management provides insight into the health and compliance of your systems and applications.</a:t>
            </a:r>
            <a:endParaRPr/>
          </a:p>
          <a:p>
            <a:pPr indent="-342900" lvl="0" marL="457200" rtl="0" algn="l">
              <a:spcBef>
                <a:spcPts val="0"/>
              </a:spcBef>
              <a:spcAft>
                <a:spcPts val="0"/>
              </a:spcAft>
              <a:buSzPts val="1800"/>
              <a:buChar char="●"/>
            </a:pPr>
            <a:r>
              <a:rPr lang="en-GB"/>
              <a:t>Monitoring and Troubleshooting</a:t>
            </a:r>
            <a:endParaRPr/>
          </a:p>
          <a:p>
            <a:pPr indent="-342900" lvl="0" marL="457200" rtl="0" algn="l">
              <a:spcBef>
                <a:spcPts val="0"/>
              </a:spcBef>
              <a:spcAft>
                <a:spcPts val="0"/>
              </a:spcAft>
              <a:buSzPts val="1800"/>
              <a:buChar char="●"/>
            </a:pPr>
            <a:r>
              <a:rPr lang="en-GB"/>
              <a:t>Improved Operations</a:t>
            </a:r>
            <a:endParaRPr/>
          </a:p>
          <a:p>
            <a:pPr indent="-342900" lvl="0" marL="457200" rtl="0" algn="l">
              <a:spcBef>
                <a:spcPts val="0"/>
              </a:spcBef>
              <a:spcAft>
                <a:spcPts val="0"/>
              </a:spcAft>
              <a:buSzPts val="1800"/>
              <a:buChar char="●"/>
            </a:pPr>
            <a:r>
              <a:rPr lang="en-GB"/>
              <a:t>Better Resource Usage</a:t>
            </a:r>
            <a:endParaRPr/>
          </a:p>
          <a:p>
            <a:pPr indent="-342900" lvl="0" marL="457200" rtl="0" algn="l">
              <a:spcBef>
                <a:spcPts val="0"/>
              </a:spcBef>
              <a:spcAft>
                <a:spcPts val="0"/>
              </a:spcAft>
              <a:buSzPts val="1800"/>
              <a:buChar char="●"/>
            </a:pPr>
            <a:r>
              <a:rPr lang="en-GB"/>
              <a:t>User Experience</a:t>
            </a:r>
            <a:endParaRPr/>
          </a:p>
          <a:p>
            <a:pPr indent="-342900" lvl="0" marL="457200" rtl="0" algn="l">
              <a:spcBef>
                <a:spcPts val="0"/>
              </a:spcBef>
              <a:spcAft>
                <a:spcPts val="0"/>
              </a:spcAft>
              <a:buSzPts val="1800"/>
              <a:buChar char="●"/>
            </a:pPr>
            <a:r>
              <a:rPr lang="en-GB"/>
              <a:t>Real time user monitoring (APM)</a:t>
            </a:r>
            <a:endParaRPr/>
          </a:p>
          <a:p>
            <a:pPr indent="-342900" lvl="0" marL="457200" rtl="0" algn="l">
              <a:spcBef>
                <a:spcPts val="0"/>
              </a:spcBef>
              <a:spcAft>
                <a:spcPts val="0"/>
              </a:spcAft>
              <a:buSzPts val="1800"/>
              <a:buChar char="●"/>
            </a:pPr>
            <a:r>
              <a:rPr lang="en-GB"/>
              <a:t>Security</a:t>
            </a:r>
            <a:endParaRPr/>
          </a:p>
          <a:p>
            <a:pPr indent="-342900" lvl="0" marL="457200" rtl="0" algn="l">
              <a:spcBef>
                <a:spcPts val="0"/>
              </a:spcBef>
              <a:spcAft>
                <a:spcPts val="0"/>
              </a:spcAft>
              <a:buSzPts val="1800"/>
              <a:buChar char="●"/>
            </a:pPr>
            <a:r>
              <a:rPr lang="en-GB"/>
              <a:t>Compliance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Any Questions?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Elastic Cloud Demo</a:t>
            </a:r>
            <a:endParaRPr/>
          </a:p>
        </p:txBody>
      </p:sp>
      <p:pic>
        <p:nvPicPr>
          <p:cNvPr id="100" name="Google Shape;100;p20"/>
          <p:cNvPicPr preferRelativeResize="0"/>
          <p:nvPr/>
        </p:nvPicPr>
        <p:blipFill>
          <a:blip r:embed="rId3">
            <a:alphaModFix/>
          </a:blip>
          <a:stretch>
            <a:fillRect/>
          </a:stretch>
        </p:blipFill>
        <p:spPr>
          <a:xfrm>
            <a:off x="341050" y="1893374"/>
            <a:ext cx="8461875" cy="260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