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velup.gitconnected.com/cloud-design-patterns-explained-simply-113c788b33f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target.com/searchcloudcomputing/tip/5-cloud-design-patterns-to-create-resilient-applications" TargetMode="External"/><Relationship Id="rId3" Type="http://schemas.openxmlformats.org/officeDocument/2006/relationships/hyperlink" Target="https://learn.microsoft.com/en-us/azure/architecture/pattern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2c35f6a30_0_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a2c35f6a30_0_0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980660da4_0_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https://levelup.gitconnected.com/cloud-design-patterns-explained-simply-113c788b33ff</a:t>
            </a:r>
            <a:r>
              <a:rPr lang="en-GB"/>
              <a:t> </a:t>
            </a:r>
            <a:endParaRPr/>
          </a:p>
        </p:txBody>
      </p:sp>
      <p:sp>
        <p:nvSpPr>
          <p:cNvPr id="65" name="Google Shape;65;g18980660da4_0_1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980660da4_0_1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https://www.techtarget.com/searchcloudcomputing/tip/5-cloud-design-patterns-to-create-resilient-applications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https://learn.microsoft.com/en-us/azure/architecture/patterns/</a:t>
            </a:r>
            <a:r>
              <a:rPr lang="en-GB"/>
              <a:t> </a:t>
            </a:r>
            <a:endParaRPr/>
          </a:p>
        </p:txBody>
      </p:sp>
      <p:sp>
        <p:nvSpPr>
          <p:cNvPr id="72" name="Google Shape;72;g18980660da4_0_15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80660da4_0_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8980660da4_0_8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980660da4_0_37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8980660da4_0_37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980660da4_0_45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980660da4_0_45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980660da4_0_53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8980660da4_0_53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980660da4_0_6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8980660da4_0_61:notes"/>
          <p:cNvSpPr/>
          <p:nvPr>
            <p:ph idx="2" type="sldImg"/>
          </p:nvPr>
        </p:nvSpPr>
        <p:spPr>
          <a:xfrm>
            <a:off x="2271749" y="1143642"/>
            <a:ext cx="23145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rgbClr val="1A1C1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140005" y="4743156"/>
            <a:ext cx="1017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12700" rtl="0">
              <a:spcBef>
                <a:spcPts val="0"/>
              </a:spcBef>
              <a:buNone/>
              <a:defRPr i="0" sz="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219727" y="4888350"/>
            <a:ext cx="1070100" cy="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© All rights reserved 2022</a:t>
            </a:r>
            <a:endParaRPr sz="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71181" y="1566731"/>
            <a:ext cx="7219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5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971181" y="2383264"/>
            <a:ext cx="7219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None/>
              <a:defRPr sz="5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levelup.gitconnected.com/cloud-design-patterns-explained-simply-113c788b33f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bmc.com/blogs/aws-cloud-design-patterns/" TargetMode="External"/><Relationship Id="rId5" Type="http://schemas.openxmlformats.org/officeDocument/2006/relationships/hyperlink" Target="https://learn.microsoft.com/en-us/azure/architecture/patterns/" TargetMode="External"/><Relationship Id="rId6" Type="http://schemas.openxmlformats.org/officeDocument/2006/relationships/hyperlink" Target="https://learn.microsoft.com/en-us/azure/architecture/framework/resiliency/design-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324" y="711750"/>
            <a:ext cx="58389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4800"/>
              <a:t>Cloud Design Patterns</a:t>
            </a:r>
            <a:endParaRPr sz="5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17000" y="4241813"/>
            <a:ext cx="27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/>
              <a:t>Dale Morson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/>
              <a:t>Senior Cloud Systems Developer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500" y="3992017"/>
            <a:ext cx="807425" cy="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What is a Cloud Design Pattern?</a:t>
            </a:r>
            <a:endParaRPr sz="3400"/>
          </a:p>
        </p:txBody>
      </p:sp>
      <p:sp>
        <p:nvSpPr>
          <p:cNvPr id="69" name="Google Shape;69;p15"/>
          <p:cNvSpPr txBox="1"/>
          <p:nvPr/>
        </p:nvSpPr>
        <p:spPr>
          <a:xfrm>
            <a:off x="645331" y="1501464"/>
            <a:ext cx="72198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pattern would be a regularity that predictably repeats itself.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software design pattern is a reusable solution (template) to commonly occurring issues. - </a:t>
            </a:r>
            <a:r>
              <a:rPr lang="en-GB" sz="12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Reference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cloud design pattern is the design of an architecture in the cloud that supports the software design pattern.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architects choose a pattern for their software.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Architects design the solutions that meet the patterns requirements.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Cloud Systems Developers are 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responsible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 building the cloud infrastructure to implement the chosen solution.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200"/>
              <a:buFont typeface="Montserrat SemiBold"/>
              <a:buChar char="●"/>
            </a:pP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 patterns need scalable, reliable and 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dynamic</a:t>
            </a:r>
            <a:r>
              <a:rPr lang="en-GB" sz="12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infrastructure which is why the cloud is perfect for software with complex design patterns!</a:t>
            </a:r>
            <a:endParaRPr sz="12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Basic Patterns</a:t>
            </a:r>
            <a:endParaRPr sz="3400"/>
          </a:p>
        </p:txBody>
      </p:sp>
      <p:sp>
        <p:nvSpPr>
          <p:cNvPr id="76" name="Google Shape;76;p16"/>
          <p:cNvSpPr txBox="1"/>
          <p:nvPr/>
        </p:nvSpPr>
        <p:spPr>
          <a:xfrm>
            <a:off x="645331" y="1501464"/>
            <a:ext cx="72198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Bulkhead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Retry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Throttling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Queue-based load levelling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700"/>
              <a:buFont typeface="Montserrat SemiBold"/>
              <a:buChar char="●"/>
            </a:pPr>
            <a:r>
              <a:rPr lang="en-GB" sz="1700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…</a:t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Bulkhead</a:t>
            </a:r>
            <a:endParaRPr sz="3400"/>
          </a:p>
        </p:txBody>
      </p:sp>
      <p:sp>
        <p:nvSpPr>
          <p:cNvPr id="83" name="Google Shape;83;p17"/>
          <p:cNvSpPr txBox="1"/>
          <p:nvPr/>
        </p:nvSpPr>
        <p:spPr>
          <a:xfrm>
            <a:off x="645331" y="1501464"/>
            <a:ext cx="72198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pattern to ensure that if one element fails, others will continue to function. Isolate failures, build resiliency and respond to failure.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Applications that can operate in “offline mode” are good examples of the bulkhead pattern. Cache external API data.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PaaS or serverless to respond to failure and scale resources.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Cloud providers use availability zones and regions to provide further resiliency.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75" y="2945575"/>
            <a:ext cx="4734750" cy="19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Retry</a:t>
            </a:r>
            <a:endParaRPr sz="3400"/>
          </a:p>
        </p:txBody>
      </p:sp>
      <p:sp>
        <p:nvSpPr>
          <p:cNvPr id="91" name="Google Shape;91;p18"/>
          <p:cNvSpPr txBox="1"/>
          <p:nvPr/>
        </p:nvSpPr>
        <p:spPr>
          <a:xfrm>
            <a:off x="645331" y="1501464"/>
            <a:ext cx="7219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pattern to ensure failed requests are re-sent.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Common cloud design pattern to deal with third-party interactions and expect failures.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Works only if sender and receiver support retries.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750" y="2482475"/>
            <a:ext cx="4918500" cy="24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Throttling</a:t>
            </a:r>
            <a:endParaRPr sz="3400"/>
          </a:p>
        </p:txBody>
      </p:sp>
      <p:sp>
        <p:nvSpPr>
          <p:cNvPr id="99" name="Google Shape;99;p19"/>
          <p:cNvSpPr txBox="1"/>
          <p:nvPr/>
        </p:nvSpPr>
        <p:spPr>
          <a:xfrm>
            <a:off x="645331" y="1501464"/>
            <a:ext cx="72198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Set and force limits on how frequent a single client can use a service or 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endpoint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 keep one “noisy neighbour” from negatively impacting the application for everyone.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Most cloud based services that support APIs/HTTPS requests will have some sort of throttling.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775" y="2571755"/>
            <a:ext cx="4981551" cy="239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Queue-based Load Levelling</a:t>
            </a:r>
            <a:endParaRPr sz="3400"/>
          </a:p>
        </p:txBody>
      </p:sp>
      <p:sp>
        <p:nvSpPr>
          <p:cNvPr id="107" name="Google Shape;107;p20"/>
          <p:cNvSpPr txBox="1"/>
          <p:nvPr/>
        </p:nvSpPr>
        <p:spPr>
          <a:xfrm>
            <a:off x="645331" y="1501464"/>
            <a:ext cx="72198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Common cloud design 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pattern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 help with scaling as an 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grows.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Rather than process a request on delivery, queue the intended operation. Good for applications that don’t need immediate results such as sending emails or calculating values.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650" y="2723427"/>
            <a:ext cx="5023599" cy="2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06" y="180500"/>
            <a:ext cx="1133641" cy="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45325" y="711750"/>
            <a:ext cx="8220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3100"/>
              <a:t>More Reading</a:t>
            </a:r>
            <a:endParaRPr sz="3400"/>
          </a:p>
        </p:txBody>
      </p:sp>
      <p:sp>
        <p:nvSpPr>
          <p:cNvPr id="115" name="Google Shape;115;p21"/>
          <p:cNvSpPr txBox="1"/>
          <p:nvPr/>
        </p:nvSpPr>
        <p:spPr>
          <a:xfrm>
            <a:off x="645331" y="1501464"/>
            <a:ext cx="72198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https://www.bmc.com/blogs/aws-cloud-design-patterns/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5"/>
              </a:rPr>
              <a:t>https://learn.microsoft.com/en-us/azure/architecture/patterns/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EC52C"/>
              </a:buClr>
              <a:buSzPts val="1400"/>
              <a:buFont typeface="Montserrat SemiBold"/>
              <a:buChar char="●"/>
            </a:pPr>
            <a:r>
              <a:rPr lang="en-GB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6"/>
              </a:rPr>
              <a:t>https://learn.microsoft.com/en-us/azure/architecture/framework/resiliency/design-checklist</a:t>
            </a:r>
            <a:r>
              <a:rPr lang="en-GB">
                <a:solidFill>
                  <a:srgbClr val="FEC52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EC52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