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velup.gitconnected.com/cloud-design-patterns-explained-simply-113c788b33f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htarget.com/searchcloudcomputing/tip/5-cloud-design-patterns-to-create-resilient-applications" TargetMode="External"/><Relationship Id="rId3" Type="http://schemas.openxmlformats.org/officeDocument/2006/relationships/hyperlink" Target="https://learn.microsoft.com/en-us/azure/architecture/pattern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2c35f6a30_0_0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a2c35f6a30_0_0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980660da4_0_1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https://levelup.gitconnected.com/cloud-design-patterns-explained-simply-113c788b33ff</a:t>
            </a:r>
            <a:r>
              <a:rPr lang="en-GB"/>
              <a:t> </a:t>
            </a:r>
            <a:endParaRPr/>
          </a:p>
        </p:txBody>
      </p:sp>
      <p:sp>
        <p:nvSpPr>
          <p:cNvPr id="65" name="Google Shape;65;g18980660da4_0_1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980660da4_0_15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https://www.techtarget.com/searchcloudcomputing/tip/5-cloud-design-patterns-to-create-resilient-applications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https://learn.microsoft.com/en-us/azure/architecture/patterns/</a:t>
            </a:r>
            <a:r>
              <a:rPr lang="en-GB"/>
              <a:t> </a:t>
            </a:r>
            <a:endParaRPr/>
          </a:p>
        </p:txBody>
      </p:sp>
      <p:sp>
        <p:nvSpPr>
          <p:cNvPr id="72" name="Google Shape;72;g18980660da4_0_15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980660da4_0_8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8980660da4_0_8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980660da4_0_37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8980660da4_0_37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980660da4_0_45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8980660da4_0_45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980660da4_0_53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8980660da4_0_53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762ee5c07_0_1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1762ee5c07_0_1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980660da4_0_61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8980660da4_0_61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_1">
    <p:bg>
      <p:bgPr>
        <a:solidFill>
          <a:srgbClr val="1A1C1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140005" y="4743156"/>
            <a:ext cx="1017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219727" y="4888350"/>
            <a:ext cx="10701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© All rights reserved 2022</a:t>
            </a:r>
            <a:endParaRPr sz="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71181" y="1566731"/>
            <a:ext cx="7219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5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971181" y="2383264"/>
            <a:ext cx="7219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5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learn.microsoft.com/en-us/azure/architecture/pattern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www.bmc.com/blogs/aws-cloud-design-patterns/" TargetMode="External"/><Relationship Id="rId5" Type="http://schemas.openxmlformats.org/officeDocument/2006/relationships/hyperlink" Target="https://learn.microsoft.com/en-us/azure/architecture/patterns/" TargetMode="External"/><Relationship Id="rId6" Type="http://schemas.openxmlformats.org/officeDocument/2006/relationships/hyperlink" Target="https://learn.microsoft.com/en-us/azure/architecture/framework/resiliency/design-check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45324" y="711750"/>
            <a:ext cx="58389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4800"/>
              <a:t>Cloud Design Patterns</a:t>
            </a:r>
            <a:endParaRPr sz="51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817000" y="4241813"/>
            <a:ext cx="274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Dale Morson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/>
              <a:t>Senior Cloud Systems Developer</a:t>
            </a:r>
            <a:endParaRPr sz="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6500" y="3992017"/>
            <a:ext cx="807425" cy="8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What is a Cloud Design Pattern?</a:t>
            </a:r>
            <a:endParaRPr sz="3400"/>
          </a:p>
        </p:txBody>
      </p:sp>
      <p:sp>
        <p:nvSpPr>
          <p:cNvPr id="69" name="Google Shape;69;p15"/>
          <p:cNvSpPr txBox="1"/>
          <p:nvPr/>
        </p:nvSpPr>
        <p:spPr>
          <a:xfrm>
            <a:off x="645331" y="1501464"/>
            <a:ext cx="72198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software design pattern is a reusable solution (template) to commonly occurring issues.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cloud design pattern is the design of an architecture in the cloud that supports the software design pattern.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Useful for building highly reliable, scalable, secure applications and services within the cloud.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Software architects choose a pattern for their software.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Architects design the solutions that meet the patterns requirements.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Cloud Systems Developers are </a:t>
            </a: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responsible</a:t>
            </a: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for building and delivering the cloud infrastructure to implement the chosen solution.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Basic Patterns</a:t>
            </a:r>
            <a:endParaRPr sz="3400"/>
          </a:p>
        </p:txBody>
      </p:sp>
      <p:sp>
        <p:nvSpPr>
          <p:cNvPr id="76" name="Google Shape;76;p16"/>
          <p:cNvSpPr txBox="1"/>
          <p:nvPr/>
        </p:nvSpPr>
        <p:spPr>
          <a:xfrm>
            <a:off x="645324" y="1501475"/>
            <a:ext cx="79272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700"/>
              <a:buFont typeface="Montserrat SemiBold"/>
              <a:buChar char="●"/>
            </a:pPr>
            <a:r>
              <a:rPr lang="en-GB" sz="1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Bulkhead</a:t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700"/>
              <a:buFont typeface="Montserrat SemiBold"/>
              <a:buChar char="●"/>
            </a:pPr>
            <a:r>
              <a:rPr lang="en-GB" sz="1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Retry</a:t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700"/>
              <a:buFont typeface="Montserrat SemiBold"/>
              <a:buChar char="●"/>
            </a:pPr>
            <a:r>
              <a:rPr lang="en-GB" sz="1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Throttling</a:t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700"/>
              <a:buFont typeface="Montserrat SemiBold"/>
              <a:buChar char="●"/>
            </a:pPr>
            <a:r>
              <a:rPr lang="en-GB" sz="1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Queue-based load levelling</a:t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700"/>
              <a:buFont typeface="Montserrat SemiBold"/>
              <a:buChar char="●"/>
            </a:pPr>
            <a:r>
              <a:rPr lang="en-GB" sz="1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…</a:t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700"/>
              <a:buFont typeface="Montserrat SemiBold"/>
              <a:buChar char="●"/>
            </a:pPr>
            <a:r>
              <a:rPr lang="en-GB" sz="17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/>
              </a:rPr>
              <a:t>https://learn.microsoft.com/en-us/azure/architecture/patterns/</a:t>
            </a:r>
            <a:r>
              <a:rPr lang="en-GB" sz="1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Bulkhead</a:t>
            </a:r>
            <a:endParaRPr sz="3400"/>
          </a:p>
        </p:txBody>
      </p:sp>
      <p:sp>
        <p:nvSpPr>
          <p:cNvPr id="83" name="Google Shape;83;p17"/>
          <p:cNvSpPr txBox="1"/>
          <p:nvPr/>
        </p:nvSpPr>
        <p:spPr>
          <a:xfrm>
            <a:off x="645331" y="1501464"/>
            <a:ext cx="72198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300"/>
              <a:buFont typeface="Montserrat SemiBold"/>
              <a:buChar char="●"/>
            </a:pP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Simple pattern to ensure that if one element fails, others will continue to function. Isolate failures, build resiliency and respond to failure.</a:t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300"/>
              <a:buFont typeface="Montserrat SemiBold"/>
              <a:buChar char="●"/>
            </a:pP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Applications that can operate in “offline mode” are good examples of the bulkhead pattern. Cache external API data.</a:t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300"/>
              <a:buFont typeface="Montserrat SemiBold"/>
              <a:buChar char="●"/>
            </a:pP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 PaaS or serverless to respond to failure and scale resources.</a:t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300"/>
              <a:buFont typeface="Montserrat SemiBold"/>
              <a:buChar char="●"/>
            </a:pP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Cloud providers use availability zones and regions to provide further resiliency.</a:t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17120" l="9143" r="9217" t="36967"/>
          <a:stretch/>
        </p:blipFill>
        <p:spPr>
          <a:xfrm>
            <a:off x="1135675" y="3062650"/>
            <a:ext cx="6390099" cy="1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Retry</a:t>
            </a:r>
            <a:endParaRPr sz="3400"/>
          </a:p>
        </p:txBody>
      </p:sp>
      <p:sp>
        <p:nvSpPr>
          <p:cNvPr id="91" name="Google Shape;91;p18"/>
          <p:cNvSpPr txBox="1"/>
          <p:nvPr/>
        </p:nvSpPr>
        <p:spPr>
          <a:xfrm>
            <a:off x="645331" y="1501464"/>
            <a:ext cx="72198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300"/>
              <a:buFont typeface="Montserrat SemiBold"/>
              <a:buChar char="●"/>
            </a:pP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Simple pattern to ensure failed requests are re-sent.</a:t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300"/>
              <a:buFont typeface="Montserrat SemiBold"/>
              <a:buChar char="●"/>
            </a:pP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Common cloud design pattern to deal with third-party interactions and expect failures.</a:t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300"/>
              <a:buFont typeface="Montserrat SemiBold"/>
              <a:buChar char="●"/>
            </a:pP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Works only if sender and receiver support retries.</a:t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18459" l="10643" r="9751" t="33493"/>
          <a:stretch/>
        </p:blipFill>
        <p:spPr>
          <a:xfrm>
            <a:off x="1143000" y="2571750"/>
            <a:ext cx="6490749" cy="19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Throttling</a:t>
            </a:r>
            <a:endParaRPr sz="3400"/>
          </a:p>
        </p:txBody>
      </p:sp>
      <p:sp>
        <p:nvSpPr>
          <p:cNvPr id="99" name="Google Shape;99;p19"/>
          <p:cNvSpPr txBox="1"/>
          <p:nvPr/>
        </p:nvSpPr>
        <p:spPr>
          <a:xfrm>
            <a:off x="645331" y="1501464"/>
            <a:ext cx="72198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300"/>
              <a:buFont typeface="Montserrat SemiBold"/>
              <a:buChar char="●"/>
            </a:pP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Set and force limits on how frequent a single client can use a service or </a:t>
            </a: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endpoint</a:t>
            </a: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to keep one “noisy neighbour” from negatively impacting the application for everyone.</a:t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300"/>
              <a:buFont typeface="Montserrat SemiBold"/>
              <a:buChar char="●"/>
            </a:pP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Most cloud based services that support APIs/HTTPS requests will have some sort of throttling.</a:t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15479" l="9860" r="9246" t="34939"/>
          <a:stretch/>
        </p:blipFill>
        <p:spPr>
          <a:xfrm>
            <a:off x="1099050" y="2718300"/>
            <a:ext cx="6450000" cy="18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Queue-based Load Levelling</a:t>
            </a:r>
            <a:endParaRPr sz="3400"/>
          </a:p>
        </p:txBody>
      </p:sp>
      <p:sp>
        <p:nvSpPr>
          <p:cNvPr id="107" name="Google Shape;107;p20"/>
          <p:cNvSpPr txBox="1"/>
          <p:nvPr/>
        </p:nvSpPr>
        <p:spPr>
          <a:xfrm>
            <a:off x="645331" y="1501464"/>
            <a:ext cx="72198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300"/>
              <a:buFont typeface="Montserrat SemiBold"/>
              <a:buChar char="●"/>
            </a:pP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Common cloud design </a:t>
            </a: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pattern</a:t>
            </a: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to help with scaling as an </a:t>
            </a: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application</a:t>
            </a: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grows.</a:t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300"/>
              <a:buFont typeface="Montserrat SemiBold"/>
              <a:buChar char="●"/>
            </a:pPr>
            <a:r>
              <a:rPr lang="en-GB" sz="13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Rather than process a request on delivery, queue the intended operation. Good for applications that don’t need immediate results such as sending emails or calculating values.</a:t>
            </a:r>
            <a:endParaRPr sz="13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17264" l="10561" r="8004" t="37765"/>
          <a:stretch/>
        </p:blipFill>
        <p:spPr>
          <a:xfrm>
            <a:off x="1106375" y="2476475"/>
            <a:ext cx="6965751" cy="16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Queue-based Load Levelling</a:t>
            </a:r>
            <a:endParaRPr sz="3400"/>
          </a:p>
        </p:txBody>
      </p:sp>
      <p:sp>
        <p:nvSpPr>
          <p:cNvPr id="115" name="Google Shape;115;p21"/>
          <p:cNvSpPr txBox="1"/>
          <p:nvPr/>
        </p:nvSpPr>
        <p:spPr>
          <a:xfrm>
            <a:off x="645331" y="1501464"/>
            <a:ext cx="72198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2100"/>
              <a:buFont typeface="Montserrat SemiBold"/>
              <a:buChar char="●"/>
            </a:pPr>
            <a:r>
              <a:rPr lang="en-GB" sz="21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DEMO</a:t>
            </a:r>
            <a:endParaRPr sz="24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575" y="1947939"/>
            <a:ext cx="4074966" cy="211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More Reading</a:t>
            </a:r>
            <a:endParaRPr sz="3400"/>
          </a:p>
        </p:txBody>
      </p:sp>
      <p:sp>
        <p:nvSpPr>
          <p:cNvPr id="123" name="Google Shape;123;p22"/>
          <p:cNvSpPr txBox="1"/>
          <p:nvPr/>
        </p:nvSpPr>
        <p:spPr>
          <a:xfrm>
            <a:off x="645331" y="1501464"/>
            <a:ext cx="72198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/>
              </a:rPr>
              <a:t>https://www.bmc.com/blogs/aws-cloud-design-patterns/</a:t>
            </a: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5"/>
              </a:rPr>
              <a:t>https://learn.microsoft.com/en-us/azure/architecture/patterns/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6"/>
              </a:rPr>
              <a:t>https://learn.microsoft.com/en-us/azure/architecture/framework/resiliency/design-checklist</a:t>
            </a: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