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82" r:id="rId4"/>
    <p:sldId id="285" r:id="rId5"/>
    <p:sldId id="263" r:id="rId6"/>
    <p:sldId id="286" r:id="rId7"/>
    <p:sldId id="284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9"/>
    <p:restoredTop sz="94687"/>
  </p:normalViewPr>
  <p:slideViewPr>
    <p:cSldViewPr snapToGrid="0" snapToObjects="1">
      <p:cViewPr varScale="1">
        <p:scale>
          <a:sx n="153" d="100"/>
          <a:sy n="153" d="100"/>
        </p:scale>
        <p:origin x="16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5DD678-01F9-18C0-1B8F-C7C8C95CF7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14FD4-EBE8-894D-821B-C6162E56AC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BFDE5-5B9C-1348-B3A7-621F47AF5A3A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680E6-F701-DBE1-24DE-D1CC1B17FE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24198-536B-B23E-E941-F84A15F6FE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91D4C-7C9B-EF4B-8C94-641568F2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2713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8453F-F1B3-B848-B302-15F3A290B787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364AE-9DF5-5645-AC21-FAA2E408B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5931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FB16-6F32-75FD-89B2-3813712B4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C71A2-619C-BF83-80A2-550764175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D9800C97-8125-7587-A148-633D1DD9AA3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</a:blip>
          <a:stretch>
            <a:fillRect/>
          </a:stretch>
        </p:blipFill>
        <p:spPr>
          <a:xfrm>
            <a:off x="1819658" y="248544"/>
            <a:ext cx="8552683" cy="60148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023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4B6D-6493-BDBD-1852-D4268839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4D1CE-99C5-193F-07C5-4DD622043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0F267-EFC0-314D-B658-6382E402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E1D6-1A39-D84A-B5AA-B6A778789908}" type="datetime3">
              <a:rPr lang="en-US" smtClean="0"/>
              <a:t>2 May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D22CE-219D-CB57-34B7-146BE880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332D9-294D-E7A0-6CE3-050A8360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6E27E-9B69-ECA3-FF8A-B89A9A21E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F25E2-8460-635E-8DF2-EBA65456A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A517F-D554-C9A5-38F6-4D535C72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18C5-3101-FD49-997D-52DC15F8AD61}" type="datetime3">
              <a:rPr lang="en-US" smtClean="0"/>
              <a:t>2 May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545C7-0B34-1C2D-BA7F-54965B11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68B62-C431-A62F-3596-D64A9F93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3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36CD-352F-A095-A25D-8FADE3A8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2DE17-BC35-B90C-4E21-7E2453B77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1C278-8C5F-0E6B-9FE2-9FFE0496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2B3D-F0D2-0E4F-89FA-8814ADAEEA11}" type="datetime3">
              <a:rPr lang="en-US" smtClean="0"/>
              <a:t>2 May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1BD3-AD7E-7F99-F8D0-E494EEAC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16707-59E2-4B68-1016-9FB5BB4A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0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38AF-0A73-D295-7D79-C6E818AE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E5C53-AB46-44D2-5A43-23FF330B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78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A280-8936-9C05-6F2A-D97344FF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CAB12-31D6-0B8C-E0E4-B7CA53DE0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59FA1-6495-AB5F-D34D-8C2C99F95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F1A2-E301-7103-46F4-F0DF14D7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AAC1-0DAF-8B45-9213-C862628C9DBA}" type="datetime3">
              <a:rPr lang="en-US" smtClean="0"/>
              <a:t>2 May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B346F-23BB-ECEF-9B9F-D1253C0C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EA1C-CC83-95EC-DDC8-E455223D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7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9A37-A0B4-12C8-F733-BE9C1614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63D43-8FCC-5AF2-5E5B-B350F44E9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A96F4-69B5-EC31-D6BA-B9C2C8900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1BC73-5614-2191-6E7F-BDC3F33C9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7182F-8370-EAC3-1E88-76708C130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2F117-0305-51CE-4BC8-EA7F379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E045-07A4-2940-AECD-98C3AE5A77D1}" type="datetime3">
              <a:rPr lang="en-US" smtClean="0"/>
              <a:t>2 May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A9482-69AE-D61E-1CD1-8AD3D509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FEDCE-575C-CB18-0FB8-18A4A924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9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BCA9-8E4F-B9C7-6F2E-DF48439E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066FB-0B65-9013-790B-0E0547D1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CB57-A3ED-AB45-8906-BC235E667C59}" type="datetime3">
              <a:rPr lang="en-US" smtClean="0"/>
              <a:t>2 May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B492A-C156-2712-33B6-1E186994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6C26D-F25F-D9B1-076F-FBFDB192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8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55479-296B-4E1B-D2C4-C9FE4833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72C4-A444-6D44-A047-39EE4DB9DF81}" type="datetime3">
              <a:rPr lang="en-US" smtClean="0"/>
              <a:t>2 May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2A0CA-AB1A-EDA6-FECB-C458668D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6BAD1-D569-AE2B-466A-215351F2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4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ECDC-A87F-1168-7C1A-C6E58E1C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C29D-7F34-440B-227D-1F0277BA8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2B397-E463-1C75-68CF-41BEAA733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9047-ABDD-C8C9-9535-34146CDC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B075-0849-6C49-B18E-0FAEE8A3E14A}" type="datetime3">
              <a:rPr lang="en-US" smtClean="0"/>
              <a:t>2 May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1A629-189D-756C-D795-B6FF3A8B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6C80B-0540-EF5B-05FA-3F50CC28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8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977D-2550-A8D9-BF62-96E852AF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FD9A4-E276-BD14-9A43-8D16C40E0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90412-4350-B19A-D289-BB2117165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C8563-A41A-E51D-915A-3484055C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84E9-DD79-3142-B323-D44BF99C1541}" type="datetime3">
              <a:rPr lang="en-US" smtClean="0"/>
              <a:t>2 May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4BCFC-C067-80F3-CFB7-7B5065BA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A27A8-1888-A06A-90AE-EA565FB0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3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9B572-F413-A7EB-13FF-A54B8E05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CE2C-2262-F126-1AD1-DB78C7090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97E9-CB9D-ACD0-F0D8-4375BFAC0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283" y="6356349"/>
            <a:ext cx="1275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764DF-F764-2B49-A4F0-AAA90498C27D}" type="datetime3">
              <a:rPr lang="en-US" smtClean="0"/>
              <a:t>2 May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36246-E105-AFE4-2852-C73AAD9E3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99609" y="6356349"/>
            <a:ext cx="60913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B5DCF-510C-50DB-C036-187B995B0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07486" y="6356350"/>
            <a:ext cx="1146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E5107453-679E-4CB0-031C-F066ABE67B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8200" y="5930003"/>
            <a:ext cx="1600728" cy="112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3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dc.gov/epiinfo/index.html" TargetMode="External"/><Relationship Id="rId3" Type="http://schemas.openxmlformats.org/officeDocument/2006/relationships/hyperlink" Target="https://www.ibm.com/products/spss-statistics" TargetMode="External"/><Relationship Id="rId7" Type="http://schemas.openxmlformats.org/officeDocument/2006/relationships/hyperlink" Target="https://r-survey.r-forge.r-project.org/survey/" TargetMode="External"/><Relationship Id="rId2" Type="http://schemas.openxmlformats.org/officeDocument/2006/relationships/hyperlink" Target="https://www.sas.com/en_us/software/sta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stat.com/capability/information-technology/wesvar" TargetMode="External"/><Relationship Id="rId5" Type="http://schemas.openxmlformats.org/officeDocument/2006/relationships/hyperlink" Target="https://www.rti.org/impact/sudaan-statistical-software-analyzing-correlated-data" TargetMode="External"/><Relationship Id="rId4" Type="http://schemas.openxmlformats.org/officeDocument/2006/relationships/hyperlink" Target="https://www.stata.com/" TargetMode="External"/><Relationship Id="rId9" Type="http://schemas.openxmlformats.org/officeDocument/2006/relationships/hyperlink" Target="https://samplics.readthedocs.io/en/lates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pyter.org/" TargetMode="External"/><Relationship Id="rId4" Type="http://schemas.openxmlformats.org/officeDocument/2006/relationships/hyperlink" Target="https://pandas.pydata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D2DD-6342-92B1-588C-C946E296B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1</a:t>
            </a:r>
            <a:br>
              <a:rPr lang="en-US" dirty="0"/>
            </a:br>
            <a:r>
              <a:rPr lang="en-US" dirty="0"/>
              <a:t>Introduction to Python</a:t>
            </a:r>
            <a:br>
              <a:rPr lang="en-US" dirty="0"/>
            </a:br>
            <a:r>
              <a:rPr lang="en-US" sz="2700" i="1" dirty="0"/>
              <a:t>Samplics: Survey Sampling from A to Z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F632D-6FAD-2BF3-C4EF-6A147D9DE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Mamadou S. Diallo</a:t>
            </a:r>
          </a:p>
          <a:p>
            <a:r>
              <a:rPr lang="en-US" dirty="0"/>
              <a:t>AAPOR 2022</a:t>
            </a:r>
          </a:p>
          <a:p>
            <a:r>
              <a:rPr lang="en-US" dirty="0"/>
              <a:t>11 May 2022</a:t>
            </a:r>
          </a:p>
        </p:txBody>
      </p:sp>
    </p:spTree>
    <p:extLst>
      <p:ext uri="{BB962C8B-B14F-4D97-AF65-F5344CB8AC3E}">
        <p14:creationId xmlns:p14="http://schemas.microsoft.com/office/powerpoint/2010/main" val="3736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B9A6-5152-F0DC-73A5-84971128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the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6FF33-CACA-9783-C56D-CD1545A6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Introduction 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Part I: Introduction to Python</a:t>
            </a:r>
          </a:p>
          <a:p>
            <a:pPr lvl="1"/>
            <a:r>
              <a:rPr lang="en-US" dirty="0"/>
              <a:t>Basic Python</a:t>
            </a:r>
          </a:p>
          <a:p>
            <a:pPr lvl="1"/>
            <a:r>
              <a:rPr lang="en-US" dirty="0"/>
              <a:t>Pandas: the Python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endParaRPr lang="en-US" sz="800" dirty="0"/>
          </a:p>
          <a:p>
            <a:pPr marL="0" indent="0">
              <a:buNone/>
            </a:pPr>
            <a:r>
              <a:rPr lang="en-US" dirty="0"/>
              <a:t>Part II: Sampling using Python</a:t>
            </a:r>
          </a:p>
          <a:p>
            <a:pPr lvl="1"/>
            <a:r>
              <a:rPr lang="en-US" dirty="0"/>
              <a:t>Overview of Survey Sampling</a:t>
            </a:r>
          </a:p>
          <a:p>
            <a:pPr lvl="1"/>
            <a:r>
              <a:rPr lang="en-US" dirty="0"/>
              <a:t>Introduction to Samplics</a:t>
            </a:r>
          </a:p>
          <a:p>
            <a:pPr lvl="2"/>
            <a:r>
              <a:rPr lang="en-US" dirty="0"/>
              <a:t>Sample size calculation </a:t>
            </a:r>
          </a:p>
          <a:p>
            <a:pPr lvl="2"/>
            <a:r>
              <a:rPr lang="en-US" dirty="0"/>
              <a:t>Sample selection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6F22E-F967-5172-88BE-008D67DC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E4AC-2CD5-D34A-B08F-E4C25C51E580}" type="datetime3">
              <a:rPr lang="en-US" smtClean="0"/>
              <a:t>2 May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B8646-CA34-DEA0-BA36-CB7E1E7D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1F3918-78F5-6178-5CE5-5AD9A605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172925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F8CD-F792-26AD-4D5B-B6010438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for Survey Sampling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From closed to open-source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BCD3-9CA8-7B43-1F25-B45CA47D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Closed or paid solutions*</a:t>
            </a:r>
          </a:p>
          <a:p>
            <a:pPr lvl="1"/>
            <a:r>
              <a:rPr lang="en-US" sz="1800" dirty="0"/>
              <a:t>SAS (</a:t>
            </a:r>
            <a:r>
              <a:rPr lang="en-US" sz="1800" dirty="0">
                <a:hlinkClick r:id="rId2"/>
              </a:rPr>
              <a:t>https://www.sas.com/en_us/software/stat.html</a:t>
            </a:r>
            <a:r>
              <a:rPr lang="en-US" sz="1800" dirty="0"/>
              <a:t>) </a:t>
            </a:r>
          </a:p>
          <a:p>
            <a:pPr lvl="1"/>
            <a:r>
              <a:rPr lang="en-US" sz="1800" dirty="0"/>
              <a:t>SPSS (</a:t>
            </a:r>
            <a:r>
              <a:rPr lang="en-US" sz="1800" dirty="0">
                <a:hlinkClick r:id="rId3"/>
              </a:rPr>
              <a:t>https://www.ibm.com/products/spss-statistics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Stata (</a:t>
            </a:r>
            <a:r>
              <a:rPr lang="en-US" sz="1800" dirty="0">
                <a:hlinkClick r:id="rId4"/>
              </a:rPr>
              <a:t>https://www.stata.com/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SUDAAN</a:t>
            </a:r>
            <a:r>
              <a:rPr lang="en-US" sz="1600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5"/>
              </a:rPr>
              <a:t>https://www.rti.org/impact/sudaan-statistical-software-analyzing-correlated-data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WesVAR</a:t>
            </a:r>
            <a:r>
              <a:rPr lang="en-US" sz="1800" dirty="0"/>
              <a:t> (</a:t>
            </a:r>
            <a:r>
              <a:rPr lang="en-US" sz="1800" dirty="0">
                <a:hlinkClick r:id="rId6"/>
              </a:rPr>
              <a:t>https://www.westat.com/capability/information-technology/wesvar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2000" dirty="0"/>
              <a:t>Open-source solutions*</a:t>
            </a:r>
          </a:p>
          <a:p>
            <a:pPr lvl="1"/>
            <a:r>
              <a:rPr lang="en-US" sz="1800" dirty="0"/>
              <a:t>R survey (</a:t>
            </a:r>
            <a:r>
              <a:rPr lang="en-US" sz="1800" dirty="0">
                <a:hlinkClick r:id="rId7"/>
              </a:rPr>
              <a:t>https://r-survey.r-forge.r-project.org/survey/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EPI info (</a:t>
            </a:r>
            <a:r>
              <a:rPr lang="en-US" sz="1800" dirty="0">
                <a:hlinkClick r:id="rId8"/>
              </a:rPr>
              <a:t>https://www.cdc.gov/epiinfo/index.html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2000" dirty="0"/>
              <a:t>No Python based solution until now with samplics</a:t>
            </a:r>
          </a:p>
          <a:p>
            <a:pPr marL="0" indent="0">
              <a:buNone/>
            </a:pPr>
            <a:r>
              <a:rPr lang="en-US" sz="2000" dirty="0">
                <a:hlinkClick r:id="rId9"/>
              </a:rPr>
              <a:t>https://samplics.readthedocs.io/en/latest/</a:t>
            </a:r>
            <a:r>
              <a:rPr lang="en-US" sz="2000" dirty="0"/>
              <a:t> </a:t>
            </a:r>
          </a:p>
          <a:p>
            <a:pPr marL="0" indent="0" algn="r">
              <a:buNone/>
            </a:pPr>
            <a:r>
              <a:rPr lang="en-US" sz="2000" dirty="0"/>
              <a:t>*List may not be exhaustive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5A03-4D2C-030B-9342-151C0673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4571-61EE-DC49-8383-599747781900}" type="datetime3">
              <a:rPr lang="en-US" smtClean="0"/>
              <a:t>3 May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7133C-D7A2-707F-3724-100F0347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DC45CE-8D34-3E3B-30CC-3F7A71AD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35216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F8CD-F792-26AD-4D5B-B6010438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Samplics: A Python Library for Sampling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Comprehensive solution but still under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BCD3-9CA8-7B43-1F25-B45CA47D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Sample Size Calculation 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Estimation of proportions, means, and total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Comparisons of proportion, means, and total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Sample Selection 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Simple Random Selection (SRS)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Systematic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Probability Proportional to Size (PPS)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Sample Weight adjustment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Non-response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Post-stratification and Calibration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Replicate weights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Parameter estimation 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Taylor-based methods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Replicate-based methods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Regression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Categorical Data Analysis 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Tabulation 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T-test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Small Area Estimation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Area-level models 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Unit-level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5A03-4D2C-030B-9342-151C0673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4571-61EE-DC49-8383-599747781900}" type="datetime3">
              <a:rPr lang="en-US" smtClean="0"/>
              <a:t>3 May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7133C-D7A2-707F-3724-100F0347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DC45CE-8D34-3E3B-30CC-3F7A71AD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190057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F8CD-F792-26AD-4D5B-B6010438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develop a Python solution?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Python: one of the most used tool for data science/analysis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2C66D708-3FE9-FD61-491E-258B3C7BD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734" y="1818208"/>
            <a:ext cx="6580694" cy="379841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5A03-4D2C-030B-9342-151C0673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4571-61EE-DC49-8383-599747781900}" type="datetime3">
              <a:rPr lang="en-US" smtClean="0"/>
              <a:t>3 May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7133C-D7A2-707F-3724-100F0347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DC45CE-8D34-3E3B-30CC-3F7A71AD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9CD2D-1A2A-41B3-A13A-171D83401ACC}"/>
              </a:ext>
            </a:extLst>
          </p:cNvPr>
          <p:cNvSpPr txBox="1"/>
          <p:nvPr/>
        </p:nvSpPr>
        <p:spPr>
          <a:xfrm>
            <a:off x="1935791" y="5744143"/>
            <a:ext cx="768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https://</a:t>
            </a:r>
            <a:r>
              <a:rPr lang="en-US" sz="1200" dirty="0" err="1"/>
              <a:t>medium.com</a:t>
            </a:r>
            <a:r>
              <a:rPr lang="en-US" sz="1200" dirty="0"/>
              <a:t>/@-</a:t>
            </a:r>
            <a:r>
              <a:rPr lang="en-US" sz="1200" dirty="0" err="1"/>
              <a:t>TutortAcademy</a:t>
            </a:r>
            <a:r>
              <a:rPr lang="en-US" sz="1200" dirty="0"/>
              <a:t>/why-python-is-so-essential-for-machine-learning-1a7701f5270d</a:t>
            </a:r>
          </a:p>
        </p:txBody>
      </p:sp>
    </p:spTree>
    <p:extLst>
      <p:ext uri="{BB962C8B-B14F-4D97-AF65-F5344CB8AC3E}">
        <p14:creationId xmlns:p14="http://schemas.microsoft.com/office/powerpoint/2010/main" val="348820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F8CD-F792-26AD-4D5B-B6010438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 used for?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Very broad use cases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5A03-4D2C-030B-9342-151C0673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4571-61EE-DC49-8383-599747781900}" type="datetime3">
              <a:rPr lang="en-US" smtClean="0"/>
              <a:t>3 May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7133C-D7A2-707F-3724-100F0347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DC45CE-8D34-3E3B-30CC-3F7A71AD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2911D0-55E6-9B38-38EE-F92433F517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88" y="1825626"/>
            <a:ext cx="6380955" cy="358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77B971-91AF-A061-13FF-E61026770624}"/>
              </a:ext>
            </a:extLst>
          </p:cNvPr>
          <p:cNvSpPr txBox="1"/>
          <p:nvPr/>
        </p:nvSpPr>
        <p:spPr>
          <a:xfrm>
            <a:off x="1969915" y="5647729"/>
            <a:ext cx="7061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https://</a:t>
            </a:r>
            <a:r>
              <a:rPr lang="en-US" sz="1600" dirty="0" err="1"/>
              <a:t>becominghuman.ai</a:t>
            </a:r>
            <a:r>
              <a:rPr lang="en-US" sz="1600" dirty="0"/>
              <a:t>/why-is-python-so-popular-b01a006b2be4</a:t>
            </a:r>
          </a:p>
        </p:txBody>
      </p:sp>
    </p:spTree>
    <p:extLst>
      <p:ext uri="{BB962C8B-B14F-4D97-AF65-F5344CB8AC3E}">
        <p14:creationId xmlns:p14="http://schemas.microsoft.com/office/powerpoint/2010/main" val="91767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F8CD-F792-26AD-4D5B-B6010438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session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Practice using the </a:t>
            </a:r>
            <a:r>
              <a:rPr lang="en-US" sz="3200" dirty="0" err="1">
                <a:solidFill>
                  <a:schemeClr val="accent4"/>
                </a:solidFill>
              </a:rPr>
              <a:t>Jupyter</a:t>
            </a:r>
            <a:r>
              <a:rPr lang="en-US" sz="3200" dirty="0">
                <a:solidFill>
                  <a:schemeClr val="accent4"/>
                </a:solidFill>
              </a:rPr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BCD3-9CA8-7B43-1F25-B45CA47D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Basics of Python </a:t>
            </a:r>
          </a:p>
          <a:p>
            <a:pPr marL="457200" lvl="1" indent="0">
              <a:buNone/>
            </a:pPr>
            <a:r>
              <a:rPr lang="en-US" sz="2000" i="1" dirty="0">
                <a:hlinkClick r:id="rId2"/>
              </a:rPr>
              <a:t>https://www.python.org/</a:t>
            </a:r>
            <a:endParaRPr lang="en-US" sz="2000" i="1" dirty="0"/>
          </a:p>
          <a:p>
            <a:pPr marL="457200" lvl="1" indent="0">
              <a:buNone/>
            </a:pPr>
            <a:r>
              <a:rPr lang="en-US" sz="2000" b="1" i="1" dirty="0"/>
              <a:t>Download Python</a:t>
            </a:r>
            <a:r>
              <a:rPr lang="en-US" sz="2000" i="1" dirty="0"/>
              <a:t>: </a:t>
            </a:r>
            <a:r>
              <a:rPr lang="en-US" sz="2000" i="1" dirty="0">
                <a:hlinkClick r:id="rId3"/>
              </a:rPr>
              <a:t>https://www.python.org/downloads/</a:t>
            </a:r>
            <a:r>
              <a:rPr lang="en-US" sz="2000" i="1" dirty="0"/>
              <a:t> 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400" dirty="0"/>
              <a:t>Pandas: the Python </a:t>
            </a:r>
            <a:r>
              <a:rPr lang="en-US" sz="2400" dirty="0" err="1"/>
              <a:t>DataFrame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https://pandas.pydata.org/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Install pandas by typing </a:t>
            </a:r>
            <a:r>
              <a:rPr lang="en-US" b="1" i="1" dirty="0"/>
              <a:t>pip install pandas </a:t>
            </a:r>
            <a:r>
              <a:rPr lang="en-US" dirty="0"/>
              <a:t>in your terminal.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err="1"/>
              <a:t>Jupyter</a:t>
            </a:r>
            <a:r>
              <a:rPr lang="en-US" dirty="0"/>
              <a:t> lab 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https://jupyter.org/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Follow the instructions for </a:t>
            </a:r>
            <a:r>
              <a:rPr lang="en-US" b="1" dirty="0" err="1"/>
              <a:t>JupyterLab</a:t>
            </a:r>
            <a:r>
              <a:rPr lang="en-US" dirty="0"/>
              <a:t>: https://</a:t>
            </a:r>
            <a:r>
              <a:rPr lang="en-US" dirty="0" err="1"/>
              <a:t>jupyter.org</a:t>
            </a:r>
            <a:r>
              <a:rPr lang="en-US" dirty="0"/>
              <a:t>/install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5A03-4D2C-030B-9342-151C0673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4571-61EE-DC49-8383-599747781900}" type="datetime3">
              <a:rPr lang="en-US" smtClean="0"/>
              <a:t>3 May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7133C-D7A2-707F-3724-100F0347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DC45CE-8D34-3E3B-30CC-3F7A71AD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156933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D2DD-6342-92B1-588C-C946E296B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start!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F632D-6FAD-2BF3-C4EF-6A147D9DE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Mamadou S. Diallo</a:t>
            </a:r>
          </a:p>
          <a:p>
            <a:r>
              <a:rPr lang="en-US" dirty="0" err="1"/>
              <a:t>msdiallo@samplics.org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8142"/>
      </p:ext>
    </p:extLst>
  </p:cSld>
  <p:clrMapOvr>
    <a:masterClrMapping/>
  </p:clrMapOvr>
</p:sld>
</file>

<file path=ppt/theme/theme1.xml><?xml version="1.0" encoding="utf-8"?>
<a:theme xmlns:a="http://schemas.openxmlformats.org/drawingml/2006/main" name="samplics_v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9E818D4-6AF7-7C41-8A22-8CA3C77AA6C9}" vid="{6EC4754C-875D-4D4E-B2DC-BAA1A94EE6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samplics_v1</Template>
  <TotalTime>2103</TotalTime>
  <Words>531</Words>
  <Application>Microsoft Macintosh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</vt:lpstr>
      <vt:lpstr>samplics_v1</vt:lpstr>
      <vt:lpstr>Part 1 Introduction to Python Samplics: Survey Sampling from A to Z in Python</vt:lpstr>
      <vt:lpstr>Plan of the tutorial</vt:lpstr>
      <vt:lpstr>Software for Survey Sampling From closed to open-source solutions</vt:lpstr>
      <vt:lpstr>Samplics: A Python Library for Sampling Comprehensive solution but still under development</vt:lpstr>
      <vt:lpstr>Why develop a Python solution? Python: one of the most used tool for data science/analysis</vt:lpstr>
      <vt:lpstr>What is Python used for? Very broad use cases</vt:lpstr>
      <vt:lpstr>Hands-on session Practice using the Jupyter notebooks</vt:lpstr>
      <vt:lpstr>Let’s start!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Sampling Samplics: Survey Sampling from A to Z in Python</dc:title>
  <dc:creator>Mamadou S. Diallo</dc:creator>
  <cp:lastModifiedBy>Mamadou S. Diallo</cp:lastModifiedBy>
  <cp:revision>177</cp:revision>
  <dcterms:created xsi:type="dcterms:W3CDTF">2022-04-23T16:41:05Z</dcterms:created>
  <dcterms:modified xsi:type="dcterms:W3CDTF">2022-05-03T05:05:38Z</dcterms:modified>
</cp:coreProperties>
</file>