
<file path=[Content_Types].xml><?xml version="1.0" encoding="utf-8"?>
<Types xmlns="http://schemas.openxmlformats.org/package/2006/content-types">
  <Default Extension="bin" ContentType="image/jp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72" r:id="rId10"/>
    <p:sldId id="271" r:id="rId11"/>
    <p:sldId id="273" r:id="rId12"/>
    <p:sldId id="274" r:id="rId13"/>
    <p:sldId id="261" r:id="rId14"/>
    <p:sldId id="275" r:id="rId15"/>
    <p:sldId id="276" r:id="rId16"/>
    <p:sldId id="27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87"/>
  </p:normalViewPr>
  <p:slideViewPr>
    <p:cSldViewPr snapToGrid="0" snapToObjects="1">
      <p:cViewPr varScale="1">
        <p:scale>
          <a:sx n="151" d="100"/>
          <a:sy n="151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DD678-01F9-18C0-1B8F-C7C8C95CF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4FD4-EBE8-894D-821B-C6162E56A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FDE5-5B9C-1348-B3A7-621F47AF5A3A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80E6-F701-DBE1-24DE-D1CC1B17F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4198-536B-B23E-E941-F84A15F6F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1D4C-7C9B-EF4B-8C94-641568F2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7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453F-F1B3-B848-B302-15F3A290B787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64AE-9DF5-5645-AC21-FAA2E408B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B16-6F32-75FD-89B2-3813712B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1A2-619C-BF83-80A2-55076417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9800C97-8125-7587-A148-633D1DD9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819658" y="248544"/>
            <a:ext cx="8552683" cy="601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B6D-6493-BDBD-1852-D426883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D1CE-99C5-193F-07C5-4DD62204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267-EFC0-314D-B658-6382E4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22CE-219D-CB57-34B7-146BE88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32D9-294D-E7A0-6CE3-050A836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E27E-9B69-ECA3-FF8A-B89A9A21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25E2-8460-635E-8DF2-EBA65456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517F-D554-C9A5-38F6-4D535C7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5C7-0B34-1C2D-BA7F-54965B1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B62-C431-A62F-3596-D64A9F9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6CD-352F-A095-A25D-8FADE3A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E17-BC35-B90C-4E21-7E2453B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278-8C5F-0E6B-9FE2-9FFE049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BD3-AD7E-7F99-F8D0-E494EEA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6707-59E2-4B68-1016-9FB5BB4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38AF-0A73-D295-7D79-C6E818A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5C53-AB46-44D2-5A43-23FF330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78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280-8936-9C05-6F2A-D97344F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AB12-31D6-0B8C-E0E4-B7CA53DE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9FA1-6495-AB5F-D34D-8C2C99F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F1A2-E301-7103-46F4-F0DF14D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346F-23BB-ECEF-9B9F-D1253C0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A1C-CC83-95EC-DDC8-E455223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37-A0B4-12C8-F733-BE9C161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3D43-8FCC-5AF2-5E5B-B350F44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F4-69B5-EC31-D6BA-B9C2C890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BC73-5614-2191-6E7F-BDC3F33C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182F-8370-EAC3-1E88-76708C1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F117-0305-51CE-4BC8-EA7F379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9482-69AE-D61E-1CD1-8AD3D50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EDCE-575C-CB18-0FB8-18A4A92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CA9-8E4F-B9C7-6F2E-DF48439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66FB-0B65-9013-790B-0E0547D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492A-C156-2712-33B6-1E18699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C26D-F25F-D9B1-076F-FBFDB19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5479-296B-4E1B-D2C4-C9FE4833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A0CA-AB1A-EDA6-FECB-C458668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BAD1-D569-AE2B-466A-215351F2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CDC-A87F-1168-7C1A-C6E58E1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C29D-7F34-440B-227D-1F0277BA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B397-E463-1C75-68CF-41BEAA73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9047-ABDD-C8C9-9535-34146CDC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A629-189D-756C-D795-B6FF3A8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C80B-0540-EF5B-05FA-3F50CC28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7D-2550-A8D9-BF62-96E852A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FD9A4-E276-BD14-9A43-8D16C40E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0412-4350-B19A-D289-BB21171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8563-A41A-E51D-915A-348405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BCFC-C067-80F3-CFB7-7B5065B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7A8-1888-A06A-90AE-EA565FB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B572-F413-A7EB-13FF-A54B8E0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E2C-2262-F126-1AD1-DB78C709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97E9-CB9D-ACD0-F0D8-4375BFAC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283" y="6356349"/>
            <a:ext cx="1275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246-E105-AFE4-2852-C73AAD9E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9609" y="6356349"/>
            <a:ext cx="6091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5DCF-510C-50DB-C036-187B995B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7486" y="6356350"/>
            <a:ext cx="114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5107453-679E-4CB0-031C-F066ABE67B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5930003"/>
            <a:ext cx="1600728" cy="11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Part 2</a:t>
            </a:r>
            <a:br>
              <a:rPr lang="en-US"/>
            </a:br>
            <a:r>
              <a:rPr lang="en-US"/>
              <a:t>Introduction </a:t>
            </a:r>
            <a:r>
              <a:rPr lang="en-US" dirty="0"/>
              <a:t>to Sampling</a:t>
            </a:r>
            <a:br>
              <a:rPr lang="en-US" dirty="0"/>
            </a:br>
            <a:r>
              <a:rPr lang="en-US" sz="2400" i="1" dirty="0"/>
              <a:t>Samplics: Survey Sampling from A to Z in Python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/>
              <a:t>AAPOR 2022</a:t>
            </a:r>
          </a:p>
          <a:p>
            <a:r>
              <a:rPr lang="en-US" dirty="0"/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3736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proportional to size (PPS)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PPS is common with cluster sampling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Each cluster has some measure of size (</a:t>
                </a:r>
                <a:r>
                  <a:rPr lang="en-US" dirty="0" err="1"/>
                  <a:t>mos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The probability of inclusion for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proportional to the measure of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Larger clusters get higher chance of being included in the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7958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Multi-stage sampling: a common complex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operational or cost reasons, it is often not practical or feasible to directly select population units.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Multi-stage sampling is a generalization of cluster sampling where the clustering is done at multiple levels and population units are selected at the last step. 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2400" dirty="0"/>
              <a:t>For example, many large national household surveys use the following two-stage sampling </a:t>
            </a:r>
          </a:p>
          <a:p>
            <a:pPr lvl="1"/>
            <a:r>
              <a:rPr lang="en-US" sz="2000" dirty="0"/>
              <a:t>Divide the country into geographic areas called primary sampling units (PSUs)</a:t>
            </a:r>
          </a:p>
          <a:p>
            <a:pPr lvl="1"/>
            <a:r>
              <a:rPr lang="en-US" sz="2000" dirty="0"/>
              <a:t>Select a sample of PSUs</a:t>
            </a:r>
          </a:p>
          <a:p>
            <a:pPr lvl="1"/>
            <a:r>
              <a:rPr lang="en-US" sz="2000" dirty="0"/>
              <a:t>From each selected PSU, list all households called secondary sampling units (SSUs)</a:t>
            </a:r>
          </a:p>
          <a:p>
            <a:pPr lvl="1"/>
            <a:r>
              <a:rPr lang="en-US" sz="2000" dirty="0"/>
              <a:t>Select a sample of households to conduct the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8402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Generalization of 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602-AF4F-72FA-4551-872FE8FD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sample weight is one of the main mechanism used to generalize findings from the sample to the target population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 usual interpretation of the sample weight is the number of units in the population represented by the selected unit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Usual approach is </a:t>
            </a:r>
          </a:p>
          <a:p>
            <a:pPr lvl="1"/>
            <a:r>
              <a:rPr lang="en-US" dirty="0"/>
              <a:t>Obtain the initial (design) weight from the final probability of selection</a:t>
            </a:r>
          </a:p>
          <a:p>
            <a:pPr lvl="1"/>
            <a:r>
              <a:rPr lang="en-US" dirty="0"/>
              <a:t>Adjust the design weight to account for non-response (nonresponse weight)</a:t>
            </a:r>
          </a:p>
          <a:p>
            <a:pPr lvl="1"/>
            <a:r>
              <a:rPr lang="en-US" dirty="0"/>
              <a:t>If applicable, adjust the nonresponse weight to calibrate sample distribution of key auxiliary variables to their known population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233342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Design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design weight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is the reciprocal of the probability of inclusion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that is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obtained according to the sampling design. For example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(self-weighting)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PPS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measure of size for unit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Two-stage: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probability of inclusion of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the conditional probability of inclusion of SSU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from PSU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2780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4616-1F12-80EB-8946-E6702C0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weight adjustment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Weight adjustments for non-response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One common method consists of the following</a:t>
                </a:r>
              </a:p>
              <a:p>
                <a:pPr lvl="1"/>
                <a:r>
                  <a:rPr lang="en-US" sz="1800" dirty="0"/>
                  <a:t>Create response/weighting classes using auxiliary variables correlated to the response status</a:t>
                </a:r>
              </a:p>
              <a:p>
                <a:pPr lvl="1"/>
                <a:r>
                  <a:rPr lang="en-US" sz="1800" dirty="0"/>
                  <a:t>Within each response class redistribute the weight of the non-respondents to the respondents. 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Another method, called propensity modeling, consists of the following</a:t>
                </a:r>
              </a:p>
              <a:p>
                <a:pPr lvl="1"/>
                <a:r>
                  <a:rPr lang="en-US" sz="1800" dirty="0"/>
                  <a:t>Build a logistic regression to predict the likelihood of response vs non-response</a:t>
                </a:r>
              </a:p>
              <a:p>
                <a:pPr lvl="1"/>
                <a:r>
                  <a:rPr lang="en-US" sz="1800" dirty="0"/>
                  <a:t>Apply the model  and generate the log probability of responding for each case</a:t>
                </a:r>
              </a:p>
              <a:p>
                <a:pPr lvl="1"/>
                <a:r>
                  <a:rPr lang="en-US" sz="1800" dirty="0"/>
                  <a:t>Calculate the weighting adjustment factor as the inverse of this probability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2000" dirty="0"/>
                  <a:t>In both of these methods, an adjustment factor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is computed for sampling unit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multiplied by the pre-adjusted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to obtain the adjusted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BD602-AF4F-72FA-4551-872FE8FDD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2D05-85FF-C582-F868-C7D18063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475E9-12C9-32CD-884B-4F3A612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3661D9-0B37-13EF-6A29-6F1AA409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72704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Point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Population parameters of interest are mean, total, proportion, ratio, regression coefficient, quantiles, etc.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The point estimate is obtained by applying the sample weight to the sample estimates. For example, the parameter mean is defined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the number of units in the population. The point estimate (or sample weighted estimate)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is the estimated total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is the estimated population size since unknown in most studies.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 r="-483" b="-6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16458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FEA7-597B-9A4E-8443-DFB2F90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Uncertainty estimates (linearization / Taylor-based)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In most situations , variance formulas are not closed forms. Variance formulas are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mostly available for totals and means</a:t>
                </a:r>
                <a:r>
                  <a:rPr lang="en-US" sz="24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7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Taylor’s theorem allows us to linearize smooth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population totals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are constants)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Hence, if we can write a parameter of interest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a smooth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then we can approximate the 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0B1BA-6322-9441-BC42-17E9F7261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38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CEB5-9B86-8342-D0AF-9D56D6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C3981-EFBB-8736-D53D-1763715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7F3D58-C41E-0C91-E3D2-822178D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6058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samplics!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 err="1"/>
              <a:t>msdiallo@samplics.org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042-B1B2-8D06-F747-02255667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F036-CE0E-110D-DFF1-E96FF625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sampling</a:t>
            </a:r>
          </a:p>
          <a:p>
            <a:r>
              <a:rPr lang="en-US" dirty="0"/>
              <a:t>Key sampling steps</a:t>
            </a:r>
          </a:p>
          <a:p>
            <a:pPr lvl="1"/>
            <a:r>
              <a:rPr lang="en-US" dirty="0"/>
              <a:t>Sample size calculation</a:t>
            </a:r>
          </a:p>
          <a:p>
            <a:pPr lvl="1"/>
            <a:r>
              <a:rPr lang="en-US" dirty="0"/>
              <a:t>Sample selection</a:t>
            </a:r>
          </a:p>
          <a:p>
            <a:pPr lvl="1"/>
            <a:r>
              <a:rPr lang="en-US" dirty="0"/>
              <a:t>Weight adjustment</a:t>
            </a:r>
          </a:p>
          <a:p>
            <a:pPr lvl="1"/>
            <a:r>
              <a:rPr lang="en-US" dirty="0"/>
              <a:t>Parameter estimation</a:t>
            </a:r>
          </a:p>
          <a:p>
            <a:r>
              <a:rPr lang="en-US" dirty="0"/>
              <a:t>Software for sampling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549F-738A-C233-9D0A-26C3993B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0630-AACD-5E04-B061-DF1EE4A0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02DC5D-30D2-A777-5091-579DA4FE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71301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What is survey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Survey sampling</a:t>
            </a:r>
            <a:r>
              <a:rPr lang="en-US" dirty="0"/>
              <a:t> is the process of selecting a set of elements from a target population, measure information on the set, and generalize measurements to the target population. 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DCBEC52-34F6-A5B0-1ED6-B2091C2F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5" y="3394139"/>
            <a:ext cx="4743450" cy="278282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D29777B-14FE-660D-341D-BE4D01D8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1168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600" dirty="0">
                <a:solidFill>
                  <a:schemeClr val="accent4"/>
                </a:solidFill>
              </a:rPr>
              <a:t>Populations (target vs sampled) and sampling frame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4</a:t>
            </a:fld>
            <a:endParaRPr lang="en-US"/>
          </a:p>
        </p:txBody>
      </p:sp>
      <p:pic>
        <p:nvPicPr>
          <p:cNvPr id="6" name="A picture" descr="Description" title="Title">
            <a:extLst>
              <a:ext uri="{FF2B5EF4-FFF2-40B4-BE49-F238E27FC236}">
                <a16:creationId xmlns:a16="http://schemas.microsoft.com/office/drawing/2014/main" id="{FECC37BF-D185-B65D-6B56-0C48A217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9399" y="300067"/>
            <a:ext cx="3822781" cy="687389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93C82-1D34-4BC5-F24D-AD54C647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71999-AE38-0C96-CDEB-23C26AC103DF}"/>
              </a:ext>
            </a:extLst>
          </p:cNvPr>
          <p:cNvSpPr txBox="1"/>
          <p:nvPr/>
        </p:nvSpPr>
        <p:spPr>
          <a:xfrm>
            <a:off x="4471030" y="5833099"/>
            <a:ext cx="630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Source</a:t>
            </a:r>
            <a:r>
              <a:rPr lang="en-US" sz="1600" dirty="0"/>
              <a:t>: Sampling – Design and Analysis, Third Edition, Sharon L. </a:t>
            </a:r>
            <a:r>
              <a:rPr lang="en-US" sz="1600" dirty="0" err="1"/>
              <a:t>Lohr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5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5B-C1FB-A5DA-9E22-BF6146C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Probability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4E07-087A-872D-2FAF-9FDC4B28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Random selection mechanism </a:t>
            </a:r>
          </a:p>
          <a:p>
            <a:pPr lvl="1"/>
            <a:r>
              <a:rPr lang="en-US" sz="2000" dirty="0"/>
              <a:t>Sample units are selected with </a:t>
            </a:r>
            <a:r>
              <a:rPr lang="en-US" sz="2000" dirty="0">
                <a:solidFill>
                  <a:srgbClr val="FF0000"/>
                </a:solidFill>
              </a:rPr>
              <a:t>know probabilities </a:t>
            </a:r>
            <a:r>
              <a:rPr lang="en-US" sz="2000" dirty="0"/>
              <a:t>of inclusion</a:t>
            </a:r>
          </a:p>
          <a:p>
            <a:pPr lvl="1"/>
            <a:r>
              <a:rPr lang="en-US" sz="2000" dirty="0"/>
              <a:t>Mismatch between the target and sampled populations will lead to </a:t>
            </a:r>
            <a:r>
              <a:rPr lang="en-US" sz="2000" dirty="0">
                <a:solidFill>
                  <a:srgbClr val="FF0000"/>
                </a:solidFill>
              </a:rPr>
              <a:t>bias</a:t>
            </a:r>
            <a:r>
              <a:rPr lang="en-US" sz="2000" dirty="0"/>
              <a:t> (presence of units with zero probability of selection)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Sample weight is the mechanism used to generalize from the sample to the target population</a:t>
            </a:r>
          </a:p>
          <a:p>
            <a:pPr lvl="1"/>
            <a:r>
              <a:rPr lang="en-US" sz="2000" dirty="0"/>
              <a:t>Interpretation: number of units from the population represented by one sampling unit</a:t>
            </a:r>
          </a:p>
          <a:p>
            <a:pPr lvl="1"/>
            <a:r>
              <a:rPr lang="en-US" sz="2000" dirty="0"/>
              <a:t>Design sample weight obtained from the sampling method</a:t>
            </a:r>
          </a:p>
          <a:p>
            <a:pPr lvl="1"/>
            <a:r>
              <a:rPr lang="en-US" sz="2000" dirty="0"/>
              <a:t>Further adjustments to account for non-response and other post-selection information 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400" dirty="0"/>
              <a:t>Survey-based estimates to account for the variability due to sampling </a:t>
            </a:r>
          </a:p>
          <a:p>
            <a:pPr lvl="1"/>
            <a:r>
              <a:rPr lang="en-US" sz="2000" dirty="0"/>
              <a:t>Randomness comes from the selection/inclusion mechanism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C84A-50E5-C8F9-0027-F3FC7789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AAC2E-3330-C7F9-CA61-B990AA1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A0C6-BD50-ECDB-AB04-084840EF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5542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General approach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size calculation is often one of the first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approach for calculating sample size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Reduce the variables of interest to a single or handful of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expected precisions for each parameter of interest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minimum required sample, n, to achieve expected precisions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Iterate step 3 until sample size meet cost and operational requirements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69219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BF3C-B4F3-BEA9-4F1B-434A0E04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calculation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Common approach for calculating sample size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AD13-2D28-5EC3-6D59-47FA1A8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single parameter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the expected/desired precision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an equation to calculate the minimum sample size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Estimate unknown quantities needed to resolve for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Often, step 3 is done for the basic situation. If so, further adjustments may be required for</a:t>
            </a:r>
          </a:p>
          <a:p>
            <a:pPr lvl="2"/>
            <a:r>
              <a:rPr lang="en-US" dirty="0"/>
              <a:t>Finite population </a:t>
            </a:r>
          </a:p>
          <a:p>
            <a:pPr lvl="2"/>
            <a:r>
              <a:rPr lang="en-US" dirty="0"/>
              <a:t>Non-response </a:t>
            </a:r>
          </a:p>
          <a:p>
            <a:pPr lvl="2"/>
            <a:r>
              <a:rPr lang="en-US" dirty="0"/>
              <a:t>Complexity of the sampling design</a:t>
            </a:r>
          </a:p>
          <a:p>
            <a:pPr lvl="2"/>
            <a:r>
              <a:rPr lang="en-US" dirty="0"/>
              <a:t>Etc.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9571-2FB6-197C-5D01-1E6A97B8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E512-4080-529E-282B-15CDB7A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D8135-0CCF-ED23-2C21-8CCAB08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49818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Types of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46B2-1511-A74C-0061-F204E562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Simple random sampling (SRS)</a:t>
            </a:r>
          </a:p>
          <a:p>
            <a:pPr lvl="1"/>
            <a:r>
              <a:rPr lang="en-US" sz="1800" dirty="0"/>
              <a:t>Simplest selection approach </a:t>
            </a:r>
          </a:p>
          <a:p>
            <a:pPr lvl="1"/>
            <a:r>
              <a:rPr lang="en-US" sz="1800" dirty="0"/>
              <a:t>All samples of size n have </a:t>
            </a:r>
            <a:r>
              <a:rPr lang="en-US" sz="1800" dirty="0">
                <a:solidFill>
                  <a:srgbClr val="FF0000"/>
                </a:solidFill>
              </a:rPr>
              <a:t>the same probability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Systematic sampling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Randomly order </a:t>
            </a:r>
            <a:r>
              <a:rPr lang="en-US" sz="1800" dirty="0"/>
              <a:t>the sampling units</a:t>
            </a:r>
          </a:p>
          <a:p>
            <a:pPr lvl="1"/>
            <a:r>
              <a:rPr lang="en-US" sz="1800" dirty="0"/>
              <a:t>Chose a random start and select </a:t>
            </a:r>
            <a:r>
              <a:rPr lang="en-US" sz="1800" dirty="0">
                <a:solidFill>
                  <a:srgbClr val="FF0000"/>
                </a:solidFill>
              </a:rPr>
              <a:t>every </a:t>
            </a:r>
            <a:r>
              <a:rPr lang="en-US" sz="1800" i="1" dirty="0">
                <a:solidFill>
                  <a:srgbClr val="FF0000"/>
                </a:solidFill>
              </a:rPr>
              <a:t>k</a:t>
            </a:r>
            <a:r>
              <a:rPr lang="en-US" sz="1800" baseline="30000" dirty="0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element</a:t>
            </a:r>
          </a:p>
          <a:p>
            <a:pPr lvl="1"/>
            <a:endParaRPr lang="en-US" sz="600" baseline="30000" dirty="0"/>
          </a:p>
          <a:p>
            <a:pPr marL="0" indent="0">
              <a:buNone/>
            </a:pPr>
            <a:r>
              <a:rPr lang="en-US" sz="2000" dirty="0"/>
              <a:t>Cluster sampling</a:t>
            </a:r>
          </a:p>
          <a:p>
            <a:pPr lvl="1"/>
            <a:r>
              <a:rPr lang="en-US" sz="1800" dirty="0"/>
              <a:t>Group observations into large sampling units called </a:t>
            </a:r>
            <a:r>
              <a:rPr lang="en-US" sz="1800" dirty="0">
                <a:solidFill>
                  <a:srgbClr val="FF0000"/>
                </a:solidFill>
              </a:rPr>
              <a:t>clusters</a:t>
            </a:r>
          </a:p>
          <a:p>
            <a:pPr lvl="1"/>
            <a:r>
              <a:rPr lang="en-US" sz="1800" dirty="0"/>
              <a:t>Select clusters using equal or inequal probabilities of selection</a:t>
            </a:r>
          </a:p>
          <a:p>
            <a:pPr lvl="1"/>
            <a:endParaRPr lang="en-US" sz="600" dirty="0"/>
          </a:p>
          <a:p>
            <a:pPr marL="0" indent="0">
              <a:buNone/>
            </a:pPr>
            <a:r>
              <a:rPr lang="en-US" sz="2000" dirty="0"/>
              <a:t>Stratified sampling</a:t>
            </a:r>
          </a:p>
          <a:p>
            <a:pPr lvl="1"/>
            <a:r>
              <a:rPr lang="en-US" sz="1600" dirty="0"/>
              <a:t>Partition the population into subgroups called </a:t>
            </a:r>
            <a:r>
              <a:rPr lang="en-US" sz="1600" dirty="0">
                <a:solidFill>
                  <a:srgbClr val="FF0000"/>
                </a:solidFill>
              </a:rPr>
              <a:t>strata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Independently select samples </a:t>
            </a:r>
            <a:r>
              <a:rPr lang="en-US" sz="1600" dirty="0"/>
              <a:t>within each stratum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06363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E7F-10F2-CEB9-8D7F-35359E5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Simple random sampling (SRS)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Simple random sample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without replacement </a:t>
                </a:r>
                <a:r>
                  <a:rPr lang="en-US" sz="2400" dirty="0"/>
                  <a:t>(SRS) of size n out of 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/>
                  <a:t> 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any sample of  size n.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resulting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probability of inclusion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  <a:r>
                  <a:rPr lang="en-US" sz="2400" dirty="0"/>
                  <a:t> of unit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the sample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C46B2-1511-A74C-0061-F204E56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4C67-A466-29CB-65FB-ABFAF598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3D484-4A99-DD90-B80F-295B531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BAA553-BA97-A7FC-751F-42BF880E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64282044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ics_v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E818D4-6AF7-7C41-8A22-8CA3C77AA6C9}" vid="{6EC4754C-875D-4D4E-B2DC-BAA1A94EE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samplics_v1</Template>
  <TotalTime>1789</TotalTime>
  <Words>1466</Words>
  <Application>Microsoft Macintosh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samplics_v1</vt:lpstr>
      <vt:lpstr>Part 2 Introduction to Sampling Samplics: Survey Sampling from A to Z in Python</vt:lpstr>
      <vt:lpstr>Outline</vt:lpstr>
      <vt:lpstr>Overview of sampling What is survey sampling</vt:lpstr>
      <vt:lpstr>Overview of sampling Populations (target vs sampled) and sampling frame</vt:lpstr>
      <vt:lpstr>Overview of sampling Probability sampling</vt:lpstr>
      <vt:lpstr>Sample size calculation General approach</vt:lpstr>
      <vt:lpstr>Sample size calculation Common approach for calculating sample size</vt:lpstr>
      <vt:lpstr>Sample selection Types of selection</vt:lpstr>
      <vt:lpstr>Sample selection Simple random sampling (SRS)</vt:lpstr>
      <vt:lpstr>Sample selection Probability proportional to size (PPS)</vt:lpstr>
      <vt:lpstr>Sample selection Multi-stage sampling: a common complex design</vt:lpstr>
      <vt:lpstr>Sample weight adjustment Generalization of sample results</vt:lpstr>
      <vt:lpstr>Sample weight adjustment Design weight</vt:lpstr>
      <vt:lpstr>Sample weight adjustment Weight adjustments for non-response</vt:lpstr>
      <vt:lpstr>Parameter estimation Point estimates</vt:lpstr>
      <vt:lpstr>Parameter estimation Uncertainty estimates (linearization / Taylor-based)</vt:lpstr>
      <vt:lpstr>Let’s use samplics!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Sampling Samplics: Survey Sampling from A to Z in Python</dc:title>
  <dc:creator>Mamadou S. Diallo</dc:creator>
  <cp:lastModifiedBy>Mamadou S. Diallo</cp:lastModifiedBy>
  <cp:revision>131</cp:revision>
  <dcterms:created xsi:type="dcterms:W3CDTF">2022-04-23T16:41:05Z</dcterms:created>
  <dcterms:modified xsi:type="dcterms:W3CDTF">2022-05-05T16:20:35Z</dcterms:modified>
</cp:coreProperties>
</file>