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 custT="1"/>
      <dgm:spPr/>
      <dgm:t>
        <a:bodyPr/>
        <a:lstStyle/>
        <a:p>
          <a:pPr>
            <a:defRPr cap="all"/>
          </a:pPr>
          <a:r>
            <a:rPr lang="en-US" sz="2400" b="1" dirty="0"/>
            <a:t>Spiritual Formation</a:t>
          </a:r>
          <a:r>
            <a:rPr lang="en-US" sz="2400" dirty="0"/>
            <a:t>:</a:t>
          </a:r>
        </a:p>
        <a:p>
          <a:pPr>
            <a:defRPr cap="all"/>
          </a:pPr>
          <a:r>
            <a:rPr lang="en-US" sz="2400" dirty="0"/>
            <a:t>What is being formed in you!</a:t>
          </a:r>
        </a:p>
        <a:p>
          <a:pPr>
            <a:defRPr cap="all"/>
          </a:pPr>
          <a:endParaRPr lang="en-US" sz="2200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53742231-981F-480A-940F-203EC2F7423F}">
      <dgm:prSet custT="1"/>
      <dgm:spPr/>
      <dgm:t>
        <a:bodyPr/>
        <a:lstStyle/>
        <a:p>
          <a:pPr>
            <a:defRPr cap="all"/>
          </a:pPr>
          <a:r>
            <a:rPr lang="en-US" sz="2400" b="1" dirty="0" err="1"/>
            <a:t>SPiritual</a:t>
          </a:r>
          <a:r>
            <a:rPr lang="en-US" sz="2400" b="1" dirty="0"/>
            <a:t> Direction:</a:t>
          </a:r>
        </a:p>
        <a:p>
          <a:pPr>
            <a:defRPr cap="all"/>
          </a:pPr>
          <a:r>
            <a:rPr lang="en-US" sz="2400" dirty="0"/>
            <a:t>Exploring the reality of that formation, both growth and resistance/</a:t>
          </a:r>
          <a:r>
            <a:rPr lang="en-US" sz="2400" dirty="0" err="1"/>
            <a:t>blockS</a:t>
          </a:r>
          <a:br>
            <a:rPr lang="en-US" sz="2400" dirty="0"/>
          </a:br>
          <a:endParaRPr lang="en-US" sz="2400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9EF41CC5-EF3B-4A6D-8229-3F1333EADFB3}">
      <dgm:prSet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cap="all"/>
          </a:pPr>
          <a:r>
            <a:rPr lang="en-US" sz="2400" b="1" dirty="0"/>
            <a:t>BOTH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cap="all"/>
          </a:pPr>
          <a:r>
            <a:rPr lang="en-US" sz="2400" b="1" dirty="0"/>
            <a:t>Processes</a:t>
          </a:r>
          <a:r>
            <a:rPr lang="en-US" sz="2400" dirty="0"/>
            <a:t>: </a:t>
          </a:r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cap="all"/>
          </a:pPr>
          <a:endParaRPr lang="en-US" sz="2400" dirty="0"/>
        </a:p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cap="all"/>
          </a:pPr>
          <a:r>
            <a:rPr lang="en-US" sz="2400" dirty="0"/>
            <a:t>are guided by the Spirit.</a:t>
          </a:r>
        </a:p>
        <a:p>
          <a:pPr marL="0"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200" dirty="0"/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ScaleY="113482" custLinFactNeighborX="-43" custLinFactNeighborY="-5641"/>
      <dgm:spPr/>
    </dgm:pt>
    <dgm:pt modelId="{BBA91679-4684-4A04-8AEB-03038C78A75C}" type="pres">
      <dgm:prSet presAssocID="{9C64CC83-643C-4E12-8F97-BC19DC031190}" presName="sibTransNodeRect" presStyleLbl="alignNode1" presStyleIdx="0" presStyleCnt="3" custScaleY="135774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 custScaleX="141374" custScaleY="112659" custLinFactNeighborX="-17" custLinFactNeighborY="-5641"/>
      <dgm:spPr/>
    </dgm:pt>
    <dgm:pt modelId="{975C752B-C37A-4BA6-A3AE-2202A141404A}" type="pres">
      <dgm:prSet presAssocID="{EF449C32-A7AE-4099-9E9B-9E2F736A89CE}" presName="sibTransNodeRect" presStyleLbl="alignNode1" presStyleIdx="1" presStyleCnt="3" custScaleY="83257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 custScaleY="111260" custLinFactNeighborX="9" custLinFactNeighborY="-5815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0" y="57889"/>
          <a:ext cx="2896973" cy="39450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6157" tIns="0" rIns="286157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dirty="0"/>
            <a:t>Spiritual Formation</a:t>
          </a:r>
          <a:r>
            <a:rPr lang="en-US" sz="2400" kern="1200" dirty="0"/>
            <a:t>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What is being formed in you!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200" kern="1200" dirty="0"/>
        </a:p>
      </dsp:txBody>
      <dsp:txXfrm>
        <a:off x="0" y="1635910"/>
        <a:ext cx="2896973" cy="2367031"/>
      </dsp:txXfrm>
    </dsp:sp>
    <dsp:sp modelId="{BBA91679-4684-4A04-8AEB-03038C78A75C}">
      <dsp:nvSpPr>
        <dsp:cNvPr id="0" name=""/>
        <dsp:cNvSpPr/>
      </dsp:nvSpPr>
      <dsp:spPr>
        <a:xfrm>
          <a:off x="624" y="239606"/>
          <a:ext cx="2896973" cy="188800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6157" tIns="165100" rIns="286157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 dirty="0"/>
            <a:t>01</a:t>
          </a:r>
        </a:p>
      </dsp:txBody>
      <dsp:txXfrm>
        <a:off x="624" y="239606"/>
        <a:ext cx="2896973" cy="1888001"/>
      </dsp:txXfrm>
    </dsp:sp>
    <dsp:sp modelId="{00AE7F27-0E5D-4AFB-ACD6-B5A19E79EA42}">
      <dsp:nvSpPr>
        <dsp:cNvPr id="0" name=""/>
        <dsp:cNvSpPr/>
      </dsp:nvSpPr>
      <dsp:spPr>
        <a:xfrm>
          <a:off x="3128863" y="43504"/>
          <a:ext cx="4095567" cy="391644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6157" tIns="0" rIns="286157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dirty="0" err="1"/>
            <a:t>SPiritual</a:t>
          </a:r>
          <a:r>
            <a:rPr lang="en-US" sz="2400" b="1" kern="1200" dirty="0"/>
            <a:t> Direction: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/>
            <a:t>Exploring the reality of that formation, both growth and resistance/</a:t>
          </a:r>
          <a:r>
            <a:rPr lang="en-US" sz="2400" kern="1200" dirty="0" err="1"/>
            <a:t>blockS</a:t>
          </a:r>
          <a:br>
            <a:rPr lang="en-US" sz="2400" kern="1200" dirty="0"/>
          </a:br>
          <a:endParaRPr lang="en-US" sz="2400" kern="1200" dirty="0"/>
        </a:p>
      </dsp:txBody>
      <dsp:txXfrm>
        <a:off x="3128863" y="1610080"/>
        <a:ext cx="4095567" cy="2349865"/>
      </dsp:txXfrm>
    </dsp:sp>
    <dsp:sp modelId="{975C752B-C37A-4BA6-A3AE-2202A141404A}">
      <dsp:nvSpPr>
        <dsp:cNvPr id="0" name=""/>
        <dsp:cNvSpPr/>
      </dsp:nvSpPr>
      <dsp:spPr>
        <a:xfrm>
          <a:off x="3728653" y="576052"/>
          <a:ext cx="2896973" cy="1157728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6157" tIns="165100" rIns="286157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02</a:t>
          </a:r>
          <a:endParaRPr lang="en-US" sz="6000" kern="1200" dirty="0"/>
        </a:p>
      </dsp:txBody>
      <dsp:txXfrm>
        <a:off x="3728653" y="576052"/>
        <a:ext cx="2896973" cy="1157728"/>
      </dsp:txXfrm>
    </dsp:sp>
    <dsp:sp modelId="{CAD62F17-E99D-4FEF-B376-961CA4CB20EB}">
      <dsp:nvSpPr>
        <dsp:cNvPr id="0" name=""/>
        <dsp:cNvSpPr/>
      </dsp:nvSpPr>
      <dsp:spPr>
        <a:xfrm>
          <a:off x="7456942" y="37455"/>
          <a:ext cx="2896973" cy="38678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6157" tIns="0" rIns="286157" bIns="330200" numCol="1" spcCol="1270" anchor="t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 cap="all"/>
          </a:pPr>
          <a:r>
            <a:rPr lang="en-US" sz="2400" b="1" kern="1200" dirty="0"/>
            <a:t>BOTH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 cap="all"/>
          </a:pPr>
          <a:r>
            <a:rPr lang="en-US" sz="2400" b="1" kern="1200" dirty="0"/>
            <a:t>Processes</a:t>
          </a:r>
          <a:r>
            <a:rPr lang="en-US" sz="2400" kern="1200" dirty="0"/>
            <a:t>: </a:t>
          </a:r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 cap="all"/>
          </a:pPr>
          <a:endParaRPr lang="en-US" sz="2400" kern="1200" dirty="0"/>
        </a:p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 cap="all"/>
          </a:pPr>
          <a:r>
            <a:rPr lang="en-US" sz="2400" kern="1200" dirty="0"/>
            <a:t>are guided by the Spirit.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200" kern="1200" dirty="0"/>
        </a:p>
      </dsp:txBody>
      <dsp:txXfrm>
        <a:off x="7456942" y="1584578"/>
        <a:ext cx="2896973" cy="2320684"/>
      </dsp:txXfrm>
    </dsp:sp>
    <dsp:sp modelId="{E20811D6-E5D4-4C9E-AABF-9E0E1902CA2C}">
      <dsp:nvSpPr>
        <dsp:cNvPr id="0" name=""/>
        <dsp:cNvSpPr/>
      </dsp:nvSpPr>
      <dsp:spPr>
        <a:xfrm>
          <a:off x="7456681" y="435325"/>
          <a:ext cx="2896973" cy="139054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6157" tIns="165100" rIns="286157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03</a:t>
          </a:r>
        </a:p>
      </dsp:txBody>
      <dsp:txXfrm>
        <a:off x="7456681" y="435325"/>
        <a:ext cx="2896973" cy="1390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Spiritual Formation and Spiritual Direction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4400" dirty="0"/>
              <a:t>Similarity and Difference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Spiritual:  Whatever Affects </a:t>
            </a:r>
            <a:r>
              <a:rPr lang="en-US"/>
              <a:t>our Spirit!</a:t>
            </a:r>
            <a:endParaRPr lang="en-US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979824"/>
              </p:ext>
            </p:extLst>
          </p:nvPr>
        </p:nvGraphicFramePr>
        <p:xfrm>
          <a:off x="924443" y="1866900"/>
          <a:ext cx="10354280" cy="4438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AC53-BB54-0659-E09D-32A85294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Formation and Direction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A95FB-0615-57C7-3BE1-277AE019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68780"/>
            <a:ext cx="10353762" cy="4800600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34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~We may not all be religious, but we are all spiritual beings. </a:t>
            </a:r>
            <a:br>
              <a:rPr lang="en-US" sz="34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4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~There is an acknowledgment of a power greater than myself , God, Jesus, Holy Spirit, Higher Power, Universal Love, Virtues, etc.</a:t>
            </a:r>
            <a:br>
              <a:rPr lang="en-US" sz="34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4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~ We are all built for, and drawn to, connection to Divine Love, soul abundance, inner aliveness and a participation in community.</a:t>
            </a:r>
            <a:br>
              <a:rPr lang="en-US" sz="30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000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4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5060B8-40F1-17C3-8041-271CAF01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Formation and Direction Commission!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CEFB19-ACC4-FC34-260B-F53A6DF68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 algn="ctr">
              <a:buNone/>
            </a:pPr>
            <a:r>
              <a:rPr lang="en-US" sz="4000" b="1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Spiritual maturity comes from a </a:t>
            </a:r>
            <a:br>
              <a:rPr lang="en-US" sz="4000" b="1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three-legged stool: </a:t>
            </a:r>
            <a:br>
              <a:rPr lang="en-US" sz="4000" b="1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40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40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~Noticing (attention</a:t>
            </a:r>
            <a:r>
              <a:rPr lang="en-US" sz="400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br>
              <a:rPr lang="en-US" sz="40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40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~Curiosity (exploration) </a:t>
            </a:r>
            <a:br>
              <a:rPr lang="en-US" sz="40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40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~Wonder (response)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5206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94F8-ED8F-0C78-2AB3-A5E6E750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Analogies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A720-0DA2-77C5-1719-D1D29DCC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6900"/>
            <a:ext cx="10353762" cy="3924299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SF:  You are the passenger!</a:t>
            </a:r>
            <a:br>
              <a:rPr lang="en-US" sz="3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SD:  You are the guide in the backseat!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SF:  Birthing something new</a:t>
            </a:r>
            <a:br>
              <a:rPr lang="en-US" sz="3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SD:  Midwife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SF:  Turning over stones</a:t>
            </a:r>
            <a:br>
              <a:rPr lang="en-US" sz="3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SD: Cutting and polishing the stone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0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01B2-B4FC-62D0-CB13-1287A8B7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FEC5D-1D5C-3B5C-E915-EA667632E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Spiritual 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61B67-79F9-0B68-63DF-CEE23DB941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Is about what we see</a:t>
            </a:r>
            <a:endParaRPr lang="en-US" sz="3200" dirty="0">
              <a:effectLst/>
              <a:latin typeface="+mj-lt"/>
              <a:cs typeface="Times New Roman" panose="02020603050405020304" pitchFamily="18" charset="0"/>
            </a:endParaRPr>
          </a:p>
          <a:p>
            <a:r>
              <a:rPr lang="en-US" sz="32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Is contemplative</a:t>
            </a:r>
            <a:br>
              <a:rPr lang="en-US" sz="32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2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(a being with what is)</a:t>
            </a:r>
            <a:endParaRPr lang="en-US" sz="3200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B108E-86E3-7ECE-23DA-7578C0CC7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dirty="0"/>
              <a:t>Spiritual Direction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92650-A652-8F65-CF29-F573D113F7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Is  about how we see</a:t>
            </a:r>
          </a:p>
          <a:p>
            <a:r>
              <a:rPr lang="en-US" sz="28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Is contemplative AND evocative (long loving look at the real and invites feelings, images, memories, thoughts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641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7C61-602D-70DF-0F89-5975AE81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315A2-B470-7D7A-24E1-A69A2FAE4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Spiritual Formation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40500-D8AC-22E3-C7F5-6834FCF20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4070" y="2547647"/>
            <a:ext cx="4764764" cy="3767277"/>
          </a:xfrm>
        </p:spPr>
        <p:txBody>
          <a:bodyPr>
            <a:noAutofit/>
          </a:bodyPr>
          <a:lstStyle/>
          <a:p>
            <a:r>
              <a:rPr lang="en-US" sz="28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Having exterior experiences that lead to interior experience.</a:t>
            </a:r>
          </a:p>
          <a:p>
            <a:r>
              <a:rPr lang="en-US" sz="28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Learns new things (practices, patterns, transformation)</a:t>
            </a:r>
          </a:p>
          <a:p>
            <a:r>
              <a:rPr lang="en-US" sz="28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Espoused theology/orthodoxy</a:t>
            </a:r>
            <a:endParaRPr lang="en-US" sz="2800" dirty="0">
              <a:latin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3AF0BC-902F-D04E-8780-978DEE87F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dirty="0"/>
              <a:t>Spiritual Direction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96E8C-D589-2D56-4EBD-3C6A97509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904390" cy="3043533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Helps one become aware of interior movements via reflection.</a:t>
            </a:r>
          </a:p>
          <a:p>
            <a:r>
              <a:rPr lang="en-US" sz="112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Witnesses the new things</a:t>
            </a:r>
          </a:p>
          <a:p>
            <a:r>
              <a:rPr lang="en-US" sz="112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Matches espoused theology/orthodoxy with operative theology/orthopraxy</a:t>
            </a:r>
          </a:p>
          <a:p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99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76</TotalTime>
  <Words>305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Goudy Old Style</vt:lpstr>
      <vt:lpstr>Wingdings 2</vt:lpstr>
      <vt:lpstr>SlateVTI</vt:lpstr>
      <vt:lpstr>Spiritual Formation and Spiritual Direction</vt:lpstr>
      <vt:lpstr>Spiritual:  Whatever Affects our Spirit!</vt:lpstr>
      <vt:lpstr>Formation and Direction Assumptions</vt:lpstr>
      <vt:lpstr>Formation and Direction Commission!</vt:lpstr>
      <vt:lpstr>Some Analogies</vt:lpstr>
      <vt:lpstr>Differences </vt:lpstr>
      <vt:lpstr>Differences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lindaserepca1010@gmail.com</dc:creator>
  <cp:lastModifiedBy>lindaserepca1010@gmail.com</cp:lastModifiedBy>
  <cp:revision>10</cp:revision>
  <dcterms:created xsi:type="dcterms:W3CDTF">2024-09-13T20:20:07Z</dcterms:created>
  <dcterms:modified xsi:type="dcterms:W3CDTF">2024-09-13T22:58:25Z</dcterms:modified>
</cp:coreProperties>
</file>