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№4</a:t>
            </a:r>
            <a:br/>
            <a:r>
              <a:t>mathematical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Модель гармонических колебаний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Что происходит при x0​=6, y0​=14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Исходя из графиков:</a:t>
            </a:r>
          </a:p>
          <a:p>
            <a:pPr lvl="0"/>
            <a:r>
              <a:t>В начале </a:t>
            </a:r>
            <a:r>
              <a:rPr b="1"/>
              <a:t>много хищников</a:t>
            </a:r>
            <a:r>
              <a:t> (14) и </a:t>
            </a:r>
            <a:r>
              <a:rPr b="1"/>
              <a:t>мало жертв</a:t>
            </a:r>
            <a:r>
              <a:t> (6).</a:t>
            </a:r>
          </a:p>
          <a:p>
            <a:pPr lvl="0"/>
            <a:r>
              <a:t>Из-за большого количества хищников — численность жертв </a:t>
            </a:r>
            <a:r>
              <a:rPr b="1"/>
              <a:t>сильно падает</a:t>
            </a:r>
            <a:r>
              <a:t>.</a:t>
            </a:r>
          </a:p>
          <a:p>
            <a:pPr lvl="0"/>
            <a:r>
              <a:t>Но когда жертв становится очень мало, хищники начинают </a:t>
            </a:r>
            <a:r>
              <a:rPr b="1"/>
              <a:t>голодать и вымирать</a:t>
            </a:r>
            <a:r>
              <a:t>, и их численность также снижается.</a:t>
            </a:r>
          </a:p>
          <a:p>
            <a:pPr lvl="0"/>
            <a:r>
              <a:t>После этого, жертвы начинают </a:t>
            </a:r>
            <a:r>
              <a:rPr b="1"/>
              <a:t>восстанавливаться</a:t>
            </a:r>
            <a:r>
              <a:t>, а затем и хищники снова начинают расти.</a:t>
            </a:r>
          </a:p>
          <a:p>
            <a:pPr lvl="0"/>
            <a:r>
              <a:t>Этот цикл </a:t>
            </a:r>
            <a:r>
              <a:rPr b="1"/>
              <a:t>повторяется с затухающей амплитудой</a:t>
            </a:r>
            <a:r>
              <a:t>, потому что система стремится к </a:t>
            </a:r>
            <a:r>
              <a:rPr b="1"/>
              <a:t>равновесию</a:t>
            </a:r>
            <a: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Динамика в фазовом пространстве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фазовом портрете (график y(x)) это видно как </a:t>
            </a:r>
            <a:r>
              <a:rPr b="1"/>
              <a:t>закручивающаяся спираль</a:t>
            </a:r>
            <a:r>
              <a:t>, которая со временем приближается к точке: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≈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11.90,6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X = 6 Y =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 x0​=6, y0​=14 система не находится в равновесии, но со временем стабилизируется:</a:t>
            </a:r>
          </a:p>
          <a:p>
            <a:pPr lvl="0"/>
            <a:r>
              <a:t>Численности хищников и жертв начинают колебаться.</a:t>
            </a:r>
          </a:p>
          <a:p>
            <a:pPr lvl="0"/>
            <a:r>
              <a:t>Постепенно они сходятся к равновесной точке.</a:t>
            </a:r>
          </a:p>
          <a:p>
            <a:pPr lvl="0"/>
            <a:r>
              <a:t>Поведение соответствует </a:t>
            </a:r>
            <a:r>
              <a:rPr b="1"/>
              <a:t>устойчивому фокусу</a:t>
            </a:r>
            <a:r>
              <a:t> — колебания с затуханием.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Вывод</a:t>
            </a:r>
            <a:r>
              <a:t> В ходе выполнения лабораторной работы была исследована динамика взаимодействия двух популяций: хищников и жертв, описанная системой дифференциальных уравнений.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Цель работы:</a:t>
            </a:r>
            <a:r>
              <a:t> интерпретация результатов в контексте биологических процессов, а также анализ поведения системы в долгосрочной перспективе.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Задание</a:t>
            </a:r>
            <a:r>
              <a:t> 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 14 x = 6 y = 14 . Найдите стационарное состояние системы.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Выполнение лабораторной работы:</a:t>
            </a:r>
            <a:r>
              <a:t> Формула для выбора варианта лабораторной работы (1132221553%70) + 1 = 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Постановка задачи конкретному варианту.</a:t>
            </a:r>
          </a:p>
        </p:txBody>
      </p:sp>
      <p:pic>
        <p:nvPicPr>
          <p:cNvPr id="4" name="Picture 1" descr="C:\Users\User\OneDrive\Рабочий%20стол\матмод\lab04\screenshots\Снимок%20экрана%202025-04-05%2022400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5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Лабораторная работа №4. Вариант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Эта система описывает, например, рост численности жертв, когда рядом есть хищники (взаимовыгодное взаимодействие), и вымирание хищников при контакте с жертвами (что может быть интерпретировано иначе — как будто жертвы смертельно опасны для хищников).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Стационарное состояние (анализ):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Стационарное состояние достигается, когда производные равны нулю:</a:t>
            </a:r>
          </a:p>
          <a:p>
            <a:pPr marL="0" lvl="0" indent="0">
              <a:buNone/>
            </a:pPr>
            <a:r>
              <a:t>Система уравнений: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−0.21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+0.035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0.25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−0.021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В первом уравнении вынесем x:</a:t>
            </a:r>
          </a:p>
          <a:p>
            <a:pPr marL="0" lvl="0" indent="0">
              <a:buNone/>
            </a:pPr>
            <a:r>
              <a:t>Решение уравнения: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−0.21+0.035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=0⇒</m:t>
                  </m:r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0.035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0.21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=6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Во втором уравнении:</a:t>
            </a:r>
          </a:p>
          <a:p>
            <a:pPr marL="0" lvl="0" indent="0">
              <a:buNone/>
            </a:pPr>
            <a:r>
              <a:t>Решение уравнения: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𝑦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0.25−0.021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=0⇒</m:t>
                  </m:r>
                  <m:r>
                    <a:rPr>
                      <a:latin typeface="Cambria Math" panose="02040503050406030204" pitchFamily="18" charset="0"/>
                    </a:rPr>
                    <m:t>𝑥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0.021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0.25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≈11.90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Стационарная точка: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Стационарная точка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≈11.90, 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=6</m:t>
                  </m:r>
                </m:oMath>
              </m:oMathPara>
            </a14:m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Анализ поведения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86049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buAutoNum type="arabicPeriod"/>
            </a:pPr>
            <a:r>
              <a:rPr b="1" dirty="0" err="1"/>
              <a:t>Графики</a:t>
            </a:r>
            <a:r>
              <a:rPr b="1" dirty="0"/>
              <a:t> </a:t>
            </a:r>
            <a:r>
              <a:rPr b="1" dirty="0" err="1"/>
              <a:t>численности</a:t>
            </a:r>
            <a:r>
              <a:rPr b="1" dirty="0"/>
              <a:t> </a:t>
            </a:r>
            <a:r>
              <a:rPr b="1" dirty="0" err="1"/>
              <a:t>жертв</a:t>
            </a:r>
            <a:r>
              <a:rPr b="1" dirty="0"/>
              <a:t> и </a:t>
            </a:r>
            <a:r>
              <a:rPr b="1" dirty="0" err="1"/>
              <a:t>хищников</a:t>
            </a:r>
            <a:r>
              <a:rPr b="1" dirty="0"/>
              <a:t> </a:t>
            </a:r>
            <a:r>
              <a:rPr b="1" dirty="0" err="1"/>
              <a:t>во</a:t>
            </a:r>
            <a:r>
              <a:rPr b="1" dirty="0"/>
              <a:t> </a:t>
            </a:r>
            <a:r>
              <a:rPr b="1" dirty="0" err="1"/>
              <a:t>времени</a:t>
            </a:r>
            <a:endParaRPr b="1" dirty="0"/>
          </a:p>
          <a:p>
            <a:pPr lvl="0"/>
            <a:r>
              <a:rPr dirty="0" err="1"/>
              <a:t>Численности</a:t>
            </a:r>
            <a:r>
              <a:rPr dirty="0"/>
              <a:t> </a:t>
            </a:r>
            <a:r>
              <a:rPr b="1" dirty="0" err="1"/>
              <a:t>жертв</a:t>
            </a:r>
            <a:r>
              <a:rPr dirty="0"/>
              <a:t> и </a:t>
            </a:r>
            <a:r>
              <a:rPr b="1" dirty="0" err="1"/>
              <a:t>хищников</a:t>
            </a:r>
            <a:r>
              <a:rPr dirty="0"/>
              <a:t> </a:t>
            </a:r>
            <a:r>
              <a:rPr dirty="0" err="1"/>
              <a:t>колеблются</a:t>
            </a:r>
            <a:r>
              <a:rPr dirty="0"/>
              <a:t> —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растут</a:t>
            </a:r>
            <a:r>
              <a:rPr dirty="0"/>
              <a:t> и </a:t>
            </a:r>
            <a:r>
              <a:rPr dirty="0" err="1"/>
              <a:t>падают</a:t>
            </a:r>
            <a:r>
              <a:rPr dirty="0"/>
              <a:t> с </a:t>
            </a:r>
            <a:r>
              <a:rPr dirty="0" err="1"/>
              <a:t>определённой</a:t>
            </a:r>
            <a:r>
              <a:rPr dirty="0"/>
              <a:t> </a:t>
            </a:r>
            <a:r>
              <a:rPr dirty="0" err="1"/>
              <a:t>периодичностью</a:t>
            </a:r>
            <a:r>
              <a:rPr dirty="0"/>
              <a:t>.</a:t>
            </a:r>
          </a:p>
          <a:p>
            <a:pPr lvl="0"/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амплитуда</a:t>
            </a:r>
            <a:r>
              <a:rPr dirty="0"/>
              <a:t> </a:t>
            </a:r>
            <a:r>
              <a:rPr dirty="0" err="1"/>
              <a:t>этих</a:t>
            </a:r>
            <a:r>
              <a:rPr dirty="0"/>
              <a:t> </a:t>
            </a:r>
            <a:r>
              <a:rPr dirty="0" err="1"/>
              <a:t>колебаний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dirty="0" err="1"/>
              <a:t>временем</a:t>
            </a:r>
            <a:r>
              <a:rPr dirty="0"/>
              <a:t> </a:t>
            </a:r>
            <a:r>
              <a:rPr b="1" dirty="0" err="1"/>
              <a:t>затухает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x(t) и y(t) </a:t>
            </a:r>
            <a:r>
              <a:rPr dirty="0" err="1"/>
              <a:t>постепенно</a:t>
            </a:r>
            <a:r>
              <a:rPr dirty="0"/>
              <a:t> </a:t>
            </a:r>
            <a:r>
              <a:rPr dirty="0" err="1"/>
              <a:t>стабилизируются</a:t>
            </a:r>
            <a:r>
              <a:rPr dirty="0"/>
              <a:t>.</a:t>
            </a:r>
          </a:p>
          <a:p>
            <a:pPr lvl="0"/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говорит</a:t>
            </a:r>
            <a:r>
              <a:rPr dirty="0"/>
              <a:t> о </a:t>
            </a:r>
            <a:r>
              <a:rPr dirty="0" err="1"/>
              <a:t>том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стремится</a:t>
            </a:r>
            <a:r>
              <a:rPr dirty="0"/>
              <a:t> к </a:t>
            </a:r>
            <a:r>
              <a:rPr b="1" dirty="0" err="1"/>
              <a:t>стационарному</a:t>
            </a:r>
            <a:r>
              <a:rPr b="1" dirty="0"/>
              <a:t> </a:t>
            </a:r>
            <a:r>
              <a:rPr b="1" dirty="0" err="1"/>
              <a:t>состоянию</a:t>
            </a:r>
            <a:r>
              <a:rPr dirty="0"/>
              <a:t> — </a:t>
            </a:r>
            <a:r>
              <a:rPr dirty="0" err="1"/>
              <a:t>равновесию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популяциями</a:t>
            </a:r>
            <a:r>
              <a:rPr dirty="0"/>
              <a:t>.</a:t>
            </a:r>
          </a:p>
          <a:p>
            <a:pPr marL="342900" lvl="0" indent="-342900">
              <a:buAutoNum type="arabicPeriod" startAt="2"/>
            </a:pPr>
            <a:r>
              <a:rPr b="1" dirty="0" err="1"/>
              <a:t>Фазовый</a:t>
            </a:r>
            <a:r>
              <a:rPr b="1" dirty="0"/>
              <a:t> </a:t>
            </a:r>
            <a:r>
              <a:rPr b="1" dirty="0" err="1"/>
              <a:t>портрет</a:t>
            </a:r>
            <a:r>
              <a:rPr b="1" dirty="0"/>
              <a:t> y(x)</a:t>
            </a:r>
          </a:p>
          <a:p>
            <a:pPr lvl="0"/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фазовом</a:t>
            </a:r>
            <a:r>
              <a:rPr dirty="0"/>
              <a:t> </a:t>
            </a:r>
            <a:r>
              <a:rPr dirty="0" err="1"/>
              <a:t>портрете</a:t>
            </a:r>
            <a:r>
              <a:rPr dirty="0"/>
              <a:t> </a:t>
            </a:r>
            <a:r>
              <a:rPr dirty="0" err="1"/>
              <a:t>траектория</a:t>
            </a:r>
            <a:r>
              <a:rPr dirty="0"/>
              <a:t> </a:t>
            </a:r>
            <a:r>
              <a:rPr dirty="0" err="1"/>
              <a:t>постепенно</a:t>
            </a:r>
            <a:r>
              <a:rPr dirty="0"/>
              <a:t> </a:t>
            </a:r>
            <a:r>
              <a:rPr dirty="0" err="1"/>
              <a:t>закручивается</a:t>
            </a:r>
            <a:r>
              <a:rPr dirty="0"/>
              <a:t> и </a:t>
            </a:r>
            <a:r>
              <a:rPr dirty="0" err="1"/>
              <a:t>стремится</a:t>
            </a:r>
            <a:r>
              <a:rPr dirty="0"/>
              <a:t> к </a:t>
            </a:r>
            <a:r>
              <a:rPr b="1" dirty="0" err="1"/>
              <a:t>устойчивому</a:t>
            </a:r>
            <a:r>
              <a:rPr b="1" dirty="0"/>
              <a:t> </a:t>
            </a:r>
            <a:r>
              <a:rPr b="1" dirty="0" err="1"/>
              <a:t>фокусу</a:t>
            </a:r>
            <a:r>
              <a:rPr dirty="0"/>
              <a:t> (</a:t>
            </a:r>
            <a:r>
              <a:rPr dirty="0" err="1"/>
              <a:t>точке</a:t>
            </a:r>
            <a:r>
              <a:rPr dirty="0"/>
              <a:t> </a:t>
            </a:r>
            <a:r>
              <a:rPr dirty="0" err="1"/>
              <a:t>равновесия</a:t>
            </a:r>
            <a:r>
              <a:rPr dirty="0"/>
              <a:t>).</a:t>
            </a:r>
          </a:p>
          <a:p>
            <a:pPr lvl="0"/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говорит</a:t>
            </a:r>
            <a:r>
              <a:rPr dirty="0"/>
              <a:t> о </a:t>
            </a:r>
            <a:r>
              <a:rPr dirty="0" err="1"/>
              <a:t>том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независимо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начальных</a:t>
            </a:r>
            <a:r>
              <a:rPr dirty="0"/>
              <a:t> </a:t>
            </a:r>
            <a:r>
              <a:rPr dirty="0" err="1"/>
              <a:t>условий</a:t>
            </a:r>
            <a:r>
              <a:rPr dirty="0"/>
              <a:t>, </a:t>
            </a:r>
            <a:r>
              <a:rPr dirty="0" err="1"/>
              <a:t>численности</a:t>
            </a:r>
            <a:r>
              <a:rPr dirty="0"/>
              <a:t> </a:t>
            </a:r>
            <a:r>
              <a:rPr dirty="0" err="1"/>
              <a:t>хищников</a:t>
            </a:r>
            <a:r>
              <a:rPr dirty="0"/>
              <a:t> и </a:t>
            </a:r>
            <a:r>
              <a:rPr dirty="0" err="1"/>
              <a:t>жертв</a:t>
            </a:r>
            <a:r>
              <a:rPr dirty="0"/>
              <a:t> </a:t>
            </a:r>
            <a:r>
              <a:rPr dirty="0" err="1"/>
              <a:t>будут</a:t>
            </a:r>
            <a:r>
              <a:rPr dirty="0"/>
              <a:t> </a:t>
            </a:r>
            <a:r>
              <a:rPr dirty="0" err="1"/>
              <a:t>стремиться</a:t>
            </a:r>
            <a:r>
              <a:rPr dirty="0"/>
              <a:t> к </a:t>
            </a:r>
            <a:r>
              <a:rPr dirty="0" err="1"/>
              <a:t>некоторому</a:t>
            </a:r>
            <a:r>
              <a:rPr dirty="0"/>
              <a:t> </a:t>
            </a:r>
            <a:r>
              <a:rPr dirty="0" err="1"/>
              <a:t>устойчивому</a:t>
            </a:r>
            <a:r>
              <a:rPr dirty="0"/>
              <a:t> </a:t>
            </a:r>
            <a:r>
              <a:rPr dirty="0" err="1"/>
              <a:t>соотношению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Построение модели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Построение модели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numpy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np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scipy.integrate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odeint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Система уравнений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predator_prey(z, t):</a:t>
            </a:r>
            <a:br/>
            <a:r>
              <a:rPr>
                <a:latin typeface="Courier"/>
              </a:rPr>
              <a:t>    x, 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</a:t>
            </a:r>
            <a:br/>
            <a:r>
              <a:rPr>
                <a:latin typeface="Courier"/>
              </a:rPr>
              <a:t>    dxdt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0.21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0.035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  <a:br/>
            <a:r>
              <a:rPr>
                <a:latin typeface="Courier"/>
              </a:rPr>
              <a:t>    dydt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[dxdt, dydt]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Начальные условия</a:t>
            </a:r>
            <a:br/>
            <a:r>
              <a:rPr>
                <a:latin typeface="Courier"/>
              </a:rPr>
              <a:t>x0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y0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br/>
            <a:r>
              <a:rPr>
                <a:latin typeface="Courier"/>
              </a:rPr>
              <a:t>z0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[x0, y0]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Временной отрезок</a:t>
            </a:r>
            <a:br/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np.linspace(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Численное решение</a:t>
            </a:r>
            <a:br/>
            <a:r>
              <a:rPr>
                <a:latin typeface="Courier"/>
              </a:rPr>
              <a:t>solution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odeint(predator_prey, z0, t)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solution[:,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solution[:,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Построение графиков</a:t>
            </a:r>
            <a:br/>
            <a:r>
              <a:rPr>
                <a:latin typeface="Courier"/>
              </a:rPr>
              <a:t>plt.figure(figsize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x(t) — жертвы</a:t>
            </a:r>
            <a:br/>
            <a:r>
              <a:rPr>
                <a:latin typeface="Courier"/>
              </a:rPr>
              <a:t>plt.subplot(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plt.plot(t, x,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"Жертвы (x)"</a:t>
            </a:r>
            <a:r>
              <a:rPr>
                <a:latin typeface="Courier"/>
              </a:rPr>
              <a:t>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"Время"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"Жертвы во времени"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plt.grid(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plt.legend()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y(t) — хищники</a:t>
            </a:r>
            <a:br/>
            <a:r>
              <a:rPr>
                <a:latin typeface="Courier"/>
              </a:rPr>
              <a:t>plt.subplot(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plt.plot(t, y,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"Хищники (y)"</a:t>
            </a:r>
            <a:r>
              <a:rPr>
                <a:latin typeface="Courier"/>
              </a:rPr>
              <a:t>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"Время"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"Хищники во времени"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plt.grid(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plt.legend()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Фазовый портрет</a:t>
            </a:r>
            <a:br/>
            <a:r>
              <a:rPr>
                <a:latin typeface="Courier"/>
              </a:rPr>
              <a:t>plt.subplot(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plt.plot(x, y,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"Жертвы (x)"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"Хищники (y)"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"Фазовый портрет: y(x)"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plt.grid(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plt.tight_layout()</a:t>
            </a:r>
            <a:br/>
            <a:r>
              <a:rPr>
                <a:latin typeface="Courier"/>
              </a:rPr>
              <a:t>plt.show()</a:t>
            </a:r>
          </a:p>
          <a:p>
            <a:pPr marL="0" lvl="0" indent="0">
              <a:buNone/>
            </a:pPr>
            <a:r>
              <a:t>В результате получаем следующий график. Рис. 2</a:t>
            </a:r>
          </a:p>
        </p:txBody>
      </p:sp>
      <p:pic>
        <p:nvPicPr>
          <p:cNvPr id="3" name="Picture 1" descr="C:\Users\User\OneDrive\Рабочий%20стол\матмод\lab04\screenshots\Снимок%20экрана%202025-04-05%2023015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Отображение графика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Экран (16:9)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</vt:lpstr>
      <vt:lpstr>Office Theme</vt:lpstr>
      <vt:lpstr>Laboratory work report №4 mathematical modeling</vt:lpstr>
      <vt:lpstr>Цель работы</vt:lpstr>
      <vt:lpstr>Задание</vt:lpstr>
      <vt:lpstr>Выполнение лабораторной работы</vt:lpstr>
      <vt:lpstr>Постановка задачи конкретному варианту.</vt:lpstr>
      <vt:lpstr>Стационарное состояние (анализ):</vt:lpstr>
      <vt:lpstr>Стационарная точка:</vt:lpstr>
      <vt:lpstr>Анализ поведения системы</vt:lpstr>
      <vt:lpstr>Построение модели</vt:lpstr>
      <vt:lpstr>Что происходит при x0​=6, y0​=14</vt:lpstr>
      <vt:lpstr>Динамика в фазовом пространстве</vt:lpstr>
      <vt:lpstr>X = 6 Y = 14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№4 mathematical modeling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2025-04-05T20:08:51Z</dcterms:created>
  <dcterms:modified xsi:type="dcterms:W3CDTF">2025-04-05T20:14:25Z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Модель гармонических колебаний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