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55" d="100"/>
          <a:sy n="155" d="100"/>
        </p:scale>
        <p:origin x="35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Laboratory work report №9</a:t>
            </a:r>
            <a:br/>
            <a:r>
              <a:t>administration of local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r>
              <a:t>Использование протокола STP. Агрегирование каналов</a:t>
            </a:r>
            <a:br/>
            <a:br/>
            <a:r>
              <a:t>Выполнил: Леснухин Даниил Дмитриевич,</a:t>
            </a:r>
            <a:br/>
            <a:r>
              <a:t>НПИбд-02-22, 1132221553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Ответы на контрольные вопросы</a:t>
            </a:r>
          </a:p>
          <a:p>
            <a:pPr marL="342900" lvl="0" indent="-342900">
              <a:buAutoNum type="arabicPeriod"/>
            </a:pPr>
            <a:r>
              <a:rPr b="1"/>
              <a:t>Какую информацию можно получить, воспользовавшись командой определения состояния протокола STP для VLAN?</a:t>
            </a:r>
          </a:p>
          <a:p>
            <a:pPr lvl="1"/>
            <a:r>
              <a:rPr b="1"/>
              <a:t>VLAN:</a:t>
            </a:r>
            <a:r>
              <a:t> Номер VLAN.</a:t>
            </a:r>
          </a:p>
          <a:p>
            <a:pPr lvl="1"/>
            <a:r>
              <a:rPr b="1"/>
              <a:t>STP:</a:t>
            </a:r>
            <a:r>
              <a:t> Тип протокола.</a:t>
            </a:r>
          </a:p>
          <a:p>
            <a:pPr lvl="1"/>
            <a:r>
              <a:rPr b="1"/>
              <a:t>Root ID/Bridge ID:</a:t>
            </a:r>
            <a:r>
              <a:t> Ближайший коммутатор/Текущий коммутатор.</a:t>
            </a:r>
          </a:p>
          <a:p>
            <a:pPr lvl="1"/>
            <a:r>
              <a:rPr b="1"/>
              <a:t>Priority:</a:t>
            </a:r>
            <a:r>
              <a:t> Приоритет.</a:t>
            </a:r>
          </a:p>
          <a:p>
            <a:pPr lvl="1"/>
            <a:r>
              <a:rPr b="1"/>
              <a:t>Address:</a:t>
            </a:r>
            <a:r>
              <a:t> MAC-адрес.</a:t>
            </a:r>
          </a:p>
          <a:p>
            <a:pPr lvl="1"/>
            <a:r>
              <a:rPr b="1"/>
              <a:t>Cost:</a:t>
            </a:r>
            <a:r>
              <a:t> “Затраты” до этого коммутатора.</a:t>
            </a:r>
          </a:p>
          <a:p>
            <a:pPr lvl="1"/>
            <a:r>
              <a:rPr b="1"/>
              <a:t>Port:</a:t>
            </a:r>
            <a:r>
              <a:t> Порт.</a:t>
            </a:r>
          </a:p>
          <a:p>
            <a:pPr lvl="1"/>
            <a:r>
              <a:rPr b="1"/>
              <a:t>Hello Time/Max Age/Forward Delay/Aging Time:</a:t>
            </a:r>
            <a:r>
              <a:t> Время работы STP и свойства портов.</a:t>
            </a:r>
          </a:p>
          <a:p>
            <a:pPr marL="342900" lvl="0" indent="-342900">
              <a:buAutoNum type="arabicPeriod"/>
            </a:pPr>
            <a:r>
              <a:rPr b="1"/>
              <a:t>Как узнать режим работы STP или Rapid PVST+?</a:t>
            </a:r>
          </a:p>
          <a:p>
            <a:pPr lvl="1"/>
            <a:r>
              <a:t>Команда: </a:t>
            </a:r>
            <a:r>
              <a:rPr>
                <a:latin typeface="Courier"/>
              </a:rPr>
              <a:t>sh ru</a:t>
            </a:r>
          </a:p>
          <a:p>
            <a:pPr marL="342900" lvl="0" indent="-342900">
              <a:buAutoNum type="arabicPeriod"/>
            </a:pPr>
            <a:r>
              <a:rPr b="1"/>
              <a:t>Для чего нужен режим Portfast?</a:t>
            </a:r>
          </a:p>
          <a:p>
            <a:pPr lvl="1"/>
            <a:r>
              <a:t>Позволяет сразу включать выделенные порты, поскольку они не участвуют во включении STP.</a:t>
            </a:r>
          </a:p>
          <a:p>
            <a:pPr marL="342900" lvl="0" indent="-342900">
              <a:buAutoNum type="arabicPeriod"/>
            </a:pPr>
            <a:r>
              <a:rPr b="1"/>
              <a:t>Принцип работы агрегированного интерфейса:</a:t>
            </a:r>
          </a:p>
          <a:p>
            <a:pPr lvl="1"/>
            <a:r>
              <a:t>Увеличение пропускной способности за счёт объединения каналов. Перенаправление трафика при обрыве одного из каналов.</a:t>
            </a:r>
          </a:p>
          <a:p>
            <a:pPr marL="342900" lvl="0" indent="-342900">
              <a:buAutoNum type="arabicPeriod"/>
            </a:pPr>
            <a:r>
              <a:rPr b="1"/>
              <a:t>Отличия LACP, PAgP и статического агрегирования:</a:t>
            </a:r>
          </a:p>
          <a:p>
            <a:pPr lvl="1"/>
            <a:r>
              <a:rPr b="1"/>
              <a:t>LACP:</a:t>
            </a:r>
            <a:r>
              <a:t> Общий стандарт IEEE.</a:t>
            </a:r>
          </a:p>
          <a:p>
            <a:pPr lvl="1"/>
            <a:r>
              <a:rPr b="1"/>
              <a:t>PAgP:</a:t>
            </a:r>
            <a:r>
              <a:t> Локальный протокол Cisco.</a:t>
            </a:r>
          </a:p>
          <a:p>
            <a:pPr lvl="1"/>
            <a:r>
              <a:rPr b="1"/>
              <a:t>Статическое агрегирование:</a:t>
            </a:r>
            <a:r>
              <a:t> Без обязательной настройки с обеих сторон.</a:t>
            </a:r>
          </a:p>
          <a:p>
            <a:pPr marL="342900" lvl="0" indent="-342900">
              <a:buAutoNum type="arabicPeriod"/>
            </a:pPr>
            <a:r>
              <a:rPr b="1"/>
              <a:t>Как узнать состояние агрегированного канала EtherChannel?</a:t>
            </a:r>
          </a:p>
          <a:p>
            <a:pPr lvl="1"/>
            <a:r>
              <a:t>Команда: </a:t>
            </a:r>
            <a:r>
              <a:rPr>
                <a:latin typeface="Courier"/>
              </a:rPr>
              <a:t>show etherchannel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Цель работы</a:t>
            </a:r>
          </a:p>
          <a:p>
            <a:pPr marL="0" lvl="0" indent="0">
              <a:buNone/>
            </a:pPr>
            <a:r>
              <a:t>Изучить возможности протокола STP и его модификаций по обеспечению отказоустойчивости сети, агрегированию интерфейсов и перераспределению нагрузки между ними.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Выполнение работы</a:t>
            </a:r>
          </a:p>
          <a:p>
            <a:pPr marL="342900" lvl="0" indent="-342900">
              <a:buAutoNum type="arabicPeriod"/>
            </a:pPr>
            <a:r>
              <a:t>Откроем проект с названием </a:t>
            </a:r>
            <a:r>
              <a:rPr>
                <a:latin typeface="Courier"/>
              </a:rPr>
              <a:t>lab_PT-08.pkt</a:t>
            </a:r>
            <a:r>
              <a:t> и сохраним под названием </a:t>
            </a:r>
            <a:r>
              <a:rPr>
                <a:latin typeface="Courier"/>
              </a:rPr>
              <a:t>lab_PT-09.pkt</a:t>
            </a:r>
            <a:r>
              <a:t>. После чего откроем его для дальнейшего редактирования.</a:t>
            </a:r>
          </a:p>
          <a:p>
            <a:pPr marL="342900" lvl="1" indent="0">
              <a:buNone/>
            </a:pPr>
            <a:r>
              <a:t>Рис. 1.1. Открытие проекта lab_PT-09.pkt #</a:t>
            </a:r>
          </a:p>
          <a:p>
            <a:pPr marL="342900" lvl="0" indent="-342900">
              <a:buAutoNum type="arabicPeriod"/>
            </a:pPr>
            <a:r>
              <a:t>Сформируем резервное соединение между коммутаторами </a:t>
            </a:r>
            <a:r>
              <a:rPr>
                <a:latin typeface="Courier"/>
              </a:rPr>
              <a:t>msk-donskaya-ddlesnukhin-sw-1</a:t>
            </a:r>
            <a:r>
              <a:t> и </a:t>
            </a:r>
            <a:r>
              <a:rPr>
                <a:latin typeface="Courier"/>
              </a:rPr>
              <a:t>msk-donskaya-ddlesnukhin-sw-3</a:t>
            </a:r>
            <a:r>
              <a:t>. Заменим соединение мужду коммутаторами на соединение </a:t>
            </a:r>
            <a:r>
              <a:rPr>
                <a:latin typeface="Courier"/>
              </a:rPr>
              <a:t>msk-donskaya-ddlesnukhin-sw-1 (gig0/2)</a:t>
            </a:r>
            <a:r>
              <a:t>.</a:t>
            </a:r>
          </a:p>
          <a:p>
            <a:pPr marL="342900" lvl="1" indent="0">
              <a:buNone/>
            </a:pPr>
            <a:r>
              <a:t>Рис. 1.2. Формирование резервного соединения между коммутаторами. #</a:t>
            </a:r>
          </a:p>
          <a:p>
            <a:pPr marL="685800" lvl="1" indent="-342900">
              <a:buAutoNum type="arabicPeriod" startAt="3"/>
            </a:pPr>
            <a:r>
              <a:t>Настроим порт на интерфейсе </a:t>
            </a:r>
            <a:r>
              <a:rPr>
                <a:latin typeface="Courier"/>
              </a:rPr>
              <a:t>msk-donskaya-ddlesnukhin-sw-3</a:t>
            </a:r>
            <a:r>
              <a:t> как транковый. Рис. 1.3. Настройка порта в транковом режиме. #</a:t>
            </a:r>
          </a:p>
          <a:p>
            <a:pPr marL="685800" lvl="1" indent="-342900">
              <a:buAutoNum type="arabicPeriod" startAt="3"/>
            </a:pPr>
            <a:r>
              <a:t>Соединение между коммутаторами сделаем через интерфейс </a:t>
            </a:r>
            <a:r>
              <a:rPr>
                <a:latin typeface="Courier"/>
              </a:rPr>
              <a:t>Fa0/23</a:t>
            </a:r>
            <a:r>
              <a:t>.</a:t>
            </a:r>
          </a:p>
          <a:p>
            <a:pPr marL="342900" lvl="1" indent="0">
              <a:buNone/>
            </a:pPr>
            <a:r>
              <a:t>Рис. 1.4. Соединение через интерфейсы Fa0/23 #</a:t>
            </a:r>
          </a:p>
          <a:p>
            <a:pPr marL="342900" lvl="1" indent="0">
              <a:buNone/>
            </a:pPr>
            <a:r>
              <a:t>Рис. 1.5. Активация транкового режима на </a:t>
            </a:r>
            <a:r>
              <a:rPr>
                <a:latin typeface="Courier"/>
              </a:rPr>
              <a:t>msk-donskaya-ismakhorin-sw-1</a:t>
            </a:r>
            <a:r>
              <a:t>.</a:t>
            </a:r>
          </a:p>
          <a:p>
            <a:pPr marL="342900" lvl="1" indent="0">
              <a:buNone/>
            </a:pPr>
            <a:r>
              <a:t>Рис. 1.5. Активация транкового режима на </a:t>
            </a:r>
            <a:r>
              <a:rPr>
                <a:latin typeface="Courier"/>
              </a:rPr>
              <a:t>msk-donskaya-ismakhorin-sw-1</a:t>
            </a:r>
            <a: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User\OneDrive\Рабочий%20стол\labs\lab09\screenshots\Снимок%20экрана%202025-04-12%20121449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Рис. 1.6. Активация транкового режима на </a:t>
            </a:r>
            <a:r>
              <a:rPr>
                <a:latin typeface="Courier"/>
              </a:rPr>
              <a:t>msk-donskaya-ismakhorin-sw-4</a:t>
            </a:r>
            <a: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AutoNum type="arabicPeriod" startAt="5"/>
            </a:pPr>
            <a:r>
              <a:t>С оконечного устройства </a:t>
            </a:r>
            <a:r>
              <a:rPr>
                <a:latin typeface="Courier"/>
              </a:rPr>
              <a:t>dk-donskaya-1</a:t>
            </a:r>
            <a:r>
              <a:t> пропингуем серверы </a:t>
            </a:r>
            <a:r>
              <a:rPr>
                <a:latin typeface="Courier"/>
              </a:rPr>
              <a:t>mail</a:t>
            </a:r>
            <a:r>
              <a:t> и </a:t>
            </a:r>
            <a:r>
              <a:rPr>
                <a:latin typeface="Courier"/>
              </a:rPr>
              <a:t>web</a:t>
            </a:r>
            <a:r>
              <a:t>. В режиме симуляции проследим движение пакетов ICMP и убедимся, что они проходят через коммутатор #</a:t>
            </a:r>
          </a:p>
        </p:txBody>
      </p:sp>
      <p:pic>
        <p:nvPicPr>
          <p:cNvPr id="5" name="Picture 1" descr="C:\Users\User\OneDrive\Рабочий%20стол\labs\lab09\screenshots\Снимок%20экрана%202025-04-12%20121945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27100" y="1193800"/>
            <a:ext cx="7289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3"/>
          <p:cNvSpPr txBox="1"/>
          <p:nvPr/>
        </p:nvSpPr>
        <p:spPr>
          <a:xfrm>
            <a:off x="253313" y="4584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 err="1"/>
              <a:t>Рис</a:t>
            </a:r>
            <a:r>
              <a:rPr dirty="0"/>
              <a:t>. 1.7. </a:t>
            </a:r>
            <a:r>
              <a:rPr dirty="0" err="1"/>
              <a:t>Проверка</a:t>
            </a:r>
            <a:r>
              <a:rPr dirty="0"/>
              <a:t> </a:t>
            </a:r>
            <a:r>
              <a:rPr dirty="0" err="1"/>
              <a:t>командой</a:t>
            </a:r>
            <a:r>
              <a:rPr dirty="0"/>
              <a:t> ping.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User\OneDrive\Рабочий%20стол\labs\lab09\screenshots\Снимок%20экрана%202025-04-12%2012214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54100" y="1193800"/>
            <a:ext cx="7023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Рис. 1.8. Отслеживание пакетов ICMP для web.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br/>
            <a:r>
              <a:t>#</a:t>
            </a:r>
          </a:p>
        </p:txBody>
      </p:sp>
      <p:pic>
        <p:nvPicPr>
          <p:cNvPr id="2" name="Picture 1" descr="C:\Users\User\OneDrive\Рабочий%20стол\labs\lab09\screenshots\Снимок%20экрана%202025-04-12%2012231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52900" y="203200"/>
            <a:ext cx="39370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Рис. 1.9. Отслеживание пакетов ICMP для mail.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 7. Настроим коммутатор </a:t>
            </a:r>
            <a:r>
              <a:rPr>
                <a:latin typeface="Courier"/>
              </a:rPr>
              <a:t>msk-donskaya-ddlesnukhin-sw-2</a:t>
            </a:r>
            <a:r>
              <a:t> как корневой коммутатор STP. # Рис. 1.10. Состояние протокола STP.</a:t>
            </a:r>
          </a:p>
          <a:p>
            <a:pPr marL="342900" lvl="0" indent="-342900">
              <a:buAutoNum type="arabicPeriod" startAt="8"/>
            </a:pPr>
            <a:r>
              <a:t>Проверим путь ICMP-пакетов от хоста </a:t>
            </a:r>
            <a:r>
              <a:rPr>
                <a:latin typeface="Courier"/>
              </a:rPr>
              <a:t>dk-donskaya-1</a:t>
            </a:r>
            <a:r>
              <a:t> до серверов </a:t>
            </a:r>
            <a:r>
              <a:rPr>
                <a:latin typeface="Courier"/>
              </a:rPr>
              <a:t>mail</a:t>
            </a:r>
            <a:r>
              <a:t> и </a:t>
            </a:r>
            <a:r>
              <a:rPr>
                <a:latin typeface="Courier"/>
              </a:rPr>
              <a:t>web</a:t>
            </a:r>
            <a:r>
              <a:t> через разные коммутаторы.</a:t>
            </a:r>
          </a:p>
          <a:p>
            <a:pPr marL="342900" lvl="1" indent="0">
              <a:buNone/>
            </a:pPr>
            <a:r>
              <a:t>Настроим режим Portfast на интерфейсах, к которым подключены сервера.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User\OneDrive\Рабочий%20стол\labs\lab09\screenshots\Снимок%20экрана%202025-04-12%2012274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60995" y="1354438"/>
            <a:ext cx="2870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Рис. 1.12. Путь к web.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#</a:t>
            </a:r>
          </a:p>
        </p:txBody>
      </p:sp>
      <p:pic>
        <p:nvPicPr>
          <p:cNvPr id="5" name="Picture 1" descr="C:\Users\User\OneDrive\Рабочий%20стол\labs\lab09\screenshots\Снимок%20экрана%202025-04-12%20125016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01595" y="1354438"/>
            <a:ext cx="2895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Рис. 1.13. Путь к mail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1595" y="118935"/>
            <a:ext cx="8229600" cy="3394472"/>
          </a:xfrm>
        </p:spPr>
        <p:txBody>
          <a:bodyPr/>
          <a:lstStyle/>
          <a:p>
            <a:pPr marL="342900" lvl="0" indent="-342900">
              <a:buAutoNum type="arabicPeriod" startAt="8"/>
            </a:pPr>
            <a:r>
              <a:rPr dirty="0" err="1"/>
              <a:t>Изучим</a:t>
            </a:r>
            <a:r>
              <a:rPr dirty="0"/>
              <a:t> </a:t>
            </a:r>
            <a:r>
              <a:rPr dirty="0" err="1"/>
              <a:t>отказоустойчивость</a:t>
            </a:r>
            <a:r>
              <a:rPr dirty="0"/>
              <a:t> STP, </a:t>
            </a:r>
            <a:r>
              <a:rPr dirty="0" err="1"/>
              <a:t>запустив</a:t>
            </a:r>
            <a:r>
              <a:rPr dirty="0"/>
              <a:t> </a:t>
            </a:r>
            <a:r>
              <a:rPr dirty="0" err="1"/>
              <a:t>команду</a:t>
            </a:r>
            <a:r>
              <a:rPr dirty="0"/>
              <a:t> </a:t>
            </a:r>
            <a:r>
              <a:rPr dirty="0">
                <a:latin typeface="Courier"/>
              </a:rPr>
              <a:t>ping -n 1000 mail.donskaya.rudn.ru</a:t>
            </a:r>
            <a:r>
              <a:rPr dirty="0"/>
              <a:t>, и </a:t>
            </a:r>
            <a:r>
              <a:rPr dirty="0" err="1"/>
              <a:t>отключим</a:t>
            </a:r>
            <a:r>
              <a:rPr dirty="0"/>
              <a:t> </a:t>
            </a:r>
            <a:r>
              <a:rPr dirty="0" err="1"/>
              <a:t>интерфейс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проверки</a:t>
            </a:r>
            <a:r>
              <a:rPr dirty="0"/>
              <a:t> </a:t>
            </a:r>
            <a:r>
              <a:rPr dirty="0" err="1"/>
              <a:t>восстановления</a:t>
            </a:r>
            <a:r>
              <a:rPr dirty="0"/>
              <a:t> </a:t>
            </a:r>
            <a:r>
              <a:rPr dirty="0" err="1"/>
              <a:t>соединения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User\OneDrive\Рабочий%20стол\labs\lab09\screenshots\Снимок%20экрана%202025-04-12%20125329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58900" y="1193800"/>
            <a:ext cx="6413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Рис. 1.16. Проверка отказоустойчивости STP.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AutoNum type="arabicPeriod" startAt="10"/>
            </a:pPr>
            <a:r>
              <a:t>Переключим коммутаторы в режим Rapid PVST+ и изучим его отказоустойчивость. #</a:t>
            </a:r>
          </a:p>
        </p:txBody>
      </p:sp>
      <p:pic>
        <p:nvPicPr>
          <p:cNvPr id="5" name="Picture 1" descr="C:\Users\User\OneDrive\Рабочий%20стол\labs\lab09\screenshots\Снимок%20экрана%202025-04-12%20125507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98800" y="1193800"/>
            <a:ext cx="2933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Рис. 1.18. Режим Rapid PVST+.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AutoNum type="arabicPeriod" startAt="12"/>
            </a:pPr>
            <a:r>
              <a:t>Сформируем агрегированное соединение интерфейсов </a:t>
            </a:r>
            <a:r>
              <a:rPr>
                <a:latin typeface="Courier"/>
              </a:rPr>
              <a:t>Fa0/20 – Fa0/23</a:t>
            </a:r>
            <a:r>
              <a:t> между коммутаторами #</a:t>
            </a:r>
          </a:p>
        </p:txBody>
      </p:sp>
      <p:pic>
        <p:nvPicPr>
          <p:cNvPr id="8" name="Picture 1" descr="C:\Users\User\OneDrive\Рабочий%20стол\labs\lab09\screenshots\Снимок%20экрана%202025-04-12%20130058.png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09700" y="1193800"/>
            <a:ext cx="6311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9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Рис. 1.21. Агрегация интерфейсов.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User\OneDrive\Рабочий%20стол\labs\lab09\screenshots\Снимок%20экрана%202025-04-12%20130309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193800"/>
            <a:ext cx="2832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ауф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## Вывод</a:t>
            </a:r>
          </a:p>
          <a:p>
            <a:pPr marL="0" lvl="0" indent="0">
              <a:buNone/>
            </a:pPr>
            <a:r>
              <a:t>В ходе выполнения лабораторной работы мы изучили возможности протокола STP и его модификаций по обеспечению отказоустойчивости сети, агрегированию интерфейсов и перераспределению нагрузки между ними.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581</Words>
  <Application>Microsoft Office PowerPoint</Application>
  <PresentationFormat>Экран (16:9)</PresentationFormat>
  <Paragraphs>57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</vt:lpstr>
      <vt:lpstr>Office Theme</vt:lpstr>
      <vt:lpstr>Laboratory work report №9 administration of local systems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Laboratory work report №9 administration of local systems</dc:title>
  <dc:creator>Выполнил: Леснухин Даниил Дмитриевич, НПИбд-02-22, 1132221553</dc:creator>
  <cp:keywords/>
  <cp:lastModifiedBy>Даниил Леснухин</cp:lastModifiedBy>
  <cp:revision>1</cp:revision>
  <dcterms:created xsi:type="dcterms:W3CDTF">2025-04-12T10:57:50Z</dcterms:created>
  <dcterms:modified xsi:type="dcterms:W3CDTF">2025-04-12T11:02:35Z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bel-lang">
    <vt:lpwstr>russian</vt:lpwstr>
  </property>
  <property fmtid="{D5CDD505-2E9C-101B-9397-08002B2CF9AE}" pid="3" name="babel-otherlangs">
    <vt:lpwstr>english</vt:lpwstr>
  </property>
  <property fmtid="{D5CDD505-2E9C-101B-9397-08002B2CF9AE}" pid="4" name="biblatex">
    <vt:lpwstr>True</vt:lpwstr>
  </property>
  <property fmtid="{D5CDD505-2E9C-101B-9397-08002B2CF9AE}" pid="5" name="biblatexoptions">
    <vt:lpwstr/>
  </property>
  <property fmtid="{D5CDD505-2E9C-101B-9397-08002B2CF9AE}" pid="6" name="biblio-style">
    <vt:lpwstr>gost-numeric</vt:lpwstr>
  </property>
  <property fmtid="{D5CDD505-2E9C-101B-9397-08002B2CF9AE}" pid="7" name="bibliography">
    <vt:lpwstr>bib/cite.bib</vt:lpwstr>
  </property>
  <property fmtid="{D5CDD505-2E9C-101B-9397-08002B2CF9AE}" pid="8" name="csl">
    <vt:lpwstr>pandoc/csl/gost-r-7-0-5-2008-numeric.csl</vt:lpwstr>
  </property>
  <property fmtid="{D5CDD505-2E9C-101B-9397-08002B2CF9AE}" pid="9" name="documentclass">
    <vt:lpwstr>scrreprt</vt:lpwstr>
  </property>
  <property fmtid="{D5CDD505-2E9C-101B-9397-08002B2CF9AE}" pid="10" name="figureTitle">
    <vt:lpwstr>Рис.</vt:lpwstr>
  </property>
  <property fmtid="{D5CDD505-2E9C-101B-9397-08002B2CF9AE}" pid="11" name="fontsize">
    <vt:lpwstr>12pt</vt:lpwstr>
  </property>
  <property fmtid="{D5CDD505-2E9C-101B-9397-08002B2CF9AE}" pid="12" name="header-includes">
    <vt:lpwstr/>
  </property>
  <property fmtid="{D5CDD505-2E9C-101B-9397-08002B2CF9AE}" pid="13" name="indent">
    <vt:lpwstr>True</vt:lpwstr>
  </property>
  <property fmtid="{D5CDD505-2E9C-101B-9397-08002B2CF9AE}" pid="14" name="linestretch">
    <vt:lpwstr>1.5</vt:lpwstr>
  </property>
  <property fmtid="{D5CDD505-2E9C-101B-9397-08002B2CF9AE}" pid="15" name="listingTitle">
    <vt:lpwstr>Листинг</vt:lpwstr>
  </property>
  <property fmtid="{D5CDD505-2E9C-101B-9397-08002B2CF9AE}" pid="16" name="lof">
    <vt:lpwstr>True</vt:lpwstr>
  </property>
  <property fmtid="{D5CDD505-2E9C-101B-9397-08002B2CF9AE}" pid="17" name="lofTitle">
    <vt:lpwstr>Список иллюстраций</vt:lpwstr>
  </property>
  <property fmtid="{D5CDD505-2E9C-101B-9397-08002B2CF9AE}" pid="18" name="lolTitle">
    <vt:lpwstr>Листинги</vt:lpwstr>
  </property>
  <property fmtid="{D5CDD505-2E9C-101B-9397-08002B2CF9AE}" pid="19" name="mainfont">
    <vt:lpwstr>Times New Roman</vt:lpwstr>
  </property>
  <property fmtid="{D5CDD505-2E9C-101B-9397-08002B2CF9AE}" pid="20" name="mainfontoptions">
    <vt:lpwstr>Ligatures=TeX</vt:lpwstr>
  </property>
  <property fmtid="{D5CDD505-2E9C-101B-9397-08002B2CF9AE}" pid="21" name="monofontoptions">
    <vt:lpwstr>Scale=MatchLowercase,Scale=0.9</vt:lpwstr>
  </property>
  <property fmtid="{D5CDD505-2E9C-101B-9397-08002B2CF9AE}" pid="22" name="papersize">
    <vt:lpwstr>a4</vt:lpwstr>
  </property>
  <property fmtid="{D5CDD505-2E9C-101B-9397-08002B2CF9AE}" pid="23" name="polyglossia-lang">
    <vt:lpwstr/>
  </property>
  <property fmtid="{D5CDD505-2E9C-101B-9397-08002B2CF9AE}" pid="24" name="polyglossia-otherlangs">
    <vt:lpwstr/>
  </property>
  <property fmtid="{D5CDD505-2E9C-101B-9397-08002B2CF9AE}" pid="25" name="romanfontoptions">
    <vt:lpwstr>Ligatures=TeX</vt:lpwstr>
  </property>
  <property fmtid="{D5CDD505-2E9C-101B-9397-08002B2CF9AE}" pid="26" name="sansfontoptions">
    <vt:lpwstr>Ligatures=TeX,Scale=MatchLowercase</vt:lpwstr>
  </property>
  <property fmtid="{D5CDD505-2E9C-101B-9397-08002B2CF9AE}" pid="27" name="subtitle">
    <vt:lpwstr>Использование протокола STP. Агрегирование каналов</vt:lpwstr>
  </property>
  <property fmtid="{D5CDD505-2E9C-101B-9397-08002B2CF9AE}" pid="28" name="tableTitle">
    <vt:lpwstr>Таблица</vt:lpwstr>
  </property>
  <property fmtid="{D5CDD505-2E9C-101B-9397-08002B2CF9AE}" pid="29" name="toc">
    <vt:lpwstr>True</vt:lpwstr>
  </property>
  <property fmtid="{D5CDD505-2E9C-101B-9397-08002B2CF9AE}" pid="30" name="toc-depth">
    <vt:lpwstr>2</vt:lpwstr>
  </property>
</Properties>
</file>