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62" d="100"/>
          <a:sy n="162" d="100"/>
        </p:scale>
        <p:origin x="144" y="35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Laboratory work report №10</a:t>
            </a:r>
            <a:br/>
            <a:r>
              <a:t>administration of local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t>Настройка списков управления доступом (ACL)</a:t>
            </a:r>
            <a:br/>
            <a:br/>
            <a:r>
              <a:t>Выполнил: Леснухин Даниил Дмитриевич,</a:t>
            </a:r>
            <a:br/>
            <a:r>
              <a:t>НПИбд-02-22, 1132221553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Добавляем дополнительный доступ для администратора по протоколам Telnet и FTP:</a:t>
            </a:r>
          </a:p>
        </p:txBody>
      </p:sp>
      <p:pic>
        <p:nvPicPr>
          <p:cNvPr id="2" name="Picture 1" descr="C:\Users\User\OneDrive\Рабочий%20стол\labs\lab10\screenshots\Снимок%20экрана%202025-04-17%2018413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71900" y="203200"/>
            <a:ext cx="4699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1.9. Добавляем дополнительный доступ для администратора по протоколам Telnet и FTP.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10\screenshots\Снимок%20экрана%202025-04-17%20184253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08300" y="1193800"/>
            <a:ext cx="3327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Рис.1.9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 #</a:t>
            </a:r>
          </a:p>
        </p:txBody>
      </p:sp>
      <p:pic>
        <p:nvPicPr>
          <p:cNvPr id="2" name="Picture 1" descr="C:\Users\User\OneDrive\Рабочий%20стол\labs\lab10\screenshots\Снимок%20экрана%202025-04-17%20184405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58800"/>
            <a:ext cx="5105400" cy="3162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Настройка доступа к серверам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t>Настроим доступ к файловому, почтовому и web серверу. Здесь:</a:t>
            </a:r>
          </a:p>
          <a:p>
            <a:pPr marL="342900" lvl="0" indent="-342900">
              <a:buAutoNum type="arabicPeriod"/>
            </a:pPr>
            <a:r>
              <a:t>В списке контроля доступа servers-out укажем (в качестве комментария-напоминания remark file), что следующие ограничения</a:t>
            </a:r>
          </a:p>
          <a:p>
            <a:pPr marL="0" lvl="0" indent="0">
              <a:buNone/>
            </a:pPr>
            <a:r>
              <a:t>предназначены для работы с file-сервером;</a:t>
            </a:r>
          </a:p>
          <a:p>
            <a:pPr marL="342900" lvl="0" indent="-342900">
              <a:buAutoNum type="arabicPeriod" startAt="2"/>
            </a:pPr>
            <a:r>
              <a:t>Всем узлам внутренней сети (10.128.0.0) разрешим доступ по</a:t>
            </a:r>
          </a:p>
          <a:p>
            <a:pPr marL="0" lvl="0" indent="0">
              <a:buNone/>
            </a:pPr>
            <a:r>
              <a:t>протоколу SMB (работает через порт 445 протокола TCP) к каталогам общего пользования;</a:t>
            </a:r>
          </a:p>
          <a:p>
            <a:pPr marL="342900" lvl="0" indent="-342900">
              <a:buAutoNum type="arabicPeriod" startAt="3"/>
            </a:pPr>
            <a:r>
              <a:t>Любым узлам разрешим доступ к file-серверу по протоколу FTP. Запись 0.0.255.255 — обратная маска (wildcard mask).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10\screenshots\Снимок%20экрана%202025-04-17%201853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02000" y="1193800"/>
            <a:ext cx="2552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1.10. Доступ к серверам 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Разрешим icmp-запросы. Здесь:</a:t>
            </a:r>
          </a:p>
          <a:p>
            <a:pPr marL="0" lvl="0" indent="0">
              <a:buNone/>
            </a:pPr>
            <a:r>
              <a:t>Демонстрируем явное управление порядком размещения правил — правило разрешения для icmp-запросов добавляется в начало списка</a:t>
            </a:r>
          </a:p>
          <a:p>
            <a:pPr marL="0" lvl="0" indent="0">
              <a:buNone/>
            </a:pPr>
            <a:r>
              <a:t>контроля доступа.</a:t>
            </a:r>
          </a:p>
          <a:p>
            <a:pPr marL="0" lvl="0" indent="0">
              <a:buNone/>
            </a:pPr>
            <a:r>
              <a:t>Номера строк правил в списке контроля доступа можно посмотреть с помощью команды show access −lists (Рис. 1.17):</a:t>
            </a:r>
          </a:p>
        </p:txBody>
      </p:sp>
      <p:pic>
        <p:nvPicPr>
          <p:cNvPr id="2" name="Picture 1" descr="C:\Users\User\OneDrive\Рабочий%20стол\labs\lab10\screenshots\Снимок%20экрана%202025-04-17%2018545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81100"/>
            <a:ext cx="5105400" cy="1917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1.12.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10\screenshots\Снимок%20экрана%202025-04-17%20185656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74800" y="1193800"/>
            <a:ext cx="6007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1.13. Настройка доступа для сети Other 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8"/>
            </a:pPr>
            <a:r>
              <a:t>Настроим доступ администратора к сети сетевого оборудования.</a:t>
            </a:r>
          </a:p>
        </p:txBody>
      </p:sp>
      <p:pic>
        <p:nvPicPr>
          <p:cNvPr id="2" name="Picture 1" descr="C:\Users\User\OneDrive\Рабочий%20стол\labs\lab10\screenshots\Снимок%20экрана%202025-04-17%201900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876300"/>
            <a:ext cx="5105400" cy="2514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1.16. Настройка доступа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10"/>
            </a:pPr>
            <a:r>
              <a:t>Проверим корректность установленных правил доступа, попытавшись</a:t>
            </a:r>
          </a:p>
          <a:p>
            <a:pPr marL="0" lvl="0" indent="0">
              <a:buNone/>
            </a:pPr>
            <a:r>
              <a:t>получить доступ по различным протоколам с разных устройств сети к подсети</a:t>
            </a:r>
          </a:p>
          <a:p>
            <a:pPr marL="0" lvl="0" indent="0">
              <a:buNone/>
            </a:pPr>
            <a:r>
              <a:t>серверов и подсети сетевого оборудования</a:t>
            </a:r>
          </a:p>
        </p:txBody>
      </p:sp>
      <p:pic>
        <p:nvPicPr>
          <p:cNvPr id="2" name="Picture 1" descr="C:\Users\User\OneDrive\Рабочий%20стол\labs\lab10\screenshots\Снимок%20экрана%202025-04-17%2019020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216400" y="203200"/>
            <a:ext cx="38100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1.18. Проверка.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## Вывод</a:t>
            </a:r>
          </a:p>
          <a:p>
            <a:pPr marL="0" lvl="0" indent="0">
              <a:buNone/>
            </a:pPr>
            <a:r>
              <a:t>В ходе выполнения лабораторной работы мы освоили настройку прав</a:t>
            </a:r>
          </a:p>
          <a:p>
            <a:pPr marL="0" lvl="0" indent="0">
              <a:buNone/>
            </a:pPr>
            <a:r>
              <a:t>доступа пользователей к ресурсам сети.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Цель работы</a:t>
            </a:r>
          </a:p>
          <a:p>
            <a:pPr marL="0" lvl="0" indent="0">
              <a:buNone/>
            </a:pPr>
            <a:r>
              <a:t>Освоить настройку прав доступа пользователей к ресурсам сети.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b="1"/>
              <a:t>Выполнение работы</a:t>
            </a:r>
          </a:p>
          <a:p>
            <a:pPr marL="342900" lvl="0" indent="-342900">
              <a:buAutoNum type="arabicPeriod"/>
            </a:pPr>
            <a:r>
              <a:t>Откроем проект с названием </a:t>
            </a:r>
            <a:r>
              <a:rPr>
                <a:latin typeface="Courier"/>
              </a:rPr>
              <a:t>lab_PT-09.pkt</a:t>
            </a:r>
            <a:r>
              <a:t> и сохраним под названием </a:t>
            </a:r>
            <a:r>
              <a:rPr>
                <a:latin typeface="Courier"/>
              </a:rPr>
              <a:t>lab_PT-10.pkt</a:t>
            </a:r>
            <a:r>
              <a:t>. После чего откроем его для дальнейшего редактирования.</a:t>
            </a:r>
          </a:p>
          <a:p>
            <a:pPr marL="342900" lvl="1" indent="0">
              <a:buNone/>
            </a:pPr>
            <a:r>
              <a:t>Рис. 1.1. Открытие проекта lab_PT-10.pkt # Изменение топологии</a:t>
            </a:r>
          </a:p>
          <a:p>
            <a:pPr marL="342900" lvl="0" indent="-342900">
              <a:buAutoNum type="arabicPeriod"/>
            </a:pPr>
            <a:r>
              <a:t>В рабочей области проекта подключите ноутбук администратора с именем admin к сети к </a:t>
            </a:r>
            <a:r>
              <a:rPr>
                <a:latin typeface="Courier"/>
              </a:rPr>
              <a:t>other-donskaya-1</a:t>
            </a:r>
            <a:r>
              <a:t> с тем, чтобы разрешить ему потом любые действия, связанные с управлением сетью. Для этого подсоедините ноутбук к порту 24 коммутатора </a:t>
            </a:r>
            <a:r>
              <a:rPr>
                <a:latin typeface="Courier"/>
              </a:rPr>
              <a:t>msk-donskaya-sw-4</a:t>
            </a:r>
            <a:r>
              <a:t> и присвойте ему статический адрес </a:t>
            </a:r>
            <a:r>
              <a:rPr>
                <a:latin typeface="Courier"/>
              </a:rPr>
              <a:t>10.128.6.200</a:t>
            </a:r>
            <a:r>
              <a:t>, указав в качестве gateway-адреса </a:t>
            </a:r>
            <a:r>
              <a:rPr>
                <a:latin typeface="Courier"/>
              </a:rPr>
              <a:t>10.128.6.1</a:t>
            </a:r>
            <a:r>
              <a:t> и адреса DNS-сервера </a:t>
            </a:r>
            <a:r>
              <a:rPr>
                <a:latin typeface="Courier"/>
              </a:rPr>
              <a:t>10.128.0.5</a:t>
            </a:r>
            <a:r>
              <a:t> Рис. 1.2. Формирование резервного соединения между коммутаторами. # Статический адрес</a:t>
            </a:r>
          </a:p>
          <a:p>
            <a:pPr marL="685800" lvl="1" indent="-342900">
              <a:buAutoNum type="arabicPeriod" startAt="3"/>
            </a:pPr>
            <a:r>
              <a:t>Указываем статический адрес </a:t>
            </a:r>
            <a:r>
              <a:rPr>
                <a:latin typeface="Courier"/>
              </a:rPr>
              <a:t>10.128.6.200</a:t>
            </a:r>
            <a:r>
              <a:t> и gateway адрес `10.128.6.1 Рис. 1.3. Настройка ноутбука admin.</a:t>
            </a:r>
          </a:p>
          <a:p>
            <a:pPr marL="685800" lvl="1" indent="-342900">
              <a:buAutoNum type="arabicPeriod" startAt="3"/>
            </a:pPr>
            <a:r>
              <a:t>После чего мы пропингуем. Права доступа пользователей сети будем настраивать на маршрутизаторе msk- donskaya-gw-1, поскольку именно через него проходит весь трафик сети. Ограничения можно накладывать как на входящий (in), так и на исходящий (out) трафик. По отношению к маршрутизатору накладываемые ограничения будут касаться в основном исходящего трафика. Различают стандартные (standard) и расширенные (extended) списки контроля доступа (Access Control List, ACL). Стандартные ACL проверяют только адрес источника трафика, расширенные — адрес как источника, так и получателя, тип протокола и TCP/UDP порты.</a:t>
            </a:r>
          </a:p>
          <a:p>
            <a:pPr marL="342900" lvl="1" indent="0">
              <a:buNone/>
            </a:pPr>
            <a:r>
              <a:t>Рис. 1.4. Проверяем настройку адресов ноутбука admin</a:t>
            </a:r>
          </a:p>
          <a:p>
            <a:pPr marL="342900" lvl="1" indent="0">
              <a:buNone/>
            </a:pPr>
            <a:r>
              <a:t>Рис. 1.4. Проверяем настройку адресов ноутбука admin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Ответы на контрольные вопросы</a:t>
            </a:r>
          </a:p>
          <a:p>
            <a:pPr marL="0" lvl="0" indent="0">
              <a:buNone/>
            </a:pPr>
            <a:r>
              <a:t>1 Как задать действие правила для конкретного протокола? – permit…</a:t>
            </a:r>
          </a:p>
          <a:p>
            <a:pPr marL="0" lvl="0" indent="0">
              <a:buNone/>
            </a:pPr>
            <a:r>
              <a:t>2 Как задать действие правила сразу для нескольких портов? - …</a:t>
            </a:r>
          </a:p>
          <a:p>
            <a:pPr marL="0" lvl="0" indent="0">
              <a:buNone/>
            </a:pPr>
            <a:r>
              <a:t>range…</a:t>
            </a:r>
          </a:p>
          <a:p>
            <a:pPr marL="0" lvl="0" indent="0">
              <a:buNone/>
            </a:pPr>
            <a:r>
              <a:t>3 Как узнать номер правила в списке прав доступа? – show access-lists</a:t>
            </a:r>
          </a:p>
          <a:p>
            <a:pPr marL="0" lvl="0" indent="0">
              <a:buNone/>
            </a:pPr>
            <a:r>
              <a:t>4 Каким образом можно изменить порядок применения правил в списке</a:t>
            </a:r>
          </a:p>
          <a:p>
            <a:pPr marL="0" lvl="0" indent="0">
              <a:buNone/>
            </a:pPr>
            <a:r>
              <a:t>контроля доступа? – ip access-list resequence…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0634E-C0D3-AD9B-E0B1-2CC1D9891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143125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ru-RU" dirty="0"/>
              <a:t> В рабочей области проекта подключите ноутбук администратора с именем </a:t>
            </a:r>
            <a:r>
              <a:rPr lang="ru-RU" dirty="0" err="1"/>
              <a:t>admin</a:t>
            </a:r>
            <a:r>
              <a:rPr lang="ru-RU" dirty="0"/>
              <a:t> к сети к `other-donskaya-1` с тем, чтобы разрешить ему потом любые действия, связанные с управлением сетью. Для этого подсоедините ноутбук к порту 24 коммутатора `msk-donskaya-sw-4` и присвойте ему статический адрес `10.128.6.200`, указав в качестве </a:t>
            </a:r>
            <a:r>
              <a:rPr lang="ru-RU" dirty="0" err="1"/>
              <a:t>gateway</a:t>
            </a:r>
            <a:r>
              <a:rPr lang="ru-RU" dirty="0"/>
              <a:t>-адреса `10.128.6.1` и адреса DNS-сервера `10.128.0.5`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993300-5CFF-9138-F034-6D8C33188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97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 descr="Изображение выглядит как диаграмма, линия, текст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084B3C9-B025-D251-747A-9009BB2C60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524" r="1247" b="2"/>
          <a:stretch/>
        </p:blipFill>
        <p:spPr>
          <a:xfrm>
            <a:off x="648855" y="653360"/>
            <a:ext cx="7866495" cy="383603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2C85F1-A25E-ACF0-F435-AF8D6EFBD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501688" y="653360"/>
            <a:ext cx="0" cy="3836035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616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C17C9E-6086-1B17-4B20-A5FC9FBBC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44026"/>
            <a:ext cx="3276451" cy="1467631"/>
          </a:xfrm>
        </p:spPr>
        <p:txBody>
          <a:bodyPr anchor="b">
            <a:normAutofit/>
          </a:bodyPr>
          <a:lstStyle/>
          <a:p>
            <a:endParaRPr lang="ru-RU" sz="4100"/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1940245"/>
            <a:ext cx="2606040" cy="13716"/>
          </a:xfrm>
          <a:custGeom>
            <a:avLst/>
            <a:gdLst>
              <a:gd name="connsiteX0" fmla="*/ 0 w 2606040"/>
              <a:gd name="connsiteY0" fmla="*/ 0 h 13716"/>
              <a:gd name="connsiteX1" fmla="*/ 625450 w 2606040"/>
              <a:gd name="connsiteY1" fmla="*/ 0 h 13716"/>
              <a:gd name="connsiteX2" fmla="*/ 1224839 w 2606040"/>
              <a:gd name="connsiteY2" fmla="*/ 0 h 13716"/>
              <a:gd name="connsiteX3" fmla="*/ 1824228 w 2606040"/>
              <a:gd name="connsiteY3" fmla="*/ 0 h 13716"/>
              <a:gd name="connsiteX4" fmla="*/ 2606040 w 2606040"/>
              <a:gd name="connsiteY4" fmla="*/ 0 h 13716"/>
              <a:gd name="connsiteX5" fmla="*/ 2606040 w 2606040"/>
              <a:gd name="connsiteY5" fmla="*/ 13716 h 13716"/>
              <a:gd name="connsiteX6" fmla="*/ 1902409 w 2606040"/>
              <a:gd name="connsiteY6" fmla="*/ 13716 h 13716"/>
              <a:gd name="connsiteX7" fmla="*/ 1276960 w 2606040"/>
              <a:gd name="connsiteY7" fmla="*/ 13716 h 13716"/>
              <a:gd name="connsiteX8" fmla="*/ 677570 w 2606040"/>
              <a:gd name="connsiteY8" fmla="*/ 13716 h 13716"/>
              <a:gd name="connsiteX9" fmla="*/ 0 w 2606040"/>
              <a:gd name="connsiteY9" fmla="*/ 13716 h 13716"/>
              <a:gd name="connsiteX10" fmla="*/ 0 w 2606040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3716" fill="none" extrusionOk="0">
                <a:moveTo>
                  <a:pt x="0" y="0"/>
                </a:moveTo>
                <a:cubicBezTo>
                  <a:pt x="266776" y="-600"/>
                  <a:pt x="322756" y="3201"/>
                  <a:pt x="625450" y="0"/>
                </a:cubicBezTo>
                <a:cubicBezTo>
                  <a:pt x="928144" y="-3201"/>
                  <a:pt x="968141" y="9269"/>
                  <a:pt x="1224839" y="0"/>
                </a:cubicBezTo>
                <a:cubicBezTo>
                  <a:pt x="1481537" y="-9269"/>
                  <a:pt x="1569059" y="21947"/>
                  <a:pt x="1824228" y="0"/>
                </a:cubicBezTo>
                <a:cubicBezTo>
                  <a:pt x="2079397" y="-21947"/>
                  <a:pt x="2326053" y="-10194"/>
                  <a:pt x="2606040" y="0"/>
                </a:cubicBezTo>
                <a:cubicBezTo>
                  <a:pt x="2605690" y="5728"/>
                  <a:pt x="2605650" y="7624"/>
                  <a:pt x="2606040" y="13716"/>
                </a:cubicBezTo>
                <a:cubicBezTo>
                  <a:pt x="2256758" y="26838"/>
                  <a:pt x="2173673" y="-17450"/>
                  <a:pt x="1902409" y="13716"/>
                </a:cubicBezTo>
                <a:cubicBezTo>
                  <a:pt x="1631145" y="44882"/>
                  <a:pt x="1461378" y="894"/>
                  <a:pt x="1276960" y="13716"/>
                </a:cubicBezTo>
                <a:cubicBezTo>
                  <a:pt x="1092542" y="26538"/>
                  <a:pt x="890442" y="8641"/>
                  <a:pt x="677570" y="13716"/>
                </a:cubicBezTo>
                <a:cubicBezTo>
                  <a:pt x="464698" y="18792"/>
                  <a:pt x="187648" y="31265"/>
                  <a:pt x="0" y="13716"/>
                </a:cubicBezTo>
                <a:cubicBezTo>
                  <a:pt x="-302" y="10335"/>
                  <a:pt x="417" y="4724"/>
                  <a:pt x="0" y="0"/>
                </a:cubicBezTo>
                <a:close/>
              </a:path>
              <a:path w="2606040" h="13716" stroke="0" extrusionOk="0">
                <a:moveTo>
                  <a:pt x="0" y="0"/>
                </a:moveTo>
                <a:cubicBezTo>
                  <a:pt x="197231" y="3803"/>
                  <a:pt x="358914" y="-9291"/>
                  <a:pt x="599389" y="0"/>
                </a:cubicBezTo>
                <a:cubicBezTo>
                  <a:pt x="839864" y="9291"/>
                  <a:pt x="979371" y="8509"/>
                  <a:pt x="1303020" y="0"/>
                </a:cubicBezTo>
                <a:cubicBezTo>
                  <a:pt x="1626669" y="-8509"/>
                  <a:pt x="1726300" y="7440"/>
                  <a:pt x="1876349" y="0"/>
                </a:cubicBezTo>
                <a:cubicBezTo>
                  <a:pt x="2026398" y="-7440"/>
                  <a:pt x="2430712" y="17957"/>
                  <a:pt x="2606040" y="0"/>
                </a:cubicBezTo>
                <a:cubicBezTo>
                  <a:pt x="2606569" y="5071"/>
                  <a:pt x="2606315" y="7437"/>
                  <a:pt x="2606040" y="13716"/>
                </a:cubicBezTo>
                <a:cubicBezTo>
                  <a:pt x="2393024" y="-2332"/>
                  <a:pt x="2191161" y="34687"/>
                  <a:pt x="1980590" y="13716"/>
                </a:cubicBezTo>
                <a:cubicBezTo>
                  <a:pt x="1770019" y="-7255"/>
                  <a:pt x="1476440" y="31542"/>
                  <a:pt x="1276960" y="13716"/>
                </a:cubicBezTo>
                <a:cubicBezTo>
                  <a:pt x="1077480" y="-4110"/>
                  <a:pt x="880988" y="37553"/>
                  <a:pt x="651510" y="13716"/>
                </a:cubicBezTo>
                <a:cubicBezTo>
                  <a:pt x="422032" y="-10121"/>
                  <a:pt x="130744" y="-6519"/>
                  <a:pt x="0" y="13716"/>
                </a:cubicBezTo>
                <a:cubicBezTo>
                  <a:pt x="198" y="8947"/>
                  <a:pt x="304" y="52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2313019-ED9E-2984-3FF9-C959C9855E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" y="2154674"/>
            <a:ext cx="3182691" cy="2490501"/>
          </a:xfrm>
        </p:spPr>
        <p:txBody>
          <a:bodyPr>
            <a:normAutofit/>
          </a:bodyPr>
          <a:lstStyle/>
          <a:p>
            <a:r>
              <a:rPr lang="ru-RU" sz="1700"/>
              <a:t>После чего мы пропингуем. Права доступа пользователей сети будем настраивать на маршрутизаторе msk- donskaya-gw-1, поскольку именно через него проходит весь трафик сети. </a:t>
            </a:r>
          </a:p>
        </p:txBody>
      </p:sp>
      <p:pic>
        <p:nvPicPr>
          <p:cNvPr id="5" name="Рисунок 4" descr="Изображение выглядит как текст, электроника, компьютер,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E57B53AD-C11B-A5BE-35A4-6E00A4A2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72" r="2350" b="1"/>
          <a:stretch/>
        </p:blipFill>
        <p:spPr>
          <a:xfrm>
            <a:off x="3983776" y="10"/>
            <a:ext cx="5159081" cy="51434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95061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t>## Настройка web-сервера</a:t>
            </a:r>
          </a:p>
          <a:p>
            <a:pPr marL="0" lvl="0" indent="0">
              <a:buNone/>
            </a:pPr>
            <a:r>
              <a:t>Далее настроим доступ к web-серверу по порту tcp 80 Здесь :</a:t>
            </a:r>
          </a:p>
          <a:p>
            <a:pPr marL="342900" lvl="0" indent="-342900">
              <a:buAutoNum type="arabicPeriod"/>
            </a:pPr>
            <a:r>
              <a:t>Создадим список контроля доступа с названием servers-out (так как предполагается ограничить доступ в конкретные подсети и по</a:t>
            </a:r>
          </a:p>
          <a:p>
            <a:pPr marL="0" lvl="0" indent="0">
              <a:buNone/>
            </a:pPr>
            <a:r>
              <a:t>отношению к маршрутизатору это будет исходящий трафик)</a:t>
            </a:r>
          </a:p>
          <a:p>
            <a:pPr marL="342900" lvl="0" indent="-342900">
              <a:buAutoNum type="arabicPeriod" startAt="2"/>
            </a:pPr>
            <a:r>
              <a:t>Укажем (в качестве комментария-напоминания remark web), что ограничения предназначены для работы с web-сервером;</a:t>
            </a:r>
          </a:p>
          <a:p>
            <a:pPr marL="342900" lvl="0" indent="-342900">
              <a:buAutoNum type="arabicPeriod" startAt="2"/>
            </a:pPr>
            <a:r>
              <a:t>Дадим разрешение доступа (permit) по протоколу TCP всем (any) пользователям сети (host) на доступ к web-серверу, имеющему адрес 10.128.0.2, через порт 80</a:t>
            </a:r>
          </a:p>
          <a:p>
            <a:pPr marL="342900" lvl="1" indent="0">
              <a:buNone/>
            </a:pPr>
            <a:r>
              <a:t>Рис. 1.5. Настройка доступа к web-серверу по порту tcp 80.</a:t>
            </a:r>
          </a:p>
          <a:p>
            <a:pPr marL="342900" lvl="1" indent="0">
              <a:buNone/>
            </a:pPr>
            <a:r>
              <a:t>Рис. 1.5. Настройка доступа к web-серверу по порту tcp 80.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К интерфейсу f0/0.3 подключаем список прав доступа serversout и применяем к исходящему трафику (out). При этом команда ping будет демонстрировать недоступность web-сервера как по имени, так и по ip-адресу web-сервера)</a:t>
            </a:r>
          </a:p>
        </p:txBody>
      </p:sp>
      <p:pic>
        <p:nvPicPr>
          <p:cNvPr id="2" name="Picture 1" descr="C:\Users\User\OneDrive\Рабочий%20стол\labs\lab10\screenshots\Снимок%20экрана%202025-04-17%20183422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584200"/>
            <a:ext cx="51054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1.6. Подключение списка прав доступа serversout`.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342900" lvl="0" indent="-342900">
              <a:buAutoNum type="arabicPeriod" startAt="5"/>
            </a:pPr>
            <a:r>
              <a:t>Проверка демонстрации недоступности web-сервера при использовании команды ping по ip-адресу web-сервера.</a:t>
            </a:r>
          </a:p>
        </p:txBody>
      </p:sp>
      <p:pic>
        <p:nvPicPr>
          <p:cNvPr id="2" name="Picture 1" descr="C:\Users\User\OneDrive\Рабочий%20стол\labs\lab10\screenshots\Снимок%20экрана%202025-04-17%2018372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83000" y="203200"/>
            <a:ext cx="4876800" cy="3873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1.7. Проверка командой ping.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:\Users\User\OneDrive\Рабочий%20стол\labs\lab10\screenshots\Снимок%20экрана%202025-04-17%20183728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55900" y="1193800"/>
            <a:ext cx="363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3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Рис. 1.8. Отслеживание пакетов ICMP для web.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Экран (16:9)</PresentationFormat>
  <Paragraphs>62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Arial</vt:lpstr>
      <vt:lpstr>Calibri</vt:lpstr>
      <vt:lpstr>Courier</vt:lpstr>
      <vt:lpstr>Office Theme</vt:lpstr>
      <vt:lpstr>Laboratory work report №10 administration of local systems</vt:lpstr>
      <vt:lpstr>Презентация PowerPoint</vt:lpstr>
      <vt:lpstr> В рабочей области проекта подключите ноутбук администратора с именем admin к сети к `other-donskaya-1` с тем, чтобы разрешить ему потом любые действия, связанные с управлением сетью. Для этого подсоедините ноутбук к порту 24 коммутатора `msk-donskaya-sw-4` и присвойте ему статический адрес `10.128.6.200`, указав в качестве gateway-адреса `10.128.6.1` и адреса DNS-сервера `10.128.0.5`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Настройка доступа к серверам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Laboratory work report №10 administration of local systems</dc:title>
  <dc:creator>Выполнил: Леснухин Даниил Дмитриевич, НПИбд-02-22, 1132221553</dc:creator>
  <cp:keywords/>
  <cp:lastModifiedBy>Даниил Леснухин</cp:lastModifiedBy>
  <cp:revision>1</cp:revision>
  <dcterms:created xsi:type="dcterms:W3CDTF">2025-04-19T11:02:13Z</dcterms:created>
  <dcterms:modified xsi:type="dcterms:W3CDTF">2025-04-19T11:10:20Z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abel-lang">
    <vt:lpwstr>russian</vt:lpwstr>
  </property>
  <property fmtid="{D5CDD505-2E9C-101B-9397-08002B2CF9AE}" pid="3" name="babel-otherlangs">
    <vt:lpwstr>english</vt:lpwstr>
  </property>
  <property fmtid="{D5CDD505-2E9C-101B-9397-08002B2CF9AE}" pid="4" name="biblatex">
    <vt:lpwstr>True</vt:lpwstr>
  </property>
  <property fmtid="{D5CDD505-2E9C-101B-9397-08002B2CF9AE}" pid="5" name="biblatexoptions">
    <vt:lpwstr/>
  </property>
  <property fmtid="{D5CDD505-2E9C-101B-9397-08002B2CF9AE}" pid="6" name="biblio-style">
    <vt:lpwstr>gost-numeric</vt:lpwstr>
  </property>
  <property fmtid="{D5CDD505-2E9C-101B-9397-08002B2CF9AE}" pid="7" name="bibliography">
    <vt:lpwstr>bib/cite.bib</vt:lpwstr>
  </property>
  <property fmtid="{D5CDD505-2E9C-101B-9397-08002B2CF9AE}" pid="8" name="csl">
    <vt:lpwstr>pandoc/csl/gost-r-7-0-5-2008-numeric.csl</vt:lpwstr>
  </property>
  <property fmtid="{D5CDD505-2E9C-101B-9397-08002B2CF9AE}" pid="9" name="documentclass">
    <vt:lpwstr>scrreprt</vt:lpwstr>
  </property>
  <property fmtid="{D5CDD505-2E9C-101B-9397-08002B2CF9AE}" pid="10" name="figureTitle">
    <vt:lpwstr>Рис.</vt:lpwstr>
  </property>
  <property fmtid="{D5CDD505-2E9C-101B-9397-08002B2CF9AE}" pid="11" name="fontsize">
    <vt:lpwstr>12pt</vt:lpwstr>
  </property>
  <property fmtid="{D5CDD505-2E9C-101B-9397-08002B2CF9AE}" pid="12" name="header-includes">
    <vt:lpwstr/>
  </property>
  <property fmtid="{D5CDD505-2E9C-101B-9397-08002B2CF9AE}" pid="13" name="indent">
    <vt:lpwstr>True</vt:lpwstr>
  </property>
  <property fmtid="{D5CDD505-2E9C-101B-9397-08002B2CF9AE}" pid="14" name="linestretch">
    <vt:lpwstr>1.5</vt:lpwstr>
  </property>
  <property fmtid="{D5CDD505-2E9C-101B-9397-08002B2CF9AE}" pid="15" name="listingTitle">
    <vt:lpwstr>Листинг</vt:lpwstr>
  </property>
  <property fmtid="{D5CDD505-2E9C-101B-9397-08002B2CF9AE}" pid="16" name="lof">
    <vt:lpwstr>True</vt:lpwstr>
  </property>
  <property fmtid="{D5CDD505-2E9C-101B-9397-08002B2CF9AE}" pid="17" name="lofTitle">
    <vt:lpwstr>Список иллюстраций</vt:lpwstr>
  </property>
  <property fmtid="{D5CDD505-2E9C-101B-9397-08002B2CF9AE}" pid="18" name="lolTitle">
    <vt:lpwstr>Листинги</vt:lpwstr>
  </property>
  <property fmtid="{D5CDD505-2E9C-101B-9397-08002B2CF9AE}" pid="19" name="mainfont">
    <vt:lpwstr>Times New Roman</vt:lpwstr>
  </property>
  <property fmtid="{D5CDD505-2E9C-101B-9397-08002B2CF9AE}" pid="20" name="mainfontoptions">
    <vt:lpwstr>Ligatures=TeX</vt:lpwstr>
  </property>
  <property fmtid="{D5CDD505-2E9C-101B-9397-08002B2CF9AE}" pid="21" name="monofontoptions">
    <vt:lpwstr>Scale=MatchLowercase,Scale=0.9</vt:lpwstr>
  </property>
  <property fmtid="{D5CDD505-2E9C-101B-9397-08002B2CF9AE}" pid="22" name="papersize">
    <vt:lpwstr>a4</vt:lpwstr>
  </property>
  <property fmtid="{D5CDD505-2E9C-101B-9397-08002B2CF9AE}" pid="23" name="polyglossia-lang">
    <vt:lpwstr/>
  </property>
  <property fmtid="{D5CDD505-2E9C-101B-9397-08002B2CF9AE}" pid="24" name="polyglossia-otherlangs">
    <vt:lpwstr/>
  </property>
  <property fmtid="{D5CDD505-2E9C-101B-9397-08002B2CF9AE}" pid="25" name="romanfontoptions">
    <vt:lpwstr>Ligatures=TeX</vt:lpwstr>
  </property>
  <property fmtid="{D5CDD505-2E9C-101B-9397-08002B2CF9AE}" pid="26" name="sansfontoptions">
    <vt:lpwstr>Ligatures=TeX,Scale=MatchLowercase</vt:lpwstr>
  </property>
  <property fmtid="{D5CDD505-2E9C-101B-9397-08002B2CF9AE}" pid="27" name="subtitle">
    <vt:lpwstr>Настройка списков управления доступом (ACL)</vt:lpwstr>
  </property>
  <property fmtid="{D5CDD505-2E9C-101B-9397-08002B2CF9AE}" pid="28" name="tableTitle">
    <vt:lpwstr>Таблица</vt:lpwstr>
  </property>
  <property fmtid="{D5CDD505-2E9C-101B-9397-08002B2CF9AE}" pid="29" name="toc">
    <vt:lpwstr>True</vt:lpwstr>
  </property>
  <property fmtid="{D5CDD505-2E9C-101B-9397-08002B2CF9AE}" pid="30" name="toc-depth">
    <vt:lpwstr>2</vt:lpwstr>
  </property>
</Properties>
</file>