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55" d="100"/>
          <a:sy n="155" d="100"/>
        </p:scale>
        <p:origin x="354" y="1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Laboratory work report №13</a:t>
            </a:r>
            <a:br/>
            <a:r>
              <a:t>administration of local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r>
              <a:t>Статическая маршрутизация в Интернете. Планирование.</a:t>
            </a:r>
            <a:br/>
            <a:br/>
            <a:r>
              <a:t>Выполнил: Леснухин Даниил Дмитриевич,</a:t>
            </a:r>
            <a:br/>
            <a:r>
              <a:t>НПИбд-02-22, 1132221553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Настройка оборудования в г. Сочи</a:t>
            </a:r>
          </a:p>
        </p:txBody>
      </p:sp>
      <p:pic>
        <p:nvPicPr>
          <p:cNvPr id="3" name="Picture 1" descr="C:\Users\User\OneDrive\Рабочий%20стол\labs\lab13\sceenshots\Снимок%20экрана%202025-05-10%20175154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1193800"/>
            <a:ext cx="5359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Перенос оборудования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Схема подключения подсети 42-го квартала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Первоначальная настройка маршрутизирующего коммутатора msk-hostel-gw-1</a:t>
            </a:r>
          </a:p>
          <a:p>
            <a:pPr marL="0" lvl="0" indent="0">
              <a:buNone/>
            </a:pPr>
            <a:r>
              <a:t>настройка маршрутизирующего коммутатора msk-hostel-gw-1</a:t>
            </a:r>
          </a:p>
        </p:txBody>
      </p:sp>
      <p:pic>
        <p:nvPicPr>
          <p:cNvPr id="3" name="Picture 1" descr="C:\Users\User\OneDrive\Рабочий%20стол\labs\lab13\sceenshots\Снимок%20экрана%202025-05-10%20180956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91000" y="203200"/>
            <a:ext cx="38608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Настройка интерфейса в сети “Донская”.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Схема подключения подсети 42-го квартала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Первоначальная настройка коммутатора msk-hostel-sw-1</a:t>
            </a:r>
          </a:p>
          <a:p>
            <a:pPr marL="0" lvl="0" indent="0">
              <a:buNone/>
            </a:pPr>
            <a:r>
              <a:t>настройка коммутатора msk-hostel-sw-1</a:t>
            </a:r>
          </a:p>
        </p:txBody>
      </p:sp>
      <p:pic>
        <p:nvPicPr>
          <p:cNvPr id="3" name="Picture 1" descr="C:\Users\User\OneDrive\Рабочий%20стол\labs\lab12\screenshot\Снимок%20экрана%202025-05-02%20150237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95400"/>
            <a:ext cx="5105400" cy="168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Настройка пула адресов для NAT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Схема подключения подсети филиала в г. Сочи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Первоначальная настройка коммутатора sch-sochi-sw-1</a:t>
            </a:r>
          </a:p>
          <a:p>
            <a:pPr marL="0" lvl="0" indent="0">
              <a:buNone/>
            </a:pPr>
            <a:r>
              <a:t>Первоначальная настройка коммутатора sch-sochi-sw-1</a:t>
            </a:r>
          </a:p>
        </p:txBody>
      </p:sp>
      <p:pic>
        <p:nvPicPr>
          <p:cNvPr id="3" name="Picture 1" descr="C:\Users\User\OneDrive\Рабочий%20стол\labs\lab13\sceenshots\Снимок%20экрана%202025-05-10%20181507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03700" y="203200"/>
            <a:ext cx="38354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настройка коммутатора sch-sochi-sw-1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Схема подключения подсети филиала в г. Сочи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Первоначальная настройка маршрутизатора sch-sochi-gw-1</a:t>
            </a:r>
          </a:p>
        </p:txBody>
      </p:sp>
      <p:pic>
        <p:nvPicPr>
          <p:cNvPr id="3" name="Picture 1" descr="C:\Users\User\OneDrive\Рабочий%20стол\labs\lab13\sceenshots\Снимок%20экрана%202025-05-10%20181707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16400" y="203200"/>
            <a:ext cx="38100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Первоначальная настройка маршрутизатора sch-sochi-gw-1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Вывод:</a:t>
            </a:r>
            <a:r>
              <a:t> В ходе выполнения лабораторной работы мы провели подготовительные мероприятия по организации взаимодействия через сеть провайдера посредством статической маршрутизации локальной сети с сетью основного здания, расположенного в 42-м квартале в Москве, и сетью филиала, расположенного в г. Сочи.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Ответы на контрольные вопросы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822" y="1445343"/>
            <a:ext cx="6964188" cy="1892718"/>
          </a:xfrm>
        </p:spPr>
        <p:txBody>
          <a:bodyPr>
            <a:normAutofit fontScale="47500" lnSpcReduction="20000"/>
          </a:bodyPr>
          <a:lstStyle/>
          <a:p>
            <a:pPr marL="0" lvl="0" indent="0">
              <a:buNone/>
            </a:pPr>
            <a:r>
              <a:rPr b="1" dirty="0" err="1"/>
              <a:t>Ответы</a:t>
            </a:r>
            <a:r>
              <a:rPr b="1" dirty="0"/>
              <a:t> </a:t>
            </a:r>
            <a:r>
              <a:rPr b="1" dirty="0" err="1"/>
              <a:t>на</a:t>
            </a:r>
            <a:r>
              <a:rPr b="1" dirty="0"/>
              <a:t> </a:t>
            </a:r>
            <a:r>
              <a:rPr b="1" dirty="0" err="1"/>
              <a:t>контрольные</a:t>
            </a:r>
            <a:r>
              <a:rPr b="1" dirty="0"/>
              <a:t> </a:t>
            </a:r>
            <a:r>
              <a:rPr b="1" dirty="0" err="1"/>
              <a:t>вопросы</a:t>
            </a:r>
            <a:r>
              <a:rPr b="1" dirty="0"/>
              <a:t>:</a:t>
            </a:r>
          </a:p>
          <a:p>
            <a:pPr marL="0" lvl="0" indent="0">
              <a:buNone/>
            </a:pPr>
            <a:r>
              <a:rPr b="1" dirty="0"/>
              <a:t>1.     </a:t>
            </a:r>
            <a:r>
              <a:rPr dirty="0"/>
              <a:t>В </a:t>
            </a:r>
            <a:r>
              <a:rPr dirty="0" err="1"/>
              <a:t>каких</a:t>
            </a:r>
            <a:r>
              <a:rPr dirty="0"/>
              <a:t> </a:t>
            </a:r>
            <a:r>
              <a:rPr dirty="0" err="1"/>
              <a:t>случаях</a:t>
            </a:r>
            <a:r>
              <a:rPr dirty="0"/>
              <a:t> </a:t>
            </a:r>
            <a:r>
              <a:rPr dirty="0" err="1"/>
              <a:t>следует</a:t>
            </a:r>
            <a:r>
              <a:rPr dirty="0"/>
              <a:t> </a:t>
            </a:r>
            <a:r>
              <a:rPr dirty="0" err="1"/>
              <a:t>использовать</a:t>
            </a:r>
            <a:r>
              <a:rPr dirty="0"/>
              <a:t> </a:t>
            </a:r>
            <a:r>
              <a:rPr dirty="0" err="1"/>
              <a:t>статическую</a:t>
            </a:r>
            <a:r>
              <a:rPr dirty="0"/>
              <a:t> </a:t>
            </a:r>
            <a:r>
              <a:rPr dirty="0" err="1"/>
              <a:t>маршрутизацию</a:t>
            </a:r>
            <a:r>
              <a:rPr dirty="0"/>
              <a:t>? </a:t>
            </a:r>
            <a:r>
              <a:rPr dirty="0" err="1"/>
              <a:t>Приведите</a:t>
            </a:r>
            <a:r>
              <a:rPr dirty="0"/>
              <a:t> </a:t>
            </a:r>
            <a:r>
              <a:rPr dirty="0" err="1"/>
              <a:t>примеры</a:t>
            </a:r>
            <a:r>
              <a:rPr dirty="0"/>
              <a:t>. - </a:t>
            </a:r>
            <a:r>
              <a:rPr b="1" dirty="0"/>
              <a:t>В </a:t>
            </a:r>
            <a:r>
              <a:rPr b="1" dirty="0" err="1"/>
              <a:t>реальных</a:t>
            </a:r>
            <a:r>
              <a:rPr b="1" dirty="0"/>
              <a:t> </a:t>
            </a:r>
            <a:r>
              <a:rPr b="1" dirty="0" err="1"/>
              <a:t>условиях</a:t>
            </a:r>
            <a:r>
              <a:rPr b="1" dirty="0"/>
              <a:t> </a:t>
            </a:r>
            <a:r>
              <a:rPr b="1" dirty="0" err="1"/>
              <a:t>статическая</a:t>
            </a:r>
            <a:r>
              <a:rPr b="1" dirty="0"/>
              <a:t> </a:t>
            </a:r>
            <a:r>
              <a:rPr b="1" dirty="0" err="1"/>
              <a:t>маршрутизация</a:t>
            </a:r>
            <a:r>
              <a:rPr b="1" dirty="0"/>
              <a:t> </a:t>
            </a:r>
            <a:r>
              <a:rPr b="1" dirty="0" err="1"/>
              <a:t>используется</a:t>
            </a:r>
            <a:r>
              <a:rPr b="1" dirty="0"/>
              <a:t> в </a:t>
            </a:r>
            <a:r>
              <a:rPr b="1" dirty="0" err="1"/>
              <a:t>условиях</a:t>
            </a:r>
            <a:r>
              <a:rPr b="1" dirty="0"/>
              <a:t> </a:t>
            </a:r>
            <a:r>
              <a:rPr b="1" dirty="0" err="1"/>
              <a:t>наличия</a:t>
            </a:r>
            <a:r>
              <a:rPr b="1" dirty="0"/>
              <a:t> </a:t>
            </a:r>
            <a:r>
              <a:rPr b="1" dirty="0" err="1"/>
              <a:t>шлюза</a:t>
            </a:r>
            <a:r>
              <a:rPr b="1" dirty="0"/>
              <a:t> </a:t>
            </a:r>
            <a:r>
              <a:rPr b="1" dirty="0" err="1"/>
              <a:t>по</a:t>
            </a:r>
            <a:r>
              <a:rPr b="1" dirty="0"/>
              <a:t> </a:t>
            </a:r>
            <a:r>
              <a:rPr b="1" dirty="0" err="1"/>
              <a:t>умолчанию</a:t>
            </a:r>
            <a:r>
              <a:rPr b="1" dirty="0"/>
              <a:t> (</a:t>
            </a:r>
            <a:r>
              <a:rPr b="1" dirty="0" err="1"/>
              <a:t>узла</a:t>
            </a:r>
            <a:r>
              <a:rPr b="1" dirty="0"/>
              <a:t>, </a:t>
            </a:r>
            <a:r>
              <a:rPr b="1" dirty="0" err="1"/>
              <a:t>обладающего</a:t>
            </a:r>
            <a:r>
              <a:rPr b="1" dirty="0"/>
              <a:t> </a:t>
            </a:r>
            <a:r>
              <a:rPr b="1" dirty="0" err="1"/>
              <a:t>связностью</a:t>
            </a:r>
            <a:r>
              <a:rPr b="1" dirty="0"/>
              <a:t> с </a:t>
            </a:r>
            <a:r>
              <a:rPr b="1" dirty="0" err="1"/>
              <a:t>остальными</a:t>
            </a:r>
            <a:r>
              <a:rPr b="1" dirty="0"/>
              <a:t> </a:t>
            </a:r>
            <a:r>
              <a:rPr b="1" dirty="0" err="1"/>
              <a:t>узлами</a:t>
            </a:r>
            <a:r>
              <a:rPr b="1" dirty="0"/>
              <a:t>) и 1-2 </a:t>
            </a:r>
            <a:r>
              <a:rPr b="1" dirty="0" err="1"/>
              <a:t>сетями</a:t>
            </a:r>
            <a:r>
              <a:rPr b="1" dirty="0"/>
              <a:t>. </a:t>
            </a:r>
            <a:r>
              <a:rPr b="1" dirty="0" err="1"/>
              <a:t>Помимо</a:t>
            </a:r>
            <a:r>
              <a:rPr b="1" dirty="0"/>
              <a:t> </a:t>
            </a:r>
            <a:r>
              <a:rPr b="1" dirty="0" err="1"/>
              <a:t>этого</a:t>
            </a:r>
            <a:r>
              <a:rPr b="1" dirty="0"/>
              <a:t>, </a:t>
            </a:r>
            <a:r>
              <a:rPr b="1" dirty="0" err="1"/>
              <a:t>статическая</a:t>
            </a:r>
            <a:r>
              <a:rPr b="1" dirty="0"/>
              <a:t> </a:t>
            </a:r>
            <a:r>
              <a:rPr b="1" dirty="0" err="1"/>
              <a:t>маршрутизация</a:t>
            </a:r>
            <a:r>
              <a:rPr b="1" dirty="0"/>
              <a:t> </a:t>
            </a:r>
            <a:r>
              <a:rPr b="1" dirty="0" err="1"/>
              <a:t>используется</a:t>
            </a:r>
            <a:r>
              <a:rPr b="1" dirty="0"/>
              <a:t> </a:t>
            </a:r>
            <a:r>
              <a:rPr b="1" dirty="0" err="1"/>
              <a:t>для</a:t>
            </a:r>
            <a:r>
              <a:rPr b="1" dirty="0"/>
              <a:t> «</a:t>
            </a:r>
            <a:r>
              <a:rPr b="1" dirty="0" err="1"/>
              <a:t>выравнивания</a:t>
            </a:r>
            <a:r>
              <a:rPr b="1" dirty="0"/>
              <a:t>» </a:t>
            </a:r>
            <a:r>
              <a:rPr b="1" dirty="0" err="1"/>
              <a:t>работы</a:t>
            </a:r>
            <a:r>
              <a:rPr b="1" dirty="0"/>
              <a:t> </a:t>
            </a:r>
            <a:r>
              <a:rPr b="1" dirty="0" err="1"/>
              <a:t>маршрутизирующих</a:t>
            </a:r>
            <a:r>
              <a:rPr b="1" dirty="0"/>
              <a:t> </a:t>
            </a:r>
            <a:r>
              <a:rPr b="1" dirty="0" err="1"/>
              <a:t>протоколов</a:t>
            </a:r>
            <a:r>
              <a:rPr b="1" dirty="0"/>
              <a:t> в </a:t>
            </a:r>
            <a:r>
              <a:rPr b="1" dirty="0" err="1"/>
              <a:t>условиях</a:t>
            </a:r>
            <a:r>
              <a:rPr b="1" dirty="0"/>
              <a:t> </a:t>
            </a:r>
            <a:r>
              <a:rPr b="1" dirty="0" err="1"/>
              <a:t>наличия</a:t>
            </a:r>
            <a:r>
              <a:rPr b="1" dirty="0"/>
              <a:t> </a:t>
            </a:r>
            <a:r>
              <a:rPr b="1" dirty="0" err="1"/>
              <a:t>туннеля</a:t>
            </a:r>
            <a:r>
              <a:rPr b="1" dirty="0"/>
              <a:t> (</a:t>
            </a:r>
            <a:r>
              <a:rPr b="1" dirty="0" err="1"/>
              <a:t>для</a:t>
            </a:r>
            <a:r>
              <a:rPr b="1" dirty="0"/>
              <a:t> </a:t>
            </a:r>
            <a:r>
              <a:rPr b="1" dirty="0" err="1"/>
              <a:t>того</a:t>
            </a:r>
            <a:r>
              <a:rPr b="1" dirty="0"/>
              <a:t>, </a:t>
            </a:r>
            <a:r>
              <a:rPr b="1" dirty="0" err="1"/>
              <a:t>чтобы</a:t>
            </a:r>
            <a:r>
              <a:rPr b="1" dirty="0"/>
              <a:t> </a:t>
            </a:r>
            <a:r>
              <a:rPr b="1" dirty="0" err="1"/>
              <a:t>маршрутизация</a:t>
            </a:r>
            <a:r>
              <a:rPr b="1" dirty="0"/>
              <a:t> </a:t>
            </a:r>
            <a:r>
              <a:rPr b="1" dirty="0" err="1"/>
              <a:t>трафика</a:t>
            </a:r>
            <a:r>
              <a:rPr b="1" dirty="0"/>
              <a:t>, </a:t>
            </a:r>
            <a:r>
              <a:rPr b="1" dirty="0" err="1"/>
              <a:t>создаваемого</a:t>
            </a:r>
            <a:r>
              <a:rPr b="1" dirty="0"/>
              <a:t> </a:t>
            </a:r>
            <a:r>
              <a:rPr b="1" dirty="0" err="1"/>
              <a:t>туннелем</a:t>
            </a:r>
            <a:r>
              <a:rPr b="1" dirty="0"/>
              <a:t>, </a:t>
            </a:r>
            <a:r>
              <a:rPr b="1" dirty="0" err="1"/>
              <a:t>не</a:t>
            </a:r>
            <a:r>
              <a:rPr b="1" dirty="0"/>
              <a:t> </a:t>
            </a:r>
            <a:r>
              <a:rPr b="1" dirty="0" err="1"/>
              <a:t>производилась</a:t>
            </a:r>
            <a:r>
              <a:rPr b="1" dirty="0"/>
              <a:t> </a:t>
            </a:r>
            <a:r>
              <a:rPr b="1" dirty="0" err="1"/>
              <a:t>через</a:t>
            </a:r>
            <a:r>
              <a:rPr b="1" dirty="0"/>
              <a:t> </a:t>
            </a:r>
            <a:r>
              <a:rPr b="1" dirty="0" err="1"/>
              <a:t>сам</a:t>
            </a:r>
            <a:r>
              <a:rPr b="1" dirty="0"/>
              <a:t> </a:t>
            </a:r>
            <a:r>
              <a:rPr b="1" dirty="0" err="1"/>
              <a:t>туннель</a:t>
            </a:r>
            <a:r>
              <a:rPr b="1" dirty="0"/>
              <a:t>).</a:t>
            </a:r>
          </a:p>
          <a:p>
            <a:pPr marL="0" lvl="0" indent="0">
              <a:buNone/>
            </a:pPr>
            <a:r>
              <a:rPr b="1" dirty="0"/>
              <a:t>2.     </a:t>
            </a:r>
            <a:r>
              <a:rPr dirty="0" err="1"/>
              <a:t>Укажите</a:t>
            </a:r>
            <a:r>
              <a:rPr dirty="0"/>
              <a:t> </a:t>
            </a:r>
            <a:r>
              <a:rPr dirty="0" err="1"/>
              <a:t>основные</a:t>
            </a:r>
            <a:r>
              <a:rPr dirty="0"/>
              <a:t> </a:t>
            </a:r>
            <a:r>
              <a:rPr dirty="0" err="1"/>
              <a:t>принципы</a:t>
            </a:r>
            <a:r>
              <a:rPr dirty="0"/>
              <a:t> </a:t>
            </a:r>
            <a:r>
              <a:rPr dirty="0" err="1"/>
              <a:t>статической</a:t>
            </a:r>
            <a:r>
              <a:rPr dirty="0"/>
              <a:t> </a:t>
            </a:r>
            <a:r>
              <a:rPr dirty="0" err="1"/>
              <a:t>маршрутизации</a:t>
            </a:r>
            <a:r>
              <a:rPr dirty="0"/>
              <a:t> </a:t>
            </a:r>
            <a:r>
              <a:rPr dirty="0" err="1"/>
              <a:t>между</a:t>
            </a:r>
            <a:r>
              <a:rPr dirty="0"/>
              <a:t> VLANs. - </a:t>
            </a:r>
            <a:r>
              <a:rPr b="1" dirty="0" err="1"/>
              <a:t>Процесс</a:t>
            </a:r>
            <a:r>
              <a:rPr b="1" dirty="0"/>
              <a:t> </a:t>
            </a:r>
            <a:r>
              <a:rPr b="1" dirty="0" err="1"/>
              <a:t>маршрутизации</a:t>
            </a:r>
            <a:r>
              <a:rPr b="1" dirty="0"/>
              <a:t> </a:t>
            </a:r>
            <a:r>
              <a:rPr b="1" dirty="0" err="1"/>
              <a:t>на</a:t>
            </a:r>
            <a:r>
              <a:rPr b="1" dirty="0"/>
              <a:t> 3-м </a:t>
            </a:r>
            <a:r>
              <a:rPr b="1" dirty="0" err="1"/>
              <a:t>уровне</a:t>
            </a:r>
            <a:r>
              <a:rPr b="1" dirty="0"/>
              <a:t> </a:t>
            </a:r>
            <a:r>
              <a:rPr b="1" dirty="0" err="1"/>
              <a:t>можно</a:t>
            </a:r>
            <a:r>
              <a:rPr b="1" dirty="0"/>
              <a:t> </a:t>
            </a:r>
            <a:r>
              <a:rPr b="1" dirty="0" err="1"/>
              <a:t>осуществлять</a:t>
            </a:r>
            <a:r>
              <a:rPr b="1" dirty="0"/>
              <a:t> с </a:t>
            </a:r>
            <a:r>
              <a:rPr b="1" dirty="0" err="1"/>
              <a:t>помощью</a:t>
            </a:r>
            <a:r>
              <a:rPr b="1" dirty="0"/>
              <a:t> </a:t>
            </a:r>
            <a:r>
              <a:rPr b="1" dirty="0" err="1"/>
              <a:t>маршрутизатора</a:t>
            </a:r>
            <a:r>
              <a:rPr b="1" dirty="0"/>
              <a:t> </a:t>
            </a:r>
            <a:r>
              <a:rPr b="1" dirty="0" err="1"/>
              <a:t>или</a:t>
            </a:r>
            <a:r>
              <a:rPr b="1" dirty="0"/>
              <a:t> </a:t>
            </a:r>
            <a:r>
              <a:rPr b="1" dirty="0" err="1"/>
              <a:t>коммутатора</a:t>
            </a:r>
            <a:r>
              <a:rPr b="1" dirty="0"/>
              <a:t> 3-го </a:t>
            </a:r>
            <a:r>
              <a:rPr b="1" dirty="0" err="1"/>
              <a:t>уровня</a:t>
            </a:r>
            <a:r>
              <a:rPr b="1" dirty="0"/>
              <a:t>. </a:t>
            </a:r>
            <a:r>
              <a:rPr b="1" dirty="0" err="1"/>
              <a:t>Использование</a:t>
            </a:r>
            <a:r>
              <a:rPr b="1" dirty="0"/>
              <a:t> </a:t>
            </a:r>
            <a:r>
              <a:rPr b="1" dirty="0" err="1"/>
              <a:t>устройства</a:t>
            </a:r>
            <a:r>
              <a:rPr b="1" dirty="0"/>
              <a:t> 3- </a:t>
            </a:r>
            <a:r>
              <a:rPr b="1" dirty="0" err="1"/>
              <a:t>го</a:t>
            </a:r>
            <a:r>
              <a:rPr b="1" dirty="0"/>
              <a:t> </a:t>
            </a:r>
            <a:r>
              <a:rPr b="1" dirty="0" err="1"/>
              <a:t>уровня</a:t>
            </a:r>
            <a:r>
              <a:rPr b="1" dirty="0"/>
              <a:t> </a:t>
            </a:r>
            <a:r>
              <a:rPr b="1" dirty="0" err="1"/>
              <a:t>обеспечивает</a:t>
            </a:r>
            <a:r>
              <a:rPr b="1" dirty="0"/>
              <a:t> </a:t>
            </a:r>
            <a:r>
              <a:rPr b="1" dirty="0" err="1"/>
              <a:t>возможность</a:t>
            </a:r>
            <a:r>
              <a:rPr b="1" dirty="0"/>
              <a:t> </a:t>
            </a:r>
            <a:r>
              <a:rPr b="1" dirty="0" err="1"/>
              <a:t>управления</a:t>
            </a:r>
            <a:r>
              <a:rPr b="1" dirty="0"/>
              <a:t> </a:t>
            </a:r>
            <a:r>
              <a:rPr b="1" dirty="0" err="1"/>
              <a:t>передачей</a:t>
            </a:r>
            <a:r>
              <a:rPr b="1" dirty="0"/>
              <a:t> </a:t>
            </a:r>
            <a:r>
              <a:rPr b="1" dirty="0" err="1"/>
              <a:t>трафика</a:t>
            </a:r>
            <a:r>
              <a:rPr b="1" dirty="0"/>
              <a:t> </a:t>
            </a:r>
            <a:r>
              <a:rPr b="1" dirty="0" err="1"/>
              <a:t>между</a:t>
            </a:r>
            <a:r>
              <a:rPr b="1" dirty="0"/>
              <a:t> </a:t>
            </a:r>
            <a:r>
              <a:rPr b="1" dirty="0" err="1"/>
              <a:t>сегментами</a:t>
            </a:r>
            <a:r>
              <a:rPr b="1" dirty="0"/>
              <a:t> </a:t>
            </a:r>
            <a:r>
              <a:rPr b="1" dirty="0" err="1"/>
              <a:t>сети</a:t>
            </a:r>
            <a:r>
              <a:rPr b="1" dirty="0"/>
              <a:t>, в </a:t>
            </a:r>
            <a:r>
              <a:rPr b="1" dirty="0" err="1"/>
              <a:t>том</a:t>
            </a:r>
            <a:r>
              <a:rPr b="1" dirty="0"/>
              <a:t> </a:t>
            </a:r>
            <a:r>
              <a:rPr b="1" dirty="0" err="1"/>
              <a:t>числе</a:t>
            </a:r>
            <a:r>
              <a:rPr b="1" dirty="0"/>
              <a:t> </a:t>
            </a:r>
            <a:r>
              <a:rPr b="1" dirty="0" err="1"/>
              <a:t>сегментами</a:t>
            </a:r>
            <a:r>
              <a:rPr b="1" dirty="0"/>
              <a:t>, </a:t>
            </a:r>
            <a:r>
              <a:rPr b="1" dirty="0" err="1"/>
              <a:t>которые</a:t>
            </a:r>
            <a:r>
              <a:rPr b="1" dirty="0"/>
              <a:t> </a:t>
            </a:r>
            <a:r>
              <a:rPr b="1" dirty="0" err="1"/>
              <a:t>были</a:t>
            </a:r>
            <a:r>
              <a:rPr b="1" dirty="0"/>
              <a:t> </a:t>
            </a:r>
            <a:r>
              <a:rPr b="1" dirty="0" err="1"/>
              <a:t>созданы</a:t>
            </a:r>
            <a:r>
              <a:rPr b="1" dirty="0"/>
              <a:t> с </a:t>
            </a:r>
            <a:r>
              <a:rPr b="1" dirty="0" err="1"/>
              <a:t>помощью</a:t>
            </a:r>
            <a:r>
              <a:rPr b="1" dirty="0"/>
              <a:t> VLAN.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Цель работы:</a:t>
            </a:r>
            <a:r>
              <a:t> Провести подготовительные мероприятия по организации взаимодействия через сеть провайдера посредством статической маршрутизации локальной сети с сетью основного здания, расположенного в 42-м квартале в Москве, и сетью филиала, расположенного в г. Сочи.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Выполнение работы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Сперва внесем изменения в схему L1 сети, добавив информациб о сети основной территории(42-й квартал в Москве) и сети филиала в г. Сочи.</a:t>
            </a:r>
          </a:p>
        </p:txBody>
      </p:sp>
      <p:pic>
        <p:nvPicPr>
          <p:cNvPr id="3" name="Picture 1" descr="C:\Users\User\OneDrive\Рабочий%20стол\labs\lab13\sceenshots\Снимок%20экрана%202025-05-10%2017272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76700" y="203200"/>
            <a:ext cx="40894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Внесение изменений в схему L1 сети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rPr b="1"/>
              <a:t>Изменение топологии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На схеме предыдущего вашего проекта разместим необходимое оборудование: 4 медиаконвертера (Repeater-PT), 2 маршрутизатора типа Cisco 2811, 1 маршрутизирующий коммутатор типа Cisco 3560-24PS, 2 коммутатора типа Cisco 2950-24, коммутатор Cisco 2950-24T, 3 оконечных устройства типа PC-PT.</a:t>
            </a:r>
          </a:p>
        </p:txBody>
      </p:sp>
      <p:pic>
        <p:nvPicPr>
          <p:cNvPr id="3" name="Picture 1" descr="C:\Users\User\OneDrive\Рабочий%20стол\labs\lab13\sceenshots\Снимок%20экрана%202025-05-10%20173618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62400" y="203200"/>
            <a:ext cx="43180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Обновленная схема проекта.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Изменение модулей на медиконвертаторах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Далее нам необходимо заменить имеющиеся модули на PT-REPEATERNM-1FFE и PT-REPEATER-NM-1CFE для подключения витой пары по технологии Fast Ethernet и оптоволокна соответственно.</a:t>
            </a:r>
          </a:p>
        </p:txBody>
      </p:sp>
      <p:pic>
        <p:nvPicPr>
          <p:cNvPr id="3" name="Picture 1" descr="C:\Users\User\OneDrive\Рабочий%20стол\labs\lab13\sceenshots\Снимок%20экрана%202025-05-10%20174337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70000"/>
            <a:ext cx="5105400" cy="1739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Настройка модулей.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rPr b="1"/>
              <a:t>Настройка интерфейсов: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Теперь настроим </a:t>
            </a:r>
            <a:r>
              <a:rPr b="1"/>
              <a:t>интерфейсы</a:t>
            </a:r>
            <a:r>
              <a:t> маршрутизатора: На маршрутизаторе msk-q42-gw-1 добавим дополнительный интерфейс NM-2FE2W</a:t>
            </a:r>
          </a:p>
        </p:txBody>
      </p:sp>
      <p:pic>
        <p:nvPicPr>
          <p:cNvPr id="3" name="Picture 1" descr="C:\Users\User\OneDrive\Рабочий%20стол\labs\lab13\sceenshots\Снимок%20экрана%202025-05-10%2017451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44600"/>
            <a:ext cx="5105400" cy="177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Настройка интерфейсов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Физическая область Packet Tracer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Изменение г. Москва</a:t>
            </a:r>
          </a:p>
          <a:p>
            <a:pPr marL="0" lvl="0" indent="0">
              <a:buNone/>
            </a:pPr>
            <a:r>
              <a:rPr b="1"/>
              <a:t>В физической области</a:t>
            </a:r>
            <a:r>
              <a:t> добавим в г. Москва здание 42-го квартала и присвоим ему соответсвующее название</a:t>
            </a:r>
          </a:p>
        </p:txBody>
      </p:sp>
      <p:pic>
        <p:nvPicPr>
          <p:cNvPr id="3" name="Picture 1" descr="C:\Users\User\OneDrive\Рабочий%20стол\labs\lab13\sceenshots\Снимок%20экрана%202025-05-10%20174610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58800"/>
            <a:ext cx="5105400" cy="3162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Добавление здания 42-го квартала в г. Москва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Физическая область Packet Tracer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Добавление г. Сочи</a:t>
            </a:r>
          </a:p>
          <a:p>
            <a:pPr marL="0" lvl="0" indent="0">
              <a:buNone/>
            </a:pPr>
            <a:r>
              <a:rPr b="1"/>
              <a:t>В физической области</a:t>
            </a:r>
            <a:r>
              <a:t> добавим город Сочи и в нем зададим филиал, присвоим ему соответсвующее название</a:t>
            </a:r>
          </a:p>
        </p:txBody>
      </p:sp>
      <p:pic>
        <p:nvPicPr>
          <p:cNvPr id="3" name="Picture 1" descr="C:\Users\User\OneDrive\Рабочий%20стол\labs\lab13\sceenshots\Снимок%20экрана%202025-05-10%20174818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60500"/>
            <a:ext cx="5105400" cy="135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Добавление г. Сочи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Настройка оборудования в г. Москва</a:t>
            </a:r>
          </a:p>
        </p:txBody>
      </p:sp>
      <p:pic>
        <p:nvPicPr>
          <p:cNvPr id="3" name="Picture 1" descr="C:\Users\User\OneDrive\Рабочий%20стол\labs\lab13\sceenshots\Снимок%20экрана%202025-05-10%20175110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19400" y="1193800"/>
            <a:ext cx="3517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Перенос оборудования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</Words>
  <Application>Microsoft Office PowerPoint</Application>
  <PresentationFormat>Экран (16:9)</PresentationFormat>
  <Paragraphs>49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Laboratory work report №13 administration of local systems</vt:lpstr>
      <vt:lpstr>Цель работы</vt:lpstr>
      <vt:lpstr>Выполнение работы</vt:lpstr>
      <vt:lpstr>Изменение топологии</vt:lpstr>
      <vt:lpstr>Изменение модулей на медиконвертаторах</vt:lpstr>
      <vt:lpstr>Настройка интерфейсов:</vt:lpstr>
      <vt:lpstr>Физическая область Packet Tracer</vt:lpstr>
      <vt:lpstr>Физическая область Packet Tracer</vt:lpstr>
      <vt:lpstr>Настройка оборудования в г. Москва</vt:lpstr>
      <vt:lpstr>Настройка оборудования в г. Сочи</vt:lpstr>
      <vt:lpstr>Схема подключения подсети 42-го квартала</vt:lpstr>
      <vt:lpstr>Схема подключения подсети 42-го квартала</vt:lpstr>
      <vt:lpstr>Схема подключения подсети филиала в г. Сочи</vt:lpstr>
      <vt:lpstr>Схема подключения подсети филиала в г. Сочи</vt:lpstr>
      <vt:lpstr>Вывод</vt:lpstr>
      <vt:lpstr>Ответы на контрольные вопросы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Laboratory work report №13 administration of local systems</dc:title>
  <dc:creator>Выполнил: Леснухин Даниил Дмитриевич, НПИбд-02-22, 1132221553</dc:creator>
  <cp:keywords/>
  <cp:lastModifiedBy>Даниил Леснухин</cp:lastModifiedBy>
  <cp:revision>1</cp:revision>
  <dcterms:created xsi:type="dcterms:W3CDTF">2025-05-10T17:49:16Z</dcterms:created>
  <dcterms:modified xsi:type="dcterms:W3CDTF">2025-05-10T17:58:26Z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abel-lang">
    <vt:lpwstr>russian</vt:lpwstr>
  </property>
  <property fmtid="{D5CDD505-2E9C-101B-9397-08002B2CF9AE}" pid="3" name="babel-otherlangs">
    <vt:lpwstr>english</vt:lpwstr>
  </property>
  <property fmtid="{D5CDD505-2E9C-101B-9397-08002B2CF9AE}" pid="4" name="biblatex">
    <vt:lpwstr>True</vt:lpwstr>
  </property>
  <property fmtid="{D5CDD505-2E9C-101B-9397-08002B2CF9AE}" pid="5" name="biblatexoptions">
    <vt:lpwstr/>
  </property>
  <property fmtid="{D5CDD505-2E9C-101B-9397-08002B2CF9AE}" pid="6" name="biblio-style">
    <vt:lpwstr>gost-numeric</vt:lpwstr>
  </property>
  <property fmtid="{D5CDD505-2E9C-101B-9397-08002B2CF9AE}" pid="7" name="bibliography">
    <vt:lpwstr>bib/cite.bib</vt:lpwstr>
  </property>
  <property fmtid="{D5CDD505-2E9C-101B-9397-08002B2CF9AE}" pid="8" name="csl">
    <vt:lpwstr>pandoc/csl/gost-r-7-0-5-2008-numeric.csl</vt:lpwstr>
  </property>
  <property fmtid="{D5CDD505-2E9C-101B-9397-08002B2CF9AE}" pid="9" name="documentclass">
    <vt:lpwstr>scrreprt</vt:lpwstr>
  </property>
  <property fmtid="{D5CDD505-2E9C-101B-9397-08002B2CF9AE}" pid="10" name="figureTitle">
    <vt:lpwstr>Рис.</vt:lpwstr>
  </property>
  <property fmtid="{D5CDD505-2E9C-101B-9397-08002B2CF9AE}" pid="11" name="fontsize">
    <vt:lpwstr>12pt</vt:lpwstr>
  </property>
  <property fmtid="{D5CDD505-2E9C-101B-9397-08002B2CF9AE}" pid="12" name="header-includes">
    <vt:lpwstr/>
  </property>
  <property fmtid="{D5CDD505-2E9C-101B-9397-08002B2CF9AE}" pid="13" name="indent">
    <vt:lpwstr>True</vt:lpwstr>
  </property>
  <property fmtid="{D5CDD505-2E9C-101B-9397-08002B2CF9AE}" pid="14" name="linestretch">
    <vt:lpwstr>1.5</vt:lpwstr>
  </property>
  <property fmtid="{D5CDD505-2E9C-101B-9397-08002B2CF9AE}" pid="15" name="listingTitle">
    <vt:lpwstr>Листинг</vt:lpwstr>
  </property>
  <property fmtid="{D5CDD505-2E9C-101B-9397-08002B2CF9AE}" pid="16" name="lof">
    <vt:lpwstr>True</vt:lpwstr>
  </property>
  <property fmtid="{D5CDD505-2E9C-101B-9397-08002B2CF9AE}" pid="17" name="lofTitle">
    <vt:lpwstr>Список иллюстраций</vt:lpwstr>
  </property>
  <property fmtid="{D5CDD505-2E9C-101B-9397-08002B2CF9AE}" pid="18" name="lolTitle">
    <vt:lpwstr>Листинги</vt:lpwstr>
  </property>
  <property fmtid="{D5CDD505-2E9C-101B-9397-08002B2CF9AE}" pid="19" name="mainfont">
    <vt:lpwstr>Times New Roman</vt:lpwstr>
  </property>
  <property fmtid="{D5CDD505-2E9C-101B-9397-08002B2CF9AE}" pid="20" name="mainfontoptions">
    <vt:lpwstr>Ligatures=TeX</vt:lpwstr>
  </property>
  <property fmtid="{D5CDD505-2E9C-101B-9397-08002B2CF9AE}" pid="21" name="monofontoptions">
    <vt:lpwstr>Scale=MatchLowercase,Scale=0.9</vt:lpwstr>
  </property>
  <property fmtid="{D5CDD505-2E9C-101B-9397-08002B2CF9AE}" pid="22" name="papersize">
    <vt:lpwstr>a4</vt:lpwstr>
  </property>
  <property fmtid="{D5CDD505-2E9C-101B-9397-08002B2CF9AE}" pid="23" name="polyglossia-lang">
    <vt:lpwstr/>
  </property>
  <property fmtid="{D5CDD505-2E9C-101B-9397-08002B2CF9AE}" pid="24" name="polyglossia-otherlangs">
    <vt:lpwstr/>
  </property>
  <property fmtid="{D5CDD505-2E9C-101B-9397-08002B2CF9AE}" pid="25" name="romanfontoptions">
    <vt:lpwstr>Ligatures=TeX</vt:lpwstr>
  </property>
  <property fmtid="{D5CDD505-2E9C-101B-9397-08002B2CF9AE}" pid="26" name="sansfontoptions">
    <vt:lpwstr>Ligatures=TeX,Scale=MatchLowercase</vt:lpwstr>
  </property>
  <property fmtid="{D5CDD505-2E9C-101B-9397-08002B2CF9AE}" pid="27" name="subtitle">
    <vt:lpwstr>Статическая маршрутизация в Интернете. Планирование.</vt:lpwstr>
  </property>
  <property fmtid="{D5CDD505-2E9C-101B-9397-08002B2CF9AE}" pid="28" name="tableTitle">
    <vt:lpwstr>Таблица</vt:lpwstr>
  </property>
  <property fmtid="{D5CDD505-2E9C-101B-9397-08002B2CF9AE}" pid="29" name="toc">
    <vt:lpwstr>True</vt:lpwstr>
  </property>
  <property fmtid="{D5CDD505-2E9C-101B-9397-08002B2CF9AE}" pid="30" name="toc-depth">
    <vt:lpwstr>2</vt:lpwstr>
  </property>
</Properties>
</file>