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55" d="100"/>
          <a:sy n="155" d="100"/>
        </p:scale>
        <p:origin x="354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0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1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1331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61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444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32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79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5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4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7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8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3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4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89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3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5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Laboratory work report №12</a:t>
            </a:r>
            <a:br/>
            <a:r>
              <a:t>administration of local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Настройка NAT.</a:t>
            </a:r>
            <a:br/>
            <a:br/>
            <a:r>
              <a:t>Выполнил: Леснухин Даниил Дмитриевич,</a:t>
            </a:r>
            <a:br/>
            <a:r>
              <a:t>НПИбд-02-22, 1132221553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 # Настройка сети Донская Настроим на маршрутизаторе сети «Донская» NAT с правилами, указанными в лабораторной работе</a:t>
            </a:r>
          </a:p>
        </p:txBody>
      </p:sp>
      <p:pic>
        <p:nvPicPr>
          <p:cNvPr id="2" name="Picture 1" descr="C:\Users\User\OneDrive\Рабочий%20стол\labs\lab12\screenshot\Снимок%20экрана%202025-05-02%2015023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95400"/>
            <a:ext cx="51054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Настройка пула адресов для NAT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Настройка списка доступа для NAT</a:t>
            </a:r>
          </a:p>
        </p:txBody>
      </p:sp>
      <p:pic>
        <p:nvPicPr>
          <p:cNvPr id="3" name="Picture 1" descr="C:\Users\User\OneDrive\Рабочий%20стол\labs\lab12\screenshot\Снимок%20экрана%202025-05-02%2015032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06600"/>
            <a:ext cx="8229600" cy="127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Настройка списка доступа для NAT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Настройка сети дисплейных классов</a:t>
            </a:r>
          </a:p>
        </p:txBody>
      </p:sp>
      <p:pic>
        <p:nvPicPr>
          <p:cNvPr id="3" name="Picture 1" descr="C:\Users\User\OneDrive\Рабочий%20стол\labs\lab12\screenshot\Снимок%20экрана%202025-05-02%201509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06500"/>
            <a:ext cx="82296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Сеть дисплейных классов (имеют доступ только к сайтам, необходимым для учёбы (www.yandex.ru (192.0.2.11), stud.rudn.university (192.0.2.12)).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Настройка сети кафедр</a:t>
            </a:r>
          </a:p>
        </p:txBody>
      </p:sp>
      <p:pic>
        <p:nvPicPr>
          <p:cNvPr id="3" name="Picture 1" descr="C:\Users\User\OneDrive\Рабочий%20стол\labs\lab12\screenshot\Снимок%20экрана%202025-05-02%2015132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193800"/>
            <a:ext cx="5207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Сеть кафедр (работает только с образовательными сайтами (esystem.pfur.ru (192.0.2.13))).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Настройка сети администрации</a:t>
            </a:r>
          </a:p>
        </p:txBody>
      </p:sp>
      <p:pic>
        <p:nvPicPr>
          <p:cNvPr id="3" name="Picture 1" descr="C:\Users\User\OneDrive\Рабочий%20стол\labs\lab12\screenshot\Снимок%20экрана%202025-05-02%2015160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193800"/>
            <a:ext cx="5054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Сеть администрации (имеет возможность работать только с сайтом университета (www.rudn.ru (192.0.2.14))).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Настройка NAT</a:t>
            </a:r>
          </a:p>
        </p:txBody>
      </p:sp>
      <p:pic>
        <p:nvPicPr>
          <p:cNvPr id="3" name="Picture 1" descr="C:\Users\User\OneDrive\Рабочий%20стол\labs\lab12\screenshot\Снимок%20экрана%202025-05-02%2015132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193800"/>
            <a:ext cx="5207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b="1"/>
              <a:t>. </a:t>
            </a:r>
            <a:r>
              <a:t>Настройка NAT (Port Address Translation и интерфейсов для NAT).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Вывод:</a:t>
            </a:r>
            <a:r>
              <a:t> В ходе выполнения лабораторной работы мы приобрели практические навыки по настройке доступа локальной сети к внешней сети посредством NAT.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Ответы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контрольные</a:t>
            </a:r>
            <a:r>
              <a:rPr dirty="0"/>
              <a:t> </a:t>
            </a:r>
            <a:r>
              <a:rPr dirty="0" err="1"/>
              <a:t>вопросы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sz="1600" b="1" dirty="0" err="1"/>
              <a:t>Ответы</a:t>
            </a:r>
            <a:r>
              <a:rPr sz="1600" b="1" dirty="0"/>
              <a:t> </a:t>
            </a:r>
            <a:r>
              <a:rPr sz="1600" b="1" dirty="0" err="1"/>
              <a:t>на</a:t>
            </a:r>
            <a:r>
              <a:rPr sz="1600" b="1" dirty="0"/>
              <a:t> </a:t>
            </a:r>
            <a:r>
              <a:rPr sz="1600" b="1" dirty="0" err="1"/>
              <a:t>контрольные</a:t>
            </a:r>
            <a:r>
              <a:rPr sz="1600" b="1" dirty="0"/>
              <a:t> </a:t>
            </a:r>
            <a:r>
              <a:rPr sz="1600" b="1" dirty="0" err="1"/>
              <a:t>вопросы</a:t>
            </a:r>
            <a:r>
              <a:rPr sz="1600" b="1" dirty="0"/>
              <a:t>:</a:t>
            </a:r>
          </a:p>
          <a:p>
            <a:pPr marL="0" lvl="0" indent="0">
              <a:buNone/>
            </a:pPr>
            <a:r>
              <a:rPr sz="1600" dirty="0"/>
              <a:t>1.     В </a:t>
            </a:r>
            <a:r>
              <a:rPr sz="1600" dirty="0" err="1"/>
              <a:t>чём</a:t>
            </a:r>
            <a:r>
              <a:rPr sz="1600" dirty="0"/>
              <a:t> </a:t>
            </a:r>
            <a:r>
              <a:rPr sz="1600" dirty="0" err="1"/>
              <a:t>состоит</a:t>
            </a:r>
            <a:r>
              <a:rPr sz="1600" dirty="0"/>
              <a:t> </a:t>
            </a:r>
            <a:r>
              <a:rPr sz="1600" dirty="0" err="1"/>
              <a:t>основной</a:t>
            </a:r>
            <a:r>
              <a:rPr sz="1600" dirty="0"/>
              <a:t> </a:t>
            </a:r>
            <a:r>
              <a:rPr sz="1600" dirty="0" err="1"/>
              <a:t>принцип</a:t>
            </a:r>
            <a:r>
              <a:rPr sz="1600" dirty="0"/>
              <a:t> </a:t>
            </a:r>
            <a:r>
              <a:rPr sz="1600" dirty="0" err="1"/>
              <a:t>работы</a:t>
            </a:r>
            <a:r>
              <a:rPr sz="1600" dirty="0"/>
              <a:t> NAT (</a:t>
            </a:r>
            <a:r>
              <a:rPr sz="1600" dirty="0" err="1"/>
              <a:t>что</a:t>
            </a:r>
            <a:r>
              <a:rPr sz="1600" dirty="0"/>
              <a:t> </a:t>
            </a:r>
            <a:r>
              <a:rPr sz="1600" dirty="0" err="1"/>
              <a:t>даёт</a:t>
            </a:r>
            <a:r>
              <a:rPr sz="1600" dirty="0"/>
              <a:t> </a:t>
            </a:r>
            <a:r>
              <a:rPr sz="1600" dirty="0" err="1"/>
              <a:t>наличие</a:t>
            </a:r>
            <a:r>
              <a:rPr sz="1600" dirty="0"/>
              <a:t> NAT в </a:t>
            </a:r>
            <a:r>
              <a:rPr sz="1600" dirty="0" err="1"/>
              <a:t>сети</a:t>
            </a:r>
            <a:r>
              <a:rPr sz="1600" dirty="0"/>
              <a:t> </a:t>
            </a:r>
            <a:r>
              <a:rPr sz="1600" dirty="0" err="1"/>
              <a:t>организации</a:t>
            </a:r>
            <a:r>
              <a:rPr sz="1600" dirty="0"/>
              <a:t>)? - </a:t>
            </a:r>
            <a:r>
              <a:rPr sz="1600" b="1" dirty="0"/>
              <a:t>NAT </a:t>
            </a:r>
            <a:r>
              <a:rPr sz="1600" b="1" dirty="0" err="1"/>
              <a:t>на</a:t>
            </a:r>
            <a:r>
              <a:rPr sz="1600" b="1" dirty="0"/>
              <a:t> </a:t>
            </a:r>
            <a:r>
              <a:rPr sz="1600" b="1" dirty="0" err="1"/>
              <a:t>устройстве</a:t>
            </a:r>
            <a:r>
              <a:rPr sz="1600" b="1" dirty="0"/>
              <a:t> </a:t>
            </a:r>
            <a:r>
              <a:rPr sz="1600" b="1" dirty="0" err="1"/>
              <a:t>позволяет</a:t>
            </a:r>
            <a:r>
              <a:rPr sz="1600" b="1" dirty="0"/>
              <a:t> </a:t>
            </a:r>
            <a:r>
              <a:rPr sz="1600" b="1" dirty="0" err="1"/>
              <a:t>ему</a:t>
            </a:r>
            <a:r>
              <a:rPr sz="1600" b="1" dirty="0"/>
              <a:t> </a:t>
            </a:r>
            <a:r>
              <a:rPr sz="1600" b="1" dirty="0" err="1"/>
              <a:t>соединять</a:t>
            </a:r>
            <a:r>
              <a:rPr sz="1600" b="1" dirty="0"/>
              <a:t> </a:t>
            </a:r>
            <a:r>
              <a:rPr sz="1600" b="1" dirty="0" err="1"/>
              <a:t>публичные</a:t>
            </a:r>
            <a:r>
              <a:rPr sz="1600" b="1" dirty="0"/>
              <a:t> и </a:t>
            </a:r>
            <a:r>
              <a:rPr sz="1600" b="1" dirty="0" err="1"/>
              <a:t>частные</a:t>
            </a:r>
            <a:r>
              <a:rPr sz="1600" b="1" dirty="0"/>
              <a:t> </a:t>
            </a:r>
            <a:r>
              <a:rPr sz="1600" b="1" dirty="0" err="1"/>
              <a:t>сети</a:t>
            </a:r>
            <a:r>
              <a:rPr sz="1600" b="1" dirty="0"/>
              <a:t> </a:t>
            </a:r>
            <a:r>
              <a:rPr sz="1600" b="1" dirty="0" err="1"/>
              <a:t>между</a:t>
            </a:r>
            <a:r>
              <a:rPr sz="1600" b="1" dirty="0"/>
              <a:t> </a:t>
            </a:r>
            <a:r>
              <a:rPr sz="1600" b="1" dirty="0" err="1"/>
              <a:t>собой</a:t>
            </a:r>
            <a:r>
              <a:rPr sz="1600" b="1" dirty="0"/>
              <a:t> с </a:t>
            </a:r>
            <a:r>
              <a:rPr sz="1600" b="1" dirty="0" err="1"/>
              <a:t>помощью</a:t>
            </a:r>
            <a:r>
              <a:rPr sz="1600" b="1" dirty="0"/>
              <a:t> </a:t>
            </a:r>
            <a:r>
              <a:rPr sz="1600" b="1" dirty="0" err="1"/>
              <a:t>только</a:t>
            </a:r>
            <a:r>
              <a:rPr sz="1600" b="1" dirty="0"/>
              <a:t> </a:t>
            </a:r>
            <a:r>
              <a:rPr sz="1600" b="1" dirty="0" err="1"/>
              <a:t>одного</a:t>
            </a:r>
            <a:r>
              <a:rPr sz="1600" b="1" dirty="0"/>
              <a:t> IP-</a:t>
            </a:r>
            <a:r>
              <a:rPr sz="1600" b="1" dirty="0" err="1"/>
              <a:t>адреса</a:t>
            </a:r>
            <a:r>
              <a:rPr sz="1600" b="1" dirty="0"/>
              <a:t> </a:t>
            </a:r>
            <a:r>
              <a:rPr sz="1600" b="1" dirty="0" err="1"/>
              <a:t>для</a:t>
            </a:r>
            <a:r>
              <a:rPr sz="1600" b="1" dirty="0"/>
              <a:t> </a:t>
            </a:r>
            <a:r>
              <a:rPr sz="1600" b="1" dirty="0" err="1"/>
              <a:t>группы</a:t>
            </a:r>
            <a:r>
              <a:rPr sz="1600" b="1" dirty="0"/>
              <a:t>.</a:t>
            </a:r>
            <a:r>
              <a:rPr sz="1600" dirty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sz="1600" dirty="0"/>
              <a:t># 2.     В </a:t>
            </a:r>
            <a:r>
              <a:rPr sz="1600" dirty="0" err="1"/>
              <a:t>чём</a:t>
            </a:r>
            <a:r>
              <a:rPr sz="1600" dirty="0"/>
              <a:t> </a:t>
            </a:r>
            <a:r>
              <a:rPr sz="1600" dirty="0" err="1"/>
              <a:t>состоит</a:t>
            </a:r>
            <a:r>
              <a:rPr sz="1600" dirty="0"/>
              <a:t> </a:t>
            </a:r>
            <a:r>
              <a:rPr sz="1600" dirty="0" err="1"/>
              <a:t>принцип</a:t>
            </a:r>
            <a:r>
              <a:rPr sz="1600" dirty="0"/>
              <a:t> </a:t>
            </a:r>
            <a:r>
              <a:rPr sz="1600" dirty="0" err="1"/>
              <a:t>настройки</a:t>
            </a:r>
            <a:r>
              <a:rPr sz="1600" dirty="0"/>
              <a:t> NAT (</a:t>
            </a:r>
            <a:r>
              <a:rPr sz="1600" dirty="0" err="1"/>
              <a:t>на</a:t>
            </a:r>
            <a:r>
              <a:rPr sz="1600" dirty="0"/>
              <a:t> </a:t>
            </a:r>
            <a:r>
              <a:rPr sz="1600" dirty="0" err="1"/>
              <a:t>каком</a:t>
            </a:r>
            <a:r>
              <a:rPr sz="1600" dirty="0"/>
              <a:t> </a:t>
            </a:r>
            <a:r>
              <a:rPr sz="1600" dirty="0" err="1"/>
              <a:t>оборудовании</a:t>
            </a:r>
            <a:r>
              <a:rPr sz="1600" dirty="0"/>
              <a:t> и </a:t>
            </a:r>
            <a:r>
              <a:rPr sz="1600" dirty="0" err="1"/>
              <a:t>что</a:t>
            </a:r>
            <a:r>
              <a:rPr sz="1600" dirty="0"/>
              <a:t> </a:t>
            </a:r>
            <a:r>
              <a:rPr sz="1600" dirty="0" err="1"/>
              <a:t>нужно</a:t>
            </a:r>
            <a:r>
              <a:rPr sz="1600" dirty="0"/>
              <a:t> </a:t>
            </a:r>
            <a:r>
              <a:rPr sz="1600" dirty="0" err="1"/>
              <a:t>настроить</a:t>
            </a:r>
            <a:r>
              <a:rPr sz="1600" dirty="0"/>
              <a:t> </a:t>
            </a:r>
            <a:r>
              <a:rPr sz="1600" dirty="0" err="1"/>
              <a:t>для</a:t>
            </a:r>
            <a:r>
              <a:rPr sz="1600" dirty="0"/>
              <a:t> </a:t>
            </a:r>
            <a:r>
              <a:rPr sz="1600" dirty="0" err="1"/>
              <a:t>из</a:t>
            </a:r>
            <a:r>
              <a:rPr sz="1600" dirty="0"/>
              <a:t> </a:t>
            </a:r>
            <a:r>
              <a:rPr sz="1600" dirty="0" err="1"/>
              <a:t>локальной</a:t>
            </a:r>
            <a:r>
              <a:rPr sz="1600" dirty="0"/>
              <a:t> </a:t>
            </a:r>
            <a:r>
              <a:rPr sz="1600" dirty="0" err="1"/>
              <a:t>сети</a:t>
            </a:r>
            <a:r>
              <a:rPr sz="1600" dirty="0"/>
              <a:t> </a:t>
            </a:r>
            <a:r>
              <a:rPr sz="1600" dirty="0" err="1"/>
              <a:t>во</a:t>
            </a:r>
            <a:r>
              <a:rPr sz="1600" dirty="0"/>
              <a:t> </a:t>
            </a:r>
            <a:r>
              <a:rPr sz="1600" dirty="0" err="1"/>
              <a:t>внешнюю</a:t>
            </a:r>
            <a:r>
              <a:rPr sz="1600" dirty="0"/>
              <a:t> </a:t>
            </a:r>
            <a:r>
              <a:rPr sz="1600" dirty="0" err="1"/>
              <a:t>сеть</a:t>
            </a:r>
            <a:r>
              <a:rPr sz="1600" dirty="0"/>
              <a:t> </a:t>
            </a:r>
            <a:r>
              <a:rPr sz="1600" dirty="0" err="1"/>
              <a:t>через</a:t>
            </a:r>
            <a:r>
              <a:rPr sz="1600" dirty="0"/>
              <a:t> NAT)? - </a:t>
            </a:r>
            <a:r>
              <a:rPr sz="1600" b="1" dirty="0" err="1"/>
              <a:t>Настроить</a:t>
            </a:r>
            <a:r>
              <a:rPr sz="1600" b="1" dirty="0"/>
              <a:t> </a:t>
            </a:r>
            <a:r>
              <a:rPr sz="1600" b="1" dirty="0" err="1"/>
              <a:t>интерфейсы</a:t>
            </a:r>
            <a:r>
              <a:rPr sz="1600" b="1" dirty="0"/>
              <a:t> </a:t>
            </a:r>
            <a:r>
              <a:rPr sz="1600" b="1" dirty="0" err="1"/>
              <a:t>на</a:t>
            </a:r>
            <a:r>
              <a:rPr sz="1600" b="1" dirty="0"/>
              <a:t> </a:t>
            </a:r>
            <a:r>
              <a:rPr sz="1600" b="1" dirty="0" err="1"/>
              <a:t>внутренних</a:t>
            </a:r>
            <a:r>
              <a:rPr sz="1600" b="1" dirty="0"/>
              <a:t> и </a:t>
            </a:r>
            <a:r>
              <a:rPr sz="1600" b="1" dirty="0" err="1"/>
              <a:t>внешних</a:t>
            </a:r>
            <a:r>
              <a:rPr sz="1600" b="1" dirty="0"/>
              <a:t> </a:t>
            </a:r>
            <a:r>
              <a:rPr sz="1600" b="1" dirty="0" err="1"/>
              <a:t>маршрутизаторах</a:t>
            </a:r>
            <a:r>
              <a:rPr sz="1600" b="1" dirty="0"/>
              <a:t>, </a:t>
            </a:r>
            <a:r>
              <a:rPr sz="1600" b="1" dirty="0" err="1"/>
              <a:t>наборы</a:t>
            </a:r>
            <a:r>
              <a:rPr sz="1600" b="1" dirty="0"/>
              <a:t> </a:t>
            </a:r>
            <a:r>
              <a:rPr sz="1600" b="1" dirty="0" err="1"/>
              <a:t>правил</a:t>
            </a:r>
            <a:r>
              <a:rPr sz="1600" b="1" dirty="0"/>
              <a:t> </a:t>
            </a:r>
            <a:r>
              <a:rPr sz="1600" b="1" dirty="0" err="1"/>
              <a:t>для</a:t>
            </a:r>
            <a:r>
              <a:rPr sz="1600" b="1" dirty="0"/>
              <a:t> </a:t>
            </a:r>
            <a:r>
              <a:rPr sz="1600" b="1" dirty="0" err="1"/>
              <a:t>преобразования</a:t>
            </a:r>
            <a:r>
              <a:rPr sz="1600" b="1" dirty="0"/>
              <a:t> IP.</a:t>
            </a:r>
            <a:r>
              <a:rPr sz="1600" dirty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sz="1600" dirty="0"/>
              <a:t># 3.     </a:t>
            </a:r>
            <a:r>
              <a:rPr sz="1600" dirty="0" err="1"/>
              <a:t>Можно</a:t>
            </a:r>
            <a:r>
              <a:rPr sz="1600" dirty="0"/>
              <a:t> </a:t>
            </a:r>
            <a:r>
              <a:rPr sz="1600" dirty="0" err="1"/>
              <a:t>ли</a:t>
            </a:r>
            <a:r>
              <a:rPr sz="1600" dirty="0"/>
              <a:t> </a:t>
            </a:r>
            <a:r>
              <a:rPr sz="1600" dirty="0" err="1"/>
              <a:t>применить</a:t>
            </a:r>
            <a:r>
              <a:rPr sz="1600" dirty="0"/>
              <a:t> Cisco IOS NAT к </a:t>
            </a:r>
            <a:r>
              <a:rPr sz="1600" dirty="0" err="1"/>
              <a:t>субинтерфейсам</a:t>
            </a:r>
            <a:r>
              <a:rPr sz="1600" dirty="0"/>
              <a:t>? - </a:t>
            </a:r>
            <a:r>
              <a:rPr sz="1600" b="1" dirty="0" err="1"/>
              <a:t>Да</a:t>
            </a:r>
            <a:r>
              <a:rPr sz="1600" b="1" dirty="0"/>
              <a:t>, </a:t>
            </a:r>
            <a:r>
              <a:rPr sz="1600" b="1" dirty="0" err="1"/>
              <a:t>поскольку</a:t>
            </a:r>
            <a:r>
              <a:rPr sz="1600" b="1" dirty="0"/>
              <a:t> </a:t>
            </a:r>
            <a:r>
              <a:rPr sz="1600" b="1" dirty="0" err="1"/>
              <a:t>они</a:t>
            </a:r>
            <a:r>
              <a:rPr sz="1600" b="1" dirty="0"/>
              <a:t> </a:t>
            </a:r>
            <a:r>
              <a:rPr sz="1600" b="1" dirty="0" err="1"/>
              <a:t>существуют</a:t>
            </a:r>
            <a:r>
              <a:rPr sz="1600" b="1" dirty="0"/>
              <a:t> в </a:t>
            </a:r>
            <a:r>
              <a:rPr sz="1600" b="1" dirty="0" err="1"/>
              <a:t>энергонезависимой</a:t>
            </a:r>
            <a:r>
              <a:rPr sz="1600" b="1" dirty="0"/>
              <a:t> </a:t>
            </a:r>
            <a:r>
              <a:rPr sz="1600" b="1" dirty="0" err="1"/>
              <a:t>памяти</a:t>
            </a:r>
            <a:r>
              <a:rPr sz="1600" b="1" dirty="0"/>
              <a:t>.</a:t>
            </a:r>
            <a:r>
              <a:rPr sz="1600" dirty="0"/>
              <a:t> </a:t>
            </a:r>
            <a:endParaRPr lang="en-US" sz="1600" dirty="0"/>
          </a:p>
          <a:p>
            <a:pPr marL="0" lvl="0" indent="0">
              <a:buNone/>
            </a:pPr>
            <a:r>
              <a:rPr sz="1600" dirty="0"/>
              <a:t># 4.     </a:t>
            </a:r>
            <a:r>
              <a:rPr sz="1600" dirty="0" err="1"/>
              <a:t>Что</a:t>
            </a:r>
            <a:r>
              <a:rPr sz="1600" dirty="0"/>
              <a:t> </a:t>
            </a:r>
            <a:r>
              <a:rPr sz="1600" dirty="0" err="1"/>
              <a:t>такое</a:t>
            </a:r>
            <a:r>
              <a:rPr sz="1600" dirty="0"/>
              <a:t> </a:t>
            </a:r>
            <a:r>
              <a:rPr sz="1600" dirty="0" err="1"/>
              <a:t>пулы</a:t>
            </a:r>
            <a:r>
              <a:rPr sz="1600" dirty="0"/>
              <a:t> IP NAT? - </a:t>
            </a:r>
            <a:r>
              <a:rPr sz="1600" b="1" dirty="0" err="1"/>
              <a:t>Выделяемые</a:t>
            </a:r>
            <a:r>
              <a:rPr sz="1600" b="1" dirty="0"/>
              <a:t> </a:t>
            </a:r>
            <a:r>
              <a:rPr sz="1600" b="1" dirty="0" err="1"/>
              <a:t>для</a:t>
            </a:r>
            <a:r>
              <a:rPr sz="1600" b="1" dirty="0"/>
              <a:t> </a:t>
            </a:r>
            <a:r>
              <a:rPr sz="1600" b="1" dirty="0" err="1"/>
              <a:t>трансляции</a:t>
            </a:r>
            <a:r>
              <a:rPr sz="1600" b="1" dirty="0"/>
              <a:t> NAT IP.</a:t>
            </a:r>
            <a:endParaRPr lang="en-US" sz="1600" b="1" dirty="0"/>
          </a:p>
          <a:p>
            <a:pPr marL="0" lvl="0" indent="0">
              <a:buNone/>
            </a:pPr>
            <a:r>
              <a:rPr sz="1600" dirty="0"/>
              <a:t> # 5.     </a:t>
            </a:r>
            <a:r>
              <a:rPr sz="1600" dirty="0" err="1"/>
              <a:t>Что</a:t>
            </a:r>
            <a:r>
              <a:rPr sz="1600" dirty="0"/>
              <a:t> </a:t>
            </a:r>
            <a:r>
              <a:rPr sz="1600" dirty="0" err="1"/>
              <a:t>такое</a:t>
            </a:r>
            <a:r>
              <a:rPr sz="1600" dirty="0"/>
              <a:t> </a:t>
            </a:r>
            <a:r>
              <a:rPr sz="1600" dirty="0" err="1"/>
              <a:t>статические</a:t>
            </a:r>
            <a:r>
              <a:rPr sz="1600" dirty="0"/>
              <a:t> </a:t>
            </a:r>
            <a:r>
              <a:rPr sz="1600" dirty="0" err="1"/>
              <a:t>преобразования</a:t>
            </a:r>
            <a:r>
              <a:rPr sz="1600" dirty="0"/>
              <a:t> NAT? - </a:t>
            </a:r>
            <a:r>
              <a:rPr sz="1600" b="1" dirty="0" err="1"/>
              <a:t>Взаимно</a:t>
            </a:r>
            <a:r>
              <a:rPr sz="1600" b="1" dirty="0"/>
              <a:t> </a:t>
            </a:r>
            <a:r>
              <a:rPr sz="1600" b="1" dirty="0" err="1"/>
              <a:t>однозначное</a:t>
            </a:r>
            <a:r>
              <a:rPr sz="1600" b="1" dirty="0"/>
              <a:t> </a:t>
            </a:r>
            <a:r>
              <a:rPr sz="1600" b="1" dirty="0" err="1"/>
              <a:t>преобразование</a:t>
            </a:r>
            <a:r>
              <a:rPr sz="1600" b="1" dirty="0"/>
              <a:t> </a:t>
            </a:r>
            <a:r>
              <a:rPr sz="1600" b="1" dirty="0" err="1"/>
              <a:t>внутренних</a:t>
            </a:r>
            <a:r>
              <a:rPr sz="1600" b="1" dirty="0"/>
              <a:t> IP </a:t>
            </a:r>
            <a:r>
              <a:rPr sz="1600" b="1" dirty="0" err="1"/>
              <a:t>во</a:t>
            </a:r>
            <a:r>
              <a:rPr sz="1600" b="1" dirty="0"/>
              <a:t> </a:t>
            </a:r>
            <a:r>
              <a:rPr sz="1600" b="1" dirty="0" err="1"/>
              <a:t>внешние</a:t>
            </a:r>
            <a:r>
              <a:rPr sz="1600" b="1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Цель работы:</a:t>
            </a:r>
            <a:r>
              <a:t> Приобретение практических навыков по настройке доступа локальной сети к внешней сети посредством NAT.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Выполнение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Выполнение работы:</a:t>
            </a:r>
          </a:p>
          <a:p>
            <a:pPr marL="0" lvl="0" indent="0">
              <a:buNone/>
            </a:pPr>
            <a:r>
              <a:t>Откроем проект с названием </a:t>
            </a:r>
            <a:r>
              <a:rPr>
                <a:latin typeface="Courier"/>
              </a:rPr>
              <a:t>lab_PT-11.pkt</a:t>
            </a:r>
            <a:r>
              <a:t> и сохраним под названием </a:t>
            </a:r>
            <a:r>
              <a:rPr>
                <a:latin typeface="Courier"/>
              </a:rPr>
              <a:t>lab_PT-12.pkt.</a:t>
            </a:r>
            <a:r>
              <a:t> После чего откроем его для дальнейшего редактирования</a:t>
            </a:r>
          </a:p>
        </p:txBody>
      </p:sp>
      <p:pic>
        <p:nvPicPr>
          <p:cNvPr id="3" name="Picture 1" descr="C:\Users\User\OneDrive\Рабочий%20стол\labs\lab12\screenshot\Снимок%20экрана%202025-05-02%20144747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27200"/>
            <a:ext cx="5105400" cy="82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Открытие проекта lab_PT-11.pkt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b="1"/>
              <a:t>Настройка коммутатора и маршрутизатора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Настройка коммутатора и маршрутизатора:</a:t>
            </a:r>
            <a:r>
              <a:t> Для начала нам необходимо произвести первоначальную настройку маршрутизатора и коммутатора провайдера.</a:t>
            </a:r>
          </a:p>
        </p:txBody>
      </p:sp>
      <p:pic>
        <p:nvPicPr>
          <p:cNvPr id="3" name="Picture 1" descr="C:\Users\User\OneDrive\Рабочий%20стол\labs\lab12\screenshot\Снимок%20экрана%202025-05-02%2014513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89000"/>
            <a:ext cx="51054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Настройка маршрутизатора.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171450"/>
            <a:ext cx="2138628" cy="4978966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589"/>
            <a:ext cx="1767505" cy="5140529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3623DEAC-F39C-45D6-86DC-1033F6429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242857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ru-RU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692209D-B607-46C3-8560-07AF72291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89"/>
            <a:ext cx="9144000" cy="5140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4874638-CF15-4908-BC4B-4908744D0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3479799" cy="51435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209" y="725562"/>
            <a:ext cx="2834152" cy="29574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457200"/>
            <a:r>
              <a:rPr lang="en-US" sz="3000">
                <a:solidFill>
                  <a:srgbClr val="FEFFFF"/>
                </a:solidFill>
              </a:rPr>
              <a:t>Настройка коммутатора</a:t>
            </a:r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5F1B8348-CD6E-4561-A704-C232D9A2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3774755"/>
            <a:ext cx="4053016" cy="642785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5209" y="3892050"/>
            <a:ext cx="2834152" cy="408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ts val="1000"/>
              </a:spcBef>
              <a:buClr>
                <a:schemeClr val="accent1"/>
              </a:buClr>
            </a:pPr>
            <a:r>
              <a:rPr lang="en-US" sz="1200">
                <a:solidFill>
                  <a:srgbClr val="FEFFFF"/>
                </a:solidFill>
              </a:rPr>
              <a:t>Настройка коммутатора.</a:t>
            </a:r>
          </a:p>
        </p:txBody>
      </p:sp>
      <p:pic>
        <p:nvPicPr>
          <p:cNvPr id="3" name="Picture 1" descr="C:\Users\User\OneDrive\Рабочий%20стол\labs\lab12\screenshot\Снимок%20экрана%202025-05-02%2014534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0995" y="1315951"/>
            <a:ext cx="4230377" cy="251707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Настройка интерфейсов: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Теперь настроим </a:t>
            </a:r>
            <a:r>
              <a:rPr b="1"/>
              <a:t>интерфейсы</a:t>
            </a:r>
            <a:r>
              <a:t> маршрутизатора провайдера: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Настройка интерфейсов маршрутизатора</a:t>
            </a:r>
          </a:p>
        </p:txBody>
      </p:sp>
      <p:pic>
        <p:nvPicPr>
          <p:cNvPr id="3" name="Picture 1" descr="C:\Users\User\OneDrive\Рабочий%20стол\labs\lab12\screenshot\Снимок%20экрана%202025-05-02%2014554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1193800"/>
            <a:ext cx="3962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Настройка интерфейсов маршрутизатора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Настройка интерфейсов коммутатора</a:t>
            </a:r>
          </a:p>
        </p:txBody>
      </p:sp>
      <p:pic>
        <p:nvPicPr>
          <p:cNvPr id="3" name="Picture 1" descr="C:\Users\User\OneDrive\Рабочий%20стол\labs\lab12\screenshot\Снимок%20экрана%202025-05-02%2014582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06700" y="1193800"/>
            <a:ext cx="353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Настройка интерфейсов коммутатора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Сеть Донская</a:t>
            </a:r>
          </a:p>
          <a:p>
            <a:pPr marL="0" lvl="0" indent="0">
              <a:buNone/>
            </a:pPr>
            <a:r>
              <a:rPr b="1"/>
              <a:t>Сеть Донская</a:t>
            </a:r>
            <a:r>
              <a:t> Следующим шагом мы должны настроить интерфейсы маршрутизатора сети “Донская” для доступа к сети провайдера</a:t>
            </a:r>
          </a:p>
        </p:txBody>
      </p:sp>
      <p:pic>
        <p:nvPicPr>
          <p:cNvPr id="2" name="Picture 1" descr="C:\Users\User\OneDrive\Рабочий%20стол\labs\lab12\screenshot\Снимок%20экрана%202025-05-02%2015010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5900"/>
            <a:ext cx="5105400" cy="384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Настройка интерфейса в сети “Донская”.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454</Words>
  <Application>Microsoft Office PowerPoint</Application>
  <PresentationFormat>Экран (16:9)</PresentationFormat>
  <Paragraphs>43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Courier</vt:lpstr>
      <vt:lpstr>Wingdings 3</vt:lpstr>
      <vt:lpstr>Легкий дым</vt:lpstr>
      <vt:lpstr>Laboratory work report №12 administration of local systems</vt:lpstr>
      <vt:lpstr>Цель работы</vt:lpstr>
      <vt:lpstr>Выполнение работы</vt:lpstr>
      <vt:lpstr>Настройка коммутатора и маршрутизатора</vt:lpstr>
      <vt:lpstr>Настройка коммутатора</vt:lpstr>
      <vt:lpstr>Настройка интерфейсов:</vt:lpstr>
      <vt:lpstr>Настройка интерфейсов маршрутизатора</vt:lpstr>
      <vt:lpstr>Настройка интерфейсов коммутатора</vt:lpstr>
      <vt:lpstr>Презентация PowerPoint</vt:lpstr>
      <vt:lpstr>Презентация PowerPoint</vt:lpstr>
      <vt:lpstr>Настройка списка доступа для NAT</vt:lpstr>
      <vt:lpstr>Настройка сети дисплейных классов</vt:lpstr>
      <vt:lpstr>Настройка сети кафедр</vt:lpstr>
      <vt:lpstr>Настройка сети администрации</vt:lpstr>
      <vt:lpstr>Настройка NAT</vt:lpstr>
      <vt:lpstr>Вывод</vt:lpstr>
      <vt:lpstr>Ответы на контрольные вопросы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work report №12 administration of local systems</dc:title>
  <dc:creator>Выполнил: Леснухин Даниил Дмитриевич, НПИбд-02-22, 1132221553</dc:creator>
  <cp:keywords/>
  <cp:lastModifiedBy>Даниил Леснухин</cp:lastModifiedBy>
  <cp:revision>1</cp:revision>
  <dcterms:created xsi:type="dcterms:W3CDTF">2025-05-02T13:09:37Z</dcterms:created>
  <dcterms:modified xsi:type="dcterms:W3CDTF">2025-05-02T13:15:09Z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mainfont">
    <vt:lpwstr>Times New Roman</vt:lpwstr>
  </property>
  <property fmtid="{D5CDD505-2E9C-101B-9397-08002B2CF9AE}" pid="20" name="mainfontoptions">
    <vt:lpwstr>Ligatures=TeX</vt:lpwstr>
  </property>
  <property fmtid="{D5CDD505-2E9C-101B-9397-08002B2CF9AE}" pid="21" name="monofontoptions">
    <vt:lpwstr>Scale=MatchLowercase,Scale=0.9</vt:lpwstr>
  </property>
  <property fmtid="{D5CDD505-2E9C-101B-9397-08002B2CF9AE}" pid="22" name="papersize">
    <vt:lpwstr>a4</vt:lpwstr>
  </property>
  <property fmtid="{D5CDD505-2E9C-101B-9397-08002B2CF9AE}" pid="23" name="polyglossia-lang">
    <vt:lpwstr/>
  </property>
  <property fmtid="{D5CDD505-2E9C-101B-9397-08002B2CF9AE}" pid="24" name="polyglossia-otherlangs">
    <vt:lpwstr/>
  </property>
  <property fmtid="{D5CDD505-2E9C-101B-9397-08002B2CF9AE}" pid="25" name="romanfontoptions">
    <vt:lpwstr>Ligatures=TeX</vt:lpwstr>
  </property>
  <property fmtid="{D5CDD505-2E9C-101B-9397-08002B2CF9AE}" pid="26" name="sansfontoptions">
    <vt:lpwstr>Ligatures=TeX,Scale=MatchLowercase</vt:lpwstr>
  </property>
  <property fmtid="{D5CDD505-2E9C-101B-9397-08002B2CF9AE}" pid="27" name="subtitle">
    <vt:lpwstr>Настройка NAT.</vt:lpwstr>
  </property>
  <property fmtid="{D5CDD505-2E9C-101B-9397-08002B2CF9AE}" pid="28" name="tableTitle">
    <vt:lpwstr>Таблица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</Properties>
</file>