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Laboratory work report №1</a:t>
            </a:r>
            <a:br/>
            <a:r>
              <a:rPr/>
              <a:t>administration of local subsystems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Знакомство с Cisco Packet Tracer</a:t>
            </a:r>
            <a:br/>
            <a:br/>
            <a:r>
              <a:rPr/>
              <a:t>Выполнил: Леснухин Даниил Дмитриевич,</a:t>
            </a:r>
            <a:br/>
            <a:r>
              <a:rPr/>
              <a:t>НПИбд-02-22, 1132221553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Щёлкнув на строке события, откроем окно информации о PDU и изучим, что происходит на уровне модели OSI при перемещении пакета. Используя кнопку «Проверь себя» (Challenge Me) на вкладке OSI Model, ответим на вопросы (рис. 9)</a:t>
            </a:r>
          </a:p>
        </p:txBody>
      </p:sp>
      <p:pic>
        <p:nvPicPr>
          <p:cNvPr descr="C:\Users\User\OneDrive\Рабочий%20стол\Администрирование%20локальных%20систем\lab01\screenshots\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31900"/>
            <a:ext cx="51054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Challenge me - ответы на вопросы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Откроем вкладку с информацией о PDU. Исследуем структуру пакета ICMP. Опишем структуру кадра Ethernet. Какие изменения происходят в кадре Ethernet при передвижении пакета? Какой тип имеет кадр Ethernet? Опишем структуру MAC-адресов (рис.11, 10) Кадр: EthernetII</a:t>
            </a:r>
          </a:p>
          <a:p>
            <a:pPr lvl="0" indent="0" marL="0">
              <a:buNone/>
            </a:pPr>
            <a:r>
              <a:rPr/>
              <a:t>Преамбула: PREAMBLE</a:t>
            </a:r>
          </a:p>
          <a:p>
            <a:pPr lvl="0" indent="0" marL="0">
              <a:buNone/>
            </a:pPr>
            <a:r>
              <a:rPr/>
              <a:t>Контрольная сумма: FCS</a:t>
            </a:r>
          </a:p>
          <a:p>
            <a:pPr lvl="0" indent="0" marL="0">
              <a:buNone/>
            </a:pPr>
            <a:r>
              <a:rPr/>
              <a:t>Адрес MAC: DEST ADDR</a:t>
            </a:r>
          </a:p>
          <a:p>
            <a:pPr lvl="0" indent="0" marL="0">
              <a:buNone/>
            </a:pPr>
            <a:r>
              <a:rPr/>
              <a:t>Источник: SRC ADDR</a:t>
            </a:r>
          </a:p>
          <a:p>
            <a:pPr lvl="0" indent="0" marL="0">
              <a:buNone/>
            </a:pPr>
            <a:r>
              <a:rPr/>
              <a:t>Тип вложения: TYPE</a:t>
            </a:r>
          </a:p>
          <a:p>
            <a:pPr lvl="0" indent="0" marL="0">
              <a:buNone/>
            </a:pPr>
            <a:r>
              <a:rPr/>
              <a:t>Длина: DATA</a:t>
            </a:r>
          </a:p>
          <a:p>
            <a:pPr lvl="0" indent="0" marL="0">
              <a:buNone/>
            </a:pPr>
            <a:r>
              <a:rPr/>
              <a:t>ICMP – находится на сетевом уровне</a:t>
            </a:r>
          </a:p>
        </p:txBody>
      </p:sp>
      <p:pic>
        <p:nvPicPr>
          <p:cNvPr descr="C:\Users\User\OneDrive\Рабочий%20стол\Администрирование%20локальных%20систем\lab01\screenshots\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38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Исследование структуры пакета ICMP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Далее мы очищаем рабочее пространство, удаляю сценарии. (рис. 11)</a:t>
            </a:r>
          </a:p>
        </p:txBody>
      </p:sp>
      <p:pic>
        <p:nvPicPr>
          <p:cNvPr descr="C:\Users\User\OneDrive\Рабочий%20стол\Администрирование%20локальных%20систем\lab01\screenshots\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68400"/>
            <a:ext cx="51054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Удаление сценария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Выберем на панели инструментов мышкой «Add Simple PDU (P)» и щёлкнем сначала на PC0, затем на PC2. Снова выберем на панели инструментов мышкой «Add Simple PDU (P)» и повторяем действия в обратном порядке. (рис. 12). В списке соытий посмотрим информацию о PDU (рис. 13)</a:t>
            </a:r>
          </a:p>
        </p:txBody>
      </p:sp>
      <p:pic>
        <p:nvPicPr>
          <p:cNvPr descr="C:\Users\User\OneDrive\Рабочий%20стол\Администрирование%20локальных%20систем\lab01\screenshots\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69900"/>
            <a:ext cx="51054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PC0-&gt;PC2. PC2-&gt;PC0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User\OneDrive\Рабочий%20стол\Администрирование%20локальных%20систем\lab01\screenshots\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0900" y="1193800"/>
            <a:ext cx="4902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Информация о PDU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{#fig:013 width=100% height=100%}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В рабочем пространстве разместим коммутатор (Cisco 2950-24) и 4 оконечных устройства PC</a:t>
            </a:r>
          </a:p>
          <a:p>
            <a:pPr lvl="0" indent="0" marL="0">
              <a:buNone/>
            </a:pPr>
            <a:r>
              <a:rPr/>
              <a:t>Соединим оконечные устройства с коммутатором прямым кабелем. Щёлкнув последовательно на каждом оконечном устройстве, зададим статические IP-адреса 192.168.1.21, 192.168.1.22, 192.168.1.23, 192.168.1.24 с маской подсети 255.255.255.0 (рис. 14)</a:t>
            </a:r>
          </a:p>
        </p:txBody>
      </p:sp>
      <p:pic>
        <p:nvPicPr>
          <p:cNvPr descr="C:\Users\User\OneDrive\Рабочий%20стол\Администрирование%20локальных%20систем\lab01\screenshots\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20800"/>
            <a:ext cx="5105400" cy="163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Коммутатор и 4 оконченных устройства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Перейдём в режим реального времени (Realtime). В рабочем пространстве соединим кроссовым кабелем концентратор и коммутатор (рис. 15) Выберем на панели инструментов мышкой «Add Кулябов Simple PDU (P)» и щёлкнем сначала на PC0, затем на PC4 и повторить действия в обратном порядке.</a:t>
            </a:r>
          </a:p>
        </p:txBody>
      </p:sp>
      <p:pic>
        <p:nvPicPr>
          <p:cNvPr descr="C:\Users\User\OneDrive\Рабочий%20стол\Администрирование%20локальных%20систем\lab01\screenshots\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41400"/>
            <a:ext cx="51054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Соединение крссовым кабелем концентратора и коммутатора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Очистим список событий, удалив сценарий моделирования. На панели моделирования нажмём «Play» и в списке событий получим пакеты STP. Исследуем структуру STP. Опишем структуру кадра Ethernet в этих пакетах (рис. 16)</a:t>
            </a:r>
          </a:p>
          <a:p>
            <a:pPr lvl="0" indent="0" marL="0">
              <a:buNone/>
            </a:pPr>
            <a:r>
              <a:rPr/>
              <a:t>Работает поверх Ethernet 802.3/LLC Преамбула: PREAMBLE</a:t>
            </a:r>
          </a:p>
          <a:p>
            <a:pPr lvl="0" indent="0" marL="0">
              <a:buNone/>
            </a:pPr>
            <a:r>
              <a:rPr/>
              <a:t>Контрольная сумма: FCS</a:t>
            </a:r>
          </a:p>
          <a:p>
            <a:pPr lvl="0" indent="0" marL="0">
              <a:buNone/>
            </a:pPr>
            <a:r>
              <a:rPr/>
              <a:t>Адрес назначения: DEST ADDR</a:t>
            </a:r>
          </a:p>
          <a:p>
            <a:pPr lvl="0" indent="0" marL="0">
              <a:buNone/>
            </a:pPr>
            <a:r>
              <a:rPr/>
              <a:t>Адрес источник: SRC ADDR</a:t>
            </a:r>
          </a:p>
          <a:p>
            <a:pPr lvl="0" indent="0" marL="0">
              <a:buNone/>
            </a:pPr>
            <a:r>
              <a:rPr/>
              <a:t>Тип вложения: TYPE</a:t>
            </a:r>
          </a:p>
          <a:p>
            <a:pPr lvl="0" indent="0" marL="0">
              <a:buNone/>
            </a:pPr>
            <a:r>
              <a:rPr/>
              <a:t>Длина: DATA</a:t>
            </a:r>
          </a:p>
          <a:p>
            <a:pPr lvl="0" indent="0" marL="0">
              <a:buNone/>
            </a:pPr>
            <a:r>
              <a:rPr/>
              <a:t>STP– находится на канальном уровне</a:t>
            </a:r>
          </a:p>
        </p:txBody>
      </p:sp>
      <p:pic>
        <p:nvPicPr>
          <p:cNvPr descr="C:\Users\User\OneDrive\Рабочий%20стол\Администрирование%20локальных%20систем\lab01\screenshots\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561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Исследование структуры STP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Перейдём в режим реального времени (Realtime). В рабочем пространстве добавим маршрутизатор (Cisco 2811). Соединим прямым кабелем коммутатор и маршрутизатор Щёлкнем на маршрутизаторе и на вкладке его конфигурации пропишем статический IP-адрес 192.168.1.254 с маской 255.255.255.0, активируем порт, поставив галочку «On» напротив «Port Status» (рис. 17)</a:t>
            </a:r>
          </a:p>
        </p:txBody>
      </p:sp>
      <p:pic>
        <p:nvPicPr>
          <p:cNvPr descr="C:\Users\User\OneDrive\Рабочий%20стол\Администрирование%20локальных%20систем\lab01\screenshots\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93800"/>
            <a:ext cx="51054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Добавление маршрутизатора cisco2811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Установка инструмента моделирования конфигурации сети Cisco Packet Tracer, знакомство с его интерфейсом.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 панели моделирования нажмём кнопку «Play» и проследим за движением пакетов ARP, ICMP, STP и CDP. Исследуем структуру пакета CDP, опишем структуру кадра Ethernet. Какой тип имеет кадр Ethernet? (рис. 18)</a:t>
            </a:r>
          </a:p>
        </p:txBody>
      </p:sp>
      <p:pic>
        <p:nvPicPr>
          <p:cNvPr descr="C:\Users\User\OneDrive\Рабочий%20стол\Администрирование%20локальных%20систем\lab01\screenshots\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561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Исследование структуры пакета CDP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## Самостоятельная работа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ходе выполнения лабораторной работы мы научились устанавливать инструмент моделирования конфигурации сети Cisco Packet Tracer без учётной записи и познакомились с его интерфейсом.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Подготовка инструментария к работе</a:t>
            </a:r>
          </a:p>
          <a:p>
            <a:pPr lvl="0" indent="0" marL="0">
              <a:buNone/>
            </a:pPr>
            <a:r>
              <a:rPr b="1"/>
              <a:t>Packet Tracer</a:t>
            </a:r>
            <a:r>
              <a:rPr/>
              <a:t> — интегрированная обучающая среда моделирования и визуализации сети устройств и протоколов, выпускаемый фирмой Cisco Systems. Спомощьюданного симулятора можно строить модели сетей передачи данных, изучать настройки и принципы функционирования сетевого оборудования производителя, проводить диагностику работоспособности моделируемой сети.</a:t>
            </a:r>
          </a:p>
          <a:p>
            <a:pPr lvl="0" indent="0" marL="0">
              <a:buNone/>
            </a:pPr>
            <a:r>
              <a:rPr/>
              <a:t>1.Установите в вашей операционной системе Cisco Packet Tracer. 2.Для ОС типа Windows требуется блокировать для Packet Tracer доступ в Интернет: – Откройте «Панель управления». – Откройте пункт «Брандмауэр» Защитника Windows или просто Брандмауэр Windows. – В открывшемся окне нажмите «Дополнительные параметры». Откроется окно брандмауэра в режиме повышенной безопасности. – Выберите «Правило для исходящего подключения», а потом — «Создать правило». – Выберите «Для программы» и нажмите «Далее». – Укажите путь к исполняемому файлу программы, которой нужно запретить доступ в Интернет. В данном случае путь к установленному у вас в ОС Packet Tracer. (рис. 1, рис. 2, рис. 3)</a:t>
            </a:r>
          </a:p>
        </p:txBody>
      </p:sp>
      <p:pic>
        <p:nvPicPr>
          <p:cNvPr descr="C:\Users\User\OneDrive\Рабочий%20стол\Администрирование%20локальных%20систем\lab01\screenshots\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73500" y="203200"/>
            <a:ext cx="4508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Настройка брандмауэра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 Создание нового правила для подкл.чения # Блокировка подключения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Рабочее пространство</a:t>
            </a:r>
          </a:p>
          <a:p>
            <a:pPr lvl="0" indent="0" marL="0">
              <a:buNone/>
            </a:pPr>
            <a:r>
              <a:rPr/>
              <a:t>После правильной настройки брандмауэра программа не будет запрашивать авторизацию (рис. 4)</a:t>
            </a:r>
          </a:p>
        </p:txBody>
      </p:sp>
      <p:pic>
        <p:nvPicPr>
          <p:cNvPr descr="C:\Users\User\OneDrive\Рабочий%20стол\Администрирование%20локальных%20систем\lab01\screenshots\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203200"/>
            <a:ext cx="5067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Рабочее пространство Packet Tracer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рабочем пространстве разместим концентратор (Hub-Pt) и четыре оконченных устройства PC. Соединим их прямым кабелем (рис. 5). После этого последовательном зададим статические ip-адреса (рис. 006).</a:t>
            </a:r>
          </a:p>
          <a:p>
            <a:pPr lvl="0" indent="0" marL="0">
              <a:buNone/>
            </a:pPr>
            <a:r>
              <a:rPr/>
              <a:t>192.168.1.11</a:t>
            </a:r>
          </a:p>
          <a:p>
            <a:pPr lvl="0" indent="0" marL="0">
              <a:buNone/>
            </a:pPr>
            <a:r>
              <a:rPr/>
              <a:t>192.168.1.12</a:t>
            </a:r>
          </a:p>
          <a:p>
            <a:pPr lvl="0" indent="0" marL="0">
              <a:buNone/>
            </a:pPr>
            <a:r>
              <a:rPr/>
              <a:t>192.168.1.13</a:t>
            </a:r>
          </a:p>
          <a:p>
            <a:pPr lvl="0" indent="0" marL="0">
              <a:buNone/>
            </a:pPr>
            <a:r>
              <a:rPr/>
              <a:t>192.168.1.14</a:t>
            </a:r>
          </a:p>
          <a:p>
            <a:pPr lvl="0" indent="0" marL="0">
              <a:buNone/>
            </a:pPr>
            <a:r>
              <a:rPr/>
              <a:t>с маской подсети 255.255.255.0</a:t>
            </a:r>
          </a:p>
        </p:txBody>
      </p:sp>
      <p:pic>
        <p:nvPicPr>
          <p:cNvPr descr="C:\Users\User\OneDrive\Рабочий%20стол\Администрирование%20локальных%20систем\lab01\screenshots\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28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Рабочий проект с концентратором и окноченными устройствами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User\OneDrive\Рабочий%20стол\Администрирование%20локальных%20систем\lab01\screenshots\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193800"/>
            <a:ext cx="4432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Задаем статический ip-адрес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Далее мы переходим из режима реального времени (Realtime) в режим моделирования (Simulation). Выберем на панели инструментов мышкой «Add Simple PDU (P)» и щелкним сначала на PC0, затем на PC2.(рис. 7) В рабочей области появились два конверта, обозначающих пакеты, в списке событий на панели моделирования появились два события, относящихся к пакетам ARP и ICMP соответственно. Далее нажмем кнопку “PLAY”. (рис. 8).</a:t>
            </a:r>
          </a:p>
        </p:txBody>
      </p:sp>
      <p:pic>
        <p:nvPicPr>
          <p:cNvPr descr="C:\Users\User\OneDrive\Рабочий%20стол\Администрирование%20локальных%20систем\lab01\screenshots\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Отправляем пакеты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 Запускаем симуляцию{#fig:008 width = 100% height = 100%}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work report №1 administration of local subsystems</dc:title>
  <dc:creator>Выполнил: Леснухин Даниил Дмитриевич, НПИбд-02-22, 1132221553</dc:creator>
  <cp:keywords/>
  <dcterms:created xsi:type="dcterms:W3CDTF">2025-02-17T12:49:29Z</dcterms:created>
  <dcterms:modified xsi:type="dcterms:W3CDTF">2025-02-17T12:49:29Z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bel-lang">
    <vt:lpwstr>russian</vt:lpwstr>
  </property>
  <property fmtid="{D5CDD505-2E9C-101B-9397-08002B2CF9AE}" pid="3" name="babel-otherlangs">
    <vt:lpwstr>english</vt:lpwstr>
  </property>
  <property fmtid="{D5CDD505-2E9C-101B-9397-08002B2CF9AE}" pid="4" name="biblatex">
    <vt:lpwstr>True</vt:lpwstr>
  </property>
  <property fmtid="{D5CDD505-2E9C-101B-9397-08002B2CF9AE}" pid="5" name="biblatexoptions">
    <vt:lpwstr/>
  </property>
  <property fmtid="{D5CDD505-2E9C-101B-9397-08002B2CF9AE}" pid="6" name="biblio-style">
    <vt:lpwstr>gost-numeric</vt:lpwstr>
  </property>
  <property fmtid="{D5CDD505-2E9C-101B-9397-08002B2CF9AE}" pid="7" name="bibliography">
    <vt:lpwstr>bib/cite.bib</vt:lpwstr>
  </property>
  <property fmtid="{D5CDD505-2E9C-101B-9397-08002B2CF9AE}" pid="8" name="csl">
    <vt:lpwstr>pandoc/csl/gost-r-7-0-5-2008-numeric.csl</vt:lpwstr>
  </property>
  <property fmtid="{D5CDD505-2E9C-101B-9397-08002B2CF9AE}" pid="9" name="documentclass">
    <vt:lpwstr>scrreprt</vt:lpwstr>
  </property>
  <property fmtid="{D5CDD505-2E9C-101B-9397-08002B2CF9AE}" pid="10" name="figureTitle">
    <vt:lpwstr>Рис.</vt:lpwstr>
  </property>
  <property fmtid="{D5CDD505-2E9C-101B-9397-08002B2CF9AE}" pid="11" name="fontsize">
    <vt:lpwstr>12pt</vt:lpwstr>
  </property>
  <property fmtid="{D5CDD505-2E9C-101B-9397-08002B2CF9AE}" pid="12" name="header-includes">
    <vt:lpwstr/>
  </property>
  <property fmtid="{D5CDD505-2E9C-101B-9397-08002B2CF9AE}" pid="13" name="indent">
    <vt:lpwstr>True</vt:lpwstr>
  </property>
  <property fmtid="{D5CDD505-2E9C-101B-9397-08002B2CF9AE}" pid="14" name="linestretch">
    <vt:lpwstr>1.5</vt:lpwstr>
  </property>
  <property fmtid="{D5CDD505-2E9C-101B-9397-08002B2CF9AE}" pid="15" name="listingTitle">
    <vt:lpwstr>Листинг</vt:lpwstr>
  </property>
  <property fmtid="{D5CDD505-2E9C-101B-9397-08002B2CF9AE}" pid="16" name="lof">
    <vt:lpwstr>True</vt:lpwstr>
  </property>
  <property fmtid="{D5CDD505-2E9C-101B-9397-08002B2CF9AE}" pid="17" name="lofTitle">
    <vt:lpwstr>Список иллюстраций</vt:lpwstr>
  </property>
  <property fmtid="{D5CDD505-2E9C-101B-9397-08002B2CF9AE}" pid="18" name="lolTitle">
    <vt:lpwstr>Листинги</vt:lpwstr>
  </property>
  <property fmtid="{D5CDD505-2E9C-101B-9397-08002B2CF9AE}" pid="19" name="mainfont">
    <vt:lpwstr>Times New Roman</vt:lpwstr>
  </property>
  <property fmtid="{D5CDD505-2E9C-101B-9397-08002B2CF9AE}" pid="20" name="mainfontoptions">
    <vt:lpwstr>Ligatures=TeX</vt:lpwstr>
  </property>
  <property fmtid="{D5CDD505-2E9C-101B-9397-08002B2CF9AE}" pid="21" name="monofontoptions">
    <vt:lpwstr>Scale=MatchLowercase,Scale=0.9</vt:lpwstr>
  </property>
  <property fmtid="{D5CDD505-2E9C-101B-9397-08002B2CF9AE}" pid="22" name="papersize">
    <vt:lpwstr>a4</vt:lpwstr>
  </property>
  <property fmtid="{D5CDD505-2E9C-101B-9397-08002B2CF9AE}" pid="23" name="polyglossia-lang">
    <vt:lpwstr/>
  </property>
  <property fmtid="{D5CDD505-2E9C-101B-9397-08002B2CF9AE}" pid="24" name="polyglossia-otherlangs">
    <vt:lpwstr/>
  </property>
  <property fmtid="{D5CDD505-2E9C-101B-9397-08002B2CF9AE}" pid="25" name="romanfontoptions">
    <vt:lpwstr>Ligatures=TeX</vt:lpwstr>
  </property>
  <property fmtid="{D5CDD505-2E9C-101B-9397-08002B2CF9AE}" pid="26" name="sansfontoptions">
    <vt:lpwstr>Ligatures=TeX,Scale=MatchLowercase</vt:lpwstr>
  </property>
  <property fmtid="{D5CDD505-2E9C-101B-9397-08002B2CF9AE}" pid="27" name="subtitle">
    <vt:lpwstr>Знакомство с Cisco Packet Tracer</vt:lpwstr>
  </property>
  <property fmtid="{D5CDD505-2E9C-101B-9397-08002B2CF9AE}" pid="28" name="tableTitle">
    <vt:lpwstr>Таблица</vt:lpwstr>
  </property>
  <property fmtid="{D5CDD505-2E9C-101B-9397-08002B2CF9AE}" pid="29" name="toc">
    <vt:lpwstr>True</vt:lpwstr>
  </property>
  <property fmtid="{D5CDD505-2E9C-101B-9397-08002B2CF9AE}" pid="30" name="toc-depth">
    <vt:lpwstr>2</vt:lpwstr>
  </property>
  <property fmtid="{D5CDD505-2E9C-101B-9397-08002B2CF9AE}" pid="31" name="toc-title">
    <vt:lpwstr>Содержание</vt:lpwstr>
  </property>
</Properties>
</file>