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№2</a:t>
            </a:r>
            <a:br/>
            <a:r>
              <a:rPr/>
              <a:t>administration of local subsystems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Предварительная настройка оборудования Cisco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лабораторной работы, мы получили основные навыки по начальному конфигурированию оборудования Cisco.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Ответы на 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Возможные способы подключения к сетевому оборудованию:</a:t>
            </a:r>
          </a:p>
          <a:p>
            <a:pPr lvl="0"/>
            <a:r>
              <a:rPr b="1"/>
              <a:t>Консольное подключение</a:t>
            </a:r>
            <a:r>
              <a:rPr/>
              <a:t> (через консольный порт): используется для первичной настройки устройства с помощью консольного кабеля (обычно RJ45-to-DB9 или USB-to-RJ45).</a:t>
            </a:r>
          </a:p>
          <a:p>
            <a:pPr lvl="0"/>
            <a:r>
              <a:rPr b="1"/>
              <a:t>Подключение по сети:</a:t>
            </a:r>
          </a:p>
          <a:p>
            <a:pPr lvl="1"/>
            <a:r>
              <a:rPr/>
              <a:t>Через протокол Telnet.</a:t>
            </a:r>
          </a:p>
          <a:p>
            <a:pPr lvl="1"/>
            <a:r>
              <a:rPr/>
              <a:t>Через протокол SSH.</a:t>
            </a:r>
          </a:p>
          <a:p>
            <a:pPr lvl="0"/>
            <a:r>
              <a:rPr b="1"/>
              <a:t>Веб-интерфейс:</a:t>
            </a:r>
            <a:r>
              <a:rPr/>
              <a:t> доступен на устройствах с поддержкой GUI.</a:t>
            </a:r>
          </a:p>
          <a:p>
            <a:pPr lvl="0"/>
            <a:r>
              <a:rPr b="1"/>
              <a:t>SNMP (Simple Network Management Protocol):</a:t>
            </a:r>
            <a:r>
              <a:rPr/>
              <a:t> для мониторинга и базовой конфигурации.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Тип сетевого кабеля для подключения оконечного устройства к маршрутизатору:</a:t>
            </a:r>
          </a:p>
          <a:p>
            <a:pPr lvl="0" indent="0" marL="0">
              <a:buNone/>
            </a:pPr>
            <a:r>
              <a:rPr b="1"/>
              <a:t>Прямой (прямой Ethernet-кабель, UTP Cat5/6)</a:t>
            </a:r>
            <a:r>
              <a:rPr/>
              <a:t>.</a:t>
            </a:r>
          </a:p>
          <a:p>
            <a:pPr lvl="0"/>
            <a:r>
              <a:rPr b="1"/>
              <a:t>Почему:</a:t>
            </a:r>
            <a:r>
              <a:rPr/>
              <a:t> Маршрутизатор и оконечное устройство (например, ПК) используют разные пары для передачи и приёма данных, поэтому перекрёстное соединение внутри кабеля не требуется.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Тип сетевого кабеля для подключения оконечного устройства к коммутатору:</a:t>
            </a:r>
          </a:p>
          <a:p>
            <a:pPr lvl="0" indent="0" marL="0">
              <a:buNone/>
            </a:pPr>
            <a:r>
              <a:rPr b="1"/>
              <a:t>Прямой Ethernet-кабель (UTP Cat5/6)</a:t>
            </a:r>
            <a:r>
              <a:rPr/>
              <a:t>.</a:t>
            </a:r>
          </a:p>
          <a:p>
            <a:pPr lvl="0"/>
            <a:r>
              <a:rPr b="1"/>
              <a:t>Почему:</a:t>
            </a:r>
            <a:r>
              <a:rPr/>
              <a:t> Оконечное устройство и коммутатор используют разные пары для передачи и приёма данных. Коммутатор автоматически определяет правильную пару для передачи данных (автосогласование).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Тип сетевого кабеля для подключения коммутатора к коммутатору:</a:t>
            </a:r>
          </a:p>
          <a:p>
            <a:pPr lvl="0"/>
            <a:r>
              <a:rPr b="1"/>
              <a:t>Прямой кабель:</a:t>
            </a:r>
            <a:r>
              <a:rPr/>
              <a:t> если устройства поддерживают функцию Auto-MDIX (автоматическое согласование). Большинство современных коммутаторов поддерживают Auto-MDIX.</a:t>
            </a:r>
          </a:p>
          <a:p>
            <a:pPr lvl="0"/>
            <a:r>
              <a:rPr b="1"/>
              <a:t>Перекрёстный кабель (crossover):</a:t>
            </a:r>
            <a:r>
              <a:rPr/>
              <a:t> если функция Auto-MDIX отсутствует.</a:t>
            </a:r>
          </a:p>
          <a:p>
            <a:pPr lvl="0"/>
            <a:r>
              <a:rPr b="1"/>
              <a:t>Почему:</a:t>
            </a:r>
            <a:r>
              <a:rPr/>
              <a:t> Для связи между двумя коммутаторами требуется перекрёстное соединение (одна пара передаёт данные с одного коммутатора на пару приёма другого).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Возможные способы настройки доступа по паролю:</a:t>
            </a:r>
          </a:p>
          <a:p>
            <a:pPr lvl="0"/>
            <a:r>
              <a:rPr b="1"/>
              <a:t>Консольный доступ:</a:t>
            </a:r>
          </a:p>
          <a:p>
            <a:pPr lvl="1"/>
            <a:r>
              <a:rPr/>
              <a:t>Настраивается через команды:</a:t>
            </a:r>
          </a:p>
          <a:p>
            <a:pPr lvl="1" indent="0">
              <a:buNone/>
            </a:pPr>
            <a:r>
              <a:rPr>
                <a:latin typeface="Courier"/>
              </a:rPr>
              <a:t>  line console 0
  password &lt;пароль&gt;
  login</a:t>
            </a:r>
          </a:p>
          <a:p>
            <a:pPr lvl="0" indent="0" marL="0">
              <a:buNone/>
            </a:pPr>
            <a:r>
              <a:rPr/>
              <a:t>Удалённый доступ (VTY): через Telnet или SSH.</a:t>
            </a:r>
          </a:p>
          <a:p>
            <a:pPr lvl="0"/>
            <a:r>
              <a:rPr/>
              <a:t>Настраивается через команды:</a:t>
            </a:r>
          </a:p>
          <a:p>
            <a:pPr lvl="0" indent="0">
              <a:buNone/>
            </a:pPr>
            <a:r>
              <a:rPr>
                <a:latin typeface="Courier"/>
              </a:rPr>
              <a:t>line vty 0 4
password &lt;пароль&gt;
login</a:t>
            </a:r>
          </a:p>
          <a:p>
            <a:pPr lvl="0" indent="0" marL="0">
              <a:buNone/>
            </a:pPr>
            <a:r>
              <a:rPr/>
              <a:t>Пароль привилегированного режима (enable):</a:t>
            </a:r>
          </a:p>
          <a:p>
            <a:pPr lvl="0"/>
            <a:r>
              <a:rPr/>
              <a:t>Настраивается через команду ``` enable secret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6. Возможные способы настройки удалённого доступа:</a:t>
            </a:r>
          </a:p>
          <a:p>
            <a:pPr lvl="0"/>
            <a:r>
              <a:rPr b="1"/>
              <a:t>Через Telnet:</a:t>
            </a:r>
            <a:r>
              <a:rPr/>
              <a:t> позволяет удалённо подключаться к устройству, но передаёт данные (включая пароли) в открытом виде.</a:t>
            </a:r>
          </a:p>
          <a:p>
            <a:pPr lvl="0"/>
            <a:r>
              <a:rPr b="1"/>
              <a:t>Через SSH:</a:t>
            </a:r>
            <a:r>
              <a:rPr/>
              <a:t> обеспечивает безопасное зашифрованное подключение.</a:t>
            </a:r>
          </a:p>
          <a:p>
            <a:pPr lvl="0"/>
            <a:r>
              <a:rPr b="1"/>
              <a:t>Веб-интерфейс:</a:t>
            </a:r>
            <a:r>
              <a:rPr/>
              <a:t> используется на устройствах с поддержкой GUI.</a:t>
            </a:r>
          </a:p>
          <a:p>
            <a:pPr lvl="0"/>
            <a:r>
              <a:rPr b="1"/>
              <a:t>VPN (Virtual Private Network):</a:t>
            </a:r>
            <a:r>
              <a:rPr/>
              <a:t> для доступа к устройству через зашифрованное соединение.</a:t>
            </a:r>
          </a:p>
          <a:p>
            <a:pPr lvl="0" indent="0" marL="0">
              <a:buNone/>
            </a:pPr>
            <a:r>
              <a:rPr b="1"/>
              <a:t>Предпочтительный способ:</a:t>
            </a:r>
            <a:r>
              <a:rPr/>
              <a:t> </a:t>
            </a:r>
            <a:r>
              <a:rPr b="1"/>
              <a:t>SSH.</a:t>
            </a:r>
          </a:p>
          <a:p>
            <a:pPr lvl="0" indent="0" marL="0">
              <a:buNone/>
            </a:pPr>
            <a:r>
              <a:rPr b="1"/>
              <a:t>Почему:</a:t>
            </a:r>
          </a:p>
          <a:p>
            <a:pPr lvl="0"/>
            <a:r>
              <a:rPr/>
              <a:t>SSH обеспечивает шифрование всех передаваемых данных, включая пароли.</a:t>
            </a:r>
          </a:p>
          <a:p>
            <a:pPr lvl="0"/>
            <a:r>
              <a:rPr/>
              <a:t>Безопаснее, чем Telnet, который использует открытый текст.</a:t>
            </a:r>
          </a:p>
          <a:p>
            <a:pPr lvl="0"/>
            <a:r>
              <a:rPr/>
              <a:t>Поддерживается на большинстве современных сетевых устройств.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основные навыки по начальному конфигурированию оборудования Cisco.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Предварительные сведения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Некоторые особенности при работе с cisco IOS Command Line Interface (CLI): – вводимые в консоли команды воспринимаются как в полном, так и в сокращённом виде (например, для вывода содержания файла конфигурации оборудования можно использовать как show running-config, так и её сокращённую запись sh run); Tab – для дописывания сокращённой команды до полной формы используйте клавишу – для вывода списка возможных к исполнению команд и краткой информации по ним используйте знак вопроса – горячие клавиши: Ctrl + Ctrl + a —переместить курсор в начало строки; e —переместить курсор в конец строки; PgUp , Ctrl + PgDn — отвечают за навигацию по истории команд; w —удалить слово, расположенное до курсора; Ctrl + Ctrl + u —удалить строку; c —выйти из режима конфигурирования; Ctrl + z —применить текущую команду и выйти из режима конфигурирования;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Последовательность выполнения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Создадим новый проект Рис. 1</a:t>
            </a:r>
          </a:p>
        </p:txBody>
      </p:sp>
      <p:pic>
        <p:nvPicPr>
          <p:cNvPr descr="C:\Users\User\OneDrive\Рабочий%20стол\Администрирование%20локальных%20систем\lab02\screenshots\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Создание нового проекта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Разместим два оконченных устройства, коммутатор и маршрутизатор</a:t>
            </a:r>
          </a:p>
          <a:p>
            <a:pPr lvl="0" indent="0" marL="0">
              <a:buNone/>
            </a:pPr>
            <a:r>
              <a:rPr/>
              <a:t>В логической рабочей области Packet Tracer разместим коммутатор, маршрутизатор и 2 оконечных устройства типа PC, соединим один PC с маршрутизатором, другой PC — с коммутатором Рис. 2</a:t>
            </a:r>
          </a:p>
        </p:txBody>
      </p:sp>
      <p:pic>
        <p:nvPicPr>
          <p:cNvPr descr="C:\Users\User\OneDrive\Рабочий%20стол\Администрирование%20локальных%20систем\lab02\screenshots\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203200"/>
            <a:ext cx="5080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Организация рабочего пространства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маршрутизатора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нам необходимо настроить маршрутизатор в соответствии с заданием, благо код изначально был нам предоставлен, поэтому переходим в консоль и прописываем его. Рис. 3</a:t>
            </a:r>
          </a:p>
        </p:txBody>
      </p:sp>
      <p:pic>
        <p:nvPicPr>
          <p:cNvPr descr="C:\Users\User\OneDrive\Рабочий%20стол\Администрирование%20локальных%20систем\lab02\screenshots\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"/>
            <a:ext cx="51054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маршрутизатора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Данный код: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Настраивает маршрутизатор с именем </a:t>
            </a:r>
            <a:r>
              <a:rPr>
                <a:latin typeface="Courier"/>
              </a:rPr>
              <a:t>msk-donskaya-ddlesnukhin-gw-1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Активирует интерфейс </a:t>
            </a:r>
            <a:r>
              <a:rPr>
                <a:latin typeface="Courier"/>
              </a:rPr>
              <a:t>FastEthernet 0/0</a:t>
            </a:r>
            <a:r>
              <a:rPr/>
              <a:t> с IP-адресом.</a:t>
            </a:r>
          </a:p>
          <a:p>
            <a:pPr lvl="0" indent="-342900" marL="342900">
              <a:buAutoNum type="arabicPeriod"/>
            </a:pPr>
            <a:r>
              <a:rPr/>
              <a:t>Настраивает удалённый доступ через SSH (безопаснее, чем Telnet).</a:t>
            </a:r>
          </a:p>
          <a:p>
            <a:pPr lvl="0" indent="-342900" marL="342900">
              <a:buAutoNum type="arabicPeriod"/>
            </a:pPr>
            <a:r>
              <a:rPr/>
              <a:t>Устанавливает пароли для защиты.</a:t>
            </a:r>
          </a:p>
          <a:p>
            <a:pPr lvl="0" indent="-342900" marL="342900">
              <a:buAutoNum type="arabicPeriod"/>
            </a:pPr>
            <a:r>
              <a:rPr/>
              <a:t>Включает шифрование паролей.</a:t>
            </a:r>
          </a:p>
          <a:p>
            <a:pPr lvl="0" indent="-342900" marL="342900">
              <a:buAutoNum type="arabicPeriod"/>
            </a:pPr>
            <a:r>
              <a:rPr/>
              <a:t>Генерирует ключи RSA для работы SSH.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Проведем настройку коммутатора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нам необходимо настроить маршрутизатор в соответствии с заданием, благо код изначально был нам предоставлен, поэтому переходим в консоль и прописываем его. Рис. 4</a:t>
            </a:r>
          </a:p>
        </p:txBody>
      </p:sp>
      <p:pic>
        <p:nvPicPr>
          <p:cNvPr descr="C:\Users\User\OneDrive\Рабочий%20стол\Администрирование%20локальных%20систем\lab02\screenshots\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Этот код: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Настраивает логический интерфейс VLAN 2 с IP-адресом для управления.</a:t>
            </a:r>
          </a:p>
          <a:p>
            <a:pPr lvl="0" indent="-342900" marL="342900">
              <a:buAutoNum type="arabicPeriod"/>
            </a:pPr>
            <a:r>
              <a:rPr/>
              <a:t>Назначает порт </a:t>
            </a:r>
            <a:r>
              <a:rPr>
                <a:latin typeface="Courier"/>
              </a:rPr>
              <a:t>f0/1</a:t>
            </a:r>
            <a:r>
              <a:rPr/>
              <a:t> в VLAN 2.</a:t>
            </a:r>
          </a:p>
          <a:p>
            <a:pPr lvl="0" indent="-342900" marL="342900">
              <a:buAutoNum type="arabicPeriod"/>
            </a:pPr>
            <a:r>
              <a:rPr/>
              <a:t>Устанавливает шлюз по умолчанию для взаимодействия с другими сетями.</a:t>
            </a:r>
          </a:p>
          <a:p>
            <a:pPr lvl="0" indent="-342900" marL="342900">
              <a:buAutoNum type="arabicPeriod"/>
            </a:pPr>
            <a:r>
              <a:rPr/>
              <a:t>Включает удалённый доступ по SSH с безопасным паролем.</a:t>
            </a:r>
          </a:p>
          <a:p>
            <a:pPr lvl="0" indent="-342900" marL="342900">
              <a:buAutoNum type="arabicPeriod"/>
            </a:pPr>
            <a:r>
              <a:rPr/>
              <a:t>Шифрует пароли и генерирует RSA-ключи для защиты.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№2 administration of local subsystems</dc:title>
  <dc:creator>Выполнил: Леснухин Даниил Дмитриевич, НПИбд-02-22, 1132221553</dc:creator>
  <cp:keywords/>
  <dcterms:created xsi:type="dcterms:W3CDTF">2025-02-21T22:14:28Z</dcterms:created>
  <dcterms:modified xsi:type="dcterms:W3CDTF">2025-02-21T22:14:28Z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Предварительная настройка оборудования Cisco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