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69" r:id="rId3"/>
    <p:sldId id="268" r:id="rId4"/>
    <p:sldId id="283" r:id="rId5"/>
    <p:sldId id="263" r:id="rId6"/>
    <p:sldId id="284" r:id="rId7"/>
    <p:sldId id="290" r:id="rId8"/>
    <p:sldId id="292" r:id="rId9"/>
    <p:sldId id="29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le Wilbanks" initials="DTW"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30549E"/>
    <a:srgbClr val="AB5522"/>
    <a:srgbClr val="F38814"/>
    <a:srgbClr val="FFFFCC"/>
    <a:srgbClr val="3EA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0" d="100"/>
          <a:sy n="120" d="100"/>
        </p:scale>
        <p:origin x="-5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6-04T06:40:26.049" idx="3">
    <p:pos x="5082" y="2460"/>
    <p:text>Katie/Ken: No weighting for Themes or Subjects or  Themes of Topics.  It only makes sense at the Resource level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6-04T11:49:11.739" idx="8">
    <p:pos x="10" y="10"/>
    <p:text>Having more resources to show up as very distanct stars, down to 1 pixel (per Marty and Dale idea)
The hover over for the Theme should show a count by resoruce type of how many resources,  Subjects, Topics etc. are underneath.  This type of flyout would apply at the Theme / Subject / Topic level.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6-05T08:47:55.124" idx="9">
    <p:pos x="10" y="10"/>
    <p:text>Keep the Themes in the distance, w/o Stars, the way it is mocked up here.   Get rid of the lines on the click history (see later slides).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6-04T11:21:39.916" idx="4">
    <p:pos x="1563" y="794"/>
    <p:text>Keep here, change text to ideaMap. keep the icon.
Add a scrollbartype approach to get to the full history.</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6-04T11:21:39.916" idx="13">
    <p:pos x="226" y="1876"/>
    <p:text>Keep here, change text to ideaMap. keep the icon.
Add a scrollbartype approach to get to the full history.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D841A-F16E-417C-9392-C7222B6ADFB6}" type="datetimeFigureOut">
              <a:rPr lang="en-US" smtClean="0"/>
              <a:t>6/8/2012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B71D4B-1B8C-4344-98CA-BF49C674ED80}" type="slidenum">
              <a:rPr lang="en-US" smtClean="0"/>
              <a:t>‹#›</a:t>
            </a:fld>
            <a:endParaRPr lang="en-US"/>
          </a:p>
        </p:txBody>
      </p:sp>
    </p:spTree>
    <p:extLst>
      <p:ext uri="{BB962C8B-B14F-4D97-AF65-F5344CB8AC3E}">
        <p14:creationId xmlns:p14="http://schemas.microsoft.com/office/powerpoint/2010/main" val="312808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comments" Target="../comments/comment2.xml"/><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omments" Target="../comments/comment3.xml"/><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0.png"/><Relationship Id="rId12" Type="http://schemas.openxmlformats.org/officeDocument/2006/relationships/image" Target="../media/image20.png"/><Relationship Id="rId17" Type="http://schemas.openxmlformats.org/officeDocument/2006/relationships/image" Target="../media/image9.png"/><Relationship Id="rId2" Type="http://schemas.openxmlformats.org/officeDocument/2006/relationships/image" Target="../media/image15.pn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17.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3.png"/><Relationship Id="rId17" Type="http://schemas.openxmlformats.org/officeDocument/2006/relationships/comments" Target="../comments/comment4.xml"/><Relationship Id="rId2" Type="http://schemas.openxmlformats.org/officeDocument/2006/relationships/image" Target="../media/image4.pn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0.png"/><Relationship Id="rId1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7.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3.png"/><Relationship Id="rId17" Type="http://schemas.openxmlformats.org/officeDocument/2006/relationships/comments" Target="../comments/comment5.xml"/><Relationship Id="rId2" Type="http://schemas.openxmlformats.org/officeDocument/2006/relationships/image" Target="../media/image4.pn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0.png"/><Relationship Id="rId1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7.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1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1556" y="3360137"/>
            <a:ext cx="1376244" cy="520889"/>
          </a:xfrm>
          <a:prstGeom prst="rect">
            <a:avLst/>
          </a:prstGeom>
        </p:spPr>
      </p:pic>
      <p:grpSp>
        <p:nvGrpSpPr>
          <p:cNvPr id="4" name="Group 3"/>
          <p:cNvGrpSpPr/>
          <p:nvPr/>
        </p:nvGrpSpPr>
        <p:grpSpPr>
          <a:xfrm>
            <a:off x="4247906" y="2109790"/>
            <a:ext cx="1785361" cy="862010"/>
            <a:chOff x="3837904" y="2024686"/>
            <a:chExt cx="1785361" cy="862010"/>
          </a:xfrm>
        </p:grpSpPr>
        <p:pic>
          <p:nvPicPr>
            <p:cNvPr id="438" name="Picture 4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9515" y="2262810"/>
              <a:ext cx="87612" cy="80961"/>
            </a:xfrm>
            <a:prstGeom prst="rect">
              <a:avLst/>
            </a:prstGeom>
          </p:spPr>
        </p:pic>
        <p:pic>
          <p:nvPicPr>
            <p:cNvPr id="439" name="Picture 4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2265" y="2253286"/>
              <a:ext cx="87612" cy="80961"/>
            </a:xfrm>
            <a:prstGeom prst="rect">
              <a:avLst/>
            </a:prstGeom>
          </p:spPr>
        </p:pic>
        <p:pic>
          <p:nvPicPr>
            <p:cNvPr id="440" name="Picture 4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586" y="2229474"/>
              <a:ext cx="87612" cy="80961"/>
            </a:xfrm>
            <a:prstGeom prst="rect">
              <a:avLst/>
            </a:prstGeom>
          </p:spPr>
        </p:pic>
        <p:pic>
          <p:nvPicPr>
            <p:cNvPr id="441" name="Picture 4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7904" y="2515224"/>
              <a:ext cx="87612" cy="80961"/>
            </a:xfrm>
            <a:prstGeom prst="rect">
              <a:avLst/>
            </a:prstGeom>
          </p:spPr>
        </p:pic>
        <p:pic>
          <p:nvPicPr>
            <p:cNvPr id="442" name="Picture 4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7130" y="2696199"/>
              <a:ext cx="87612" cy="80961"/>
            </a:xfrm>
            <a:prstGeom prst="rect">
              <a:avLst/>
            </a:prstGeom>
          </p:spPr>
        </p:pic>
        <p:pic>
          <p:nvPicPr>
            <p:cNvPr id="443" name="Picture 4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013" y="2508077"/>
              <a:ext cx="87612" cy="80961"/>
            </a:xfrm>
            <a:prstGeom prst="rect">
              <a:avLst/>
            </a:prstGeom>
          </p:spPr>
        </p:pic>
        <p:pic>
          <p:nvPicPr>
            <p:cNvPr id="444" name="Picture 4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9123" y="2024686"/>
              <a:ext cx="87612" cy="80961"/>
            </a:xfrm>
            <a:prstGeom prst="rect">
              <a:avLst/>
            </a:prstGeom>
          </p:spPr>
        </p:pic>
        <p:pic>
          <p:nvPicPr>
            <p:cNvPr id="445" name="Picture 4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509" y="2805735"/>
              <a:ext cx="87612" cy="80961"/>
            </a:xfrm>
            <a:prstGeom prst="rect">
              <a:avLst/>
            </a:prstGeom>
          </p:spPr>
        </p:pic>
        <p:pic>
          <p:nvPicPr>
            <p:cNvPr id="446" name="Picture 4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9341" y="2581000"/>
              <a:ext cx="87612" cy="80961"/>
            </a:xfrm>
            <a:prstGeom prst="rect">
              <a:avLst/>
            </a:prstGeom>
          </p:spPr>
        </p:pic>
        <p:pic>
          <p:nvPicPr>
            <p:cNvPr id="447" name="Picture 4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117" y="2148511"/>
              <a:ext cx="87612" cy="80961"/>
            </a:xfrm>
            <a:prstGeom prst="rect">
              <a:avLst/>
            </a:prstGeom>
          </p:spPr>
        </p:pic>
        <p:pic>
          <p:nvPicPr>
            <p:cNvPr id="448" name="Picture 4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3781" y="2062785"/>
              <a:ext cx="87612" cy="80961"/>
            </a:xfrm>
            <a:prstGeom prst="rect">
              <a:avLst/>
            </a:prstGeom>
          </p:spPr>
        </p:pic>
        <p:pic>
          <p:nvPicPr>
            <p:cNvPr id="449" name="Picture 4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1425" y="2724774"/>
              <a:ext cx="87612" cy="80961"/>
            </a:xfrm>
            <a:prstGeom prst="rect">
              <a:avLst/>
            </a:prstGeom>
          </p:spPr>
        </p:pic>
        <p:sp>
          <p:nvSpPr>
            <p:cNvPr id="450" name="Snip Diagonal Corner Rectangle 449"/>
            <p:cNvSpPr/>
            <p:nvPr/>
          </p:nvSpPr>
          <p:spPr>
            <a:xfrm>
              <a:off x="4366163" y="2329486"/>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Assistance</a:t>
              </a:r>
            </a:p>
          </p:txBody>
        </p:sp>
        <p:pic>
          <p:nvPicPr>
            <p:cNvPr id="451" name="Picture 4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804" y="2351062"/>
              <a:ext cx="217896" cy="187044"/>
            </a:xfrm>
            <a:prstGeom prst="rect">
              <a:avLst/>
            </a:prstGeom>
          </p:spPr>
        </p:pic>
      </p:grpSp>
      <p:grpSp>
        <p:nvGrpSpPr>
          <p:cNvPr id="6" name="Group 5"/>
          <p:cNvGrpSpPr/>
          <p:nvPr/>
        </p:nvGrpSpPr>
        <p:grpSpPr>
          <a:xfrm>
            <a:off x="6248400" y="3181441"/>
            <a:ext cx="1892389" cy="862010"/>
            <a:chOff x="6248400" y="3181441"/>
            <a:chExt cx="1892389" cy="862010"/>
          </a:xfrm>
        </p:grpSpPr>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0011" y="3419565"/>
              <a:ext cx="87612" cy="80961"/>
            </a:xfrm>
            <a:prstGeom prst="rect">
              <a:avLst/>
            </a:prstGeom>
          </p:spPr>
        </p:pic>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3589" y="3396286"/>
              <a:ext cx="87612" cy="80961"/>
            </a:xfrm>
            <a:prstGeom prst="rect">
              <a:avLst/>
            </a:prstGeom>
          </p:spPr>
        </p:pic>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8082" y="3386229"/>
              <a:ext cx="87612" cy="80961"/>
            </a:xfrm>
            <a:prstGeom prst="rect">
              <a:avLst/>
            </a:prstGeom>
          </p:spPr>
        </p:pic>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3671979"/>
              <a:ext cx="87612" cy="80961"/>
            </a:xfrm>
            <a:prstGeom prst="rect">
              <a:avLst/>
            </a:prstGeom>
          </p:spPr>
        </p:pic>
        <p:pic>
          <p:nvPicPr>
            <p:cNvPr id="93" name="Picture 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7626" y="3852954"/>
              <a:ext cx="87612" cy="80961"/>
            </a:xfrm>
            <a:prstGeom prst="rect">
              <a:avLst/>
            </a:prstGeom>
          </p:spPr>
        </p:pic>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1509" y="3664832"/>
              <a:ext cx="87612" cy="80961"/>
            </a:xfrm>
            <a:prstGeom prst="rect">
              <a:avLst/>
            </a:prstGeom>
          </p:spPr>
        </p:pic>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9619" y="3181441"/>
              <a:ext cx="87612" cy="80961"/>
            </a:xfrm>
            <a:prstGeom prst="rect">
              <a:avLst/>
            </a:prstGeom>
          </p:spPr>
        </p:pic>
        <p:pic>
          <p:nvPicPr>
            <p:cNvPr id="96" name="Picture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005" y="3962490"/>
              <a:ext cx="87612" cy="80961"/>
            </a:xfrm>
            <a:prstGeom prst="rect">
              <a:avLst/>
            </a:prstGeom>
          </p:spPr>
        </p:pic>
        <p:pic>
          <p:nvPicPr>
            <p:cNvPr id="97" name="Picture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9837" y="3737755"/>
              <a:ext cx="87612" cy="80961"/>
            </a:xfrm>
            <a:prstGeom prst="rect">
              <a:avLst/>
            </a:prstGeom>
          </p:spPr>
        </p:pic>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1613" y="3305266"/>
              <a:ext cx="87612" cy="80961"/>
            </a:xfrm>
            <a:prstGeom prst="rect">
              <a:avLst/>
            </a:prstGeom>
          </p:spPr>
        </p:pic>
        <p:pic>
          <p:nvPicPr>
            <p:cNvPr id="99" name="Picture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4277" y="3219540"/>
              <a:ext cx="87612" cy="80961"/>
            </a:xfrm>
            <a:prstGeom prst="rect">
              <a:avLst/>
            </a:prstGeom>
          </p:spPr>
        </p:pic>
        <p:pic>
          <p:nvPicPr>
            <p:cNvPr id="100"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921" y="3881529"/>
              <a:ext cx="87612" cy="80961"/>
            </a:xfrm>
            <a:prstGeom prst="rect">
              <a:avLst/>
            </a:prstGeom>
          </p:spPr>
        </p:pic>
        <p:sp>
          <p:nvSpPr>
            <p:cNvPr id="101" name="Snip Diagonal Corner Rectangle 100"/>
            <p:cNvSpPr/>
            <p:nvPr/>
          </p:nvSpPr>
          <p:spPr>
            <a:xfrm>
              <a:off x="6776658" y="3472486"/>
              <a:ext cx="1364131"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rgbClr val="30549E"/>
                  </a:solidFill>
                  <a:latin typeface="Arial" pitchFamily="34" charset="0"/>
                  <a:cs typeface="Arial" pitchFamily="34" charset="0"/>
                </a:rPr>
                <a:t>   Development</a:t>
              </a:r>
            </a:p>
          </p:txBody>
        </p:sp>
        <p:pic>
          <p:nvPicPr>
            <p:cNvPr id="102" name="Picture 10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2300" y="3507817"/>
              <a:ext cx="217896" cy="187044"/>
            </a:xfrm>
            <a:prstGeom prst="rect">
              <a:avLst/>
            </a:prstGeom>
          </p:spPr>
        </p:pic>
      </p:grpSp>
      <p:grpSp>
        <p:nvGrpSpPr>
          <p:cNvPr id="5" name="Group 4"/>
          <p:cNvGrpSpPr/>
          <p:nvPr/>
        </p:nvGrpSpPr>
        <p:grpSpPr>
          <a:xfrm>
            <a:off x="3560164" y="4395790"/>
            <a:ext cx="3145436" cy="862010"/>
            <a:chOff x="3289271" y="4058276"/>
            <a:chExt cx="3145436" cy="862010"/>
          </a:xfrm>
        </p:grpSpPr>
        <p:pic>
          <p:nvPicPr>
            <p:cNvPr id="104" name="Picture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0882" y="4296400"/>
              <a:ext cx="90682" cy="80961"/>
            </a:xfrm>
            <a:prstGeom prst="rect">
              <a:avLst/>
            </a:prstGeom>
          </p:spPr>
        </p:pic>
        <p:pic>
          <p:nvPicPr>
            <p:cNvPr id="105" name="Pictur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2665" y="4234486"/>
              <a:ext cx="90682" cy="80961"/>
            </a:xfrm>
            <a:prstGeom prst="rect">
              <a:avLst/>
            </a:prstGeom>
          </p:spPr>
        </p:pic>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8953" y="4263064"/>
              <a:ext cx="90682" cy="80961"/>
            </a:xfrm>
            <a:prstGeom prst="rect">
              <a:avLst/>
            </a:prstGeom>
          </p:spPr>
        </p:pic>
        <p:pic>
          <p:nvPicPr>
            <p:cNvPr id="107" name="Picture 1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9271" y="4548814"/>
              <a:ext cx="90682" cy="80961"/>
            </a:xfrm>
            <a:prstGeom prst="rect">
              <a:avLst/>
            </a:prstGeom>
          </p:spPr>
        </p:pic>
        <p:pic>
          <p:nvPicPr>
            <p:cNvPr id="108" name="Picture 1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8497" y="4729789"/>
              <a:ext cx="90682" cy="80961"/>
            </a:xfrm>
            <a:prstGeom prst="rect">
              <a:avLst/>
            </a:prstGeom>
          </p:spPr>
        </p:pic>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2380" y="4541667"/>
              <a:ext cx="90682" cy="80961"/>
            </a:xfrm>
            <a:prstGeom prst="rect">
              <a:avLst/>
            </a:prstGeom>
          </p:spPr>
        </p:pic>
        <p:pic>
          <p:nvPicPr>
            <p:cNvPr id="110" name="Picture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0490" y="4058276"/>
              <a:ext cx="90682" cy="80961"/>
            </a:xfrm>
            <a:prstGeom prst="rect">
              <a:avLst/>
            </a:prstGeom>
          </p:spPr>
        </p:pic>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2876" y="4839325"/>
              <a:ext cx="90682" cy="80961"/>
            </a:xfrm>
            <a:prstGeom prst="rect">
              <a:avLst/>
            </a:prstGeom>
          </p:spPr>
        </p:pic>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708" y="4614590"/>
              <a:ext cx="90682" cy="80961"/>
            </a:xfrm>
            <a:prstGeom prst="rect">
              <a:avLst/>
            </a:prstGeom>
          </p:spPr>
        </p:pic>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2484" y="4182101"/>
              <a:ext cx="90682" cy="80961"/>
            </a:xfrm>
            <a:prstGeom prst="rect">
              <a:avLst/>
            </a:prstGeom>
          </p:spPr>
        </p:pic>
        <p:pic>
          <p:nvPicPr>
            <p:cNvPr id="114" name="Pictur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148" y="4096375"/>
              <a:ext cx="90682" cy="80961"/>
            </a:xfrm>
            <a:prstGeom prst="rect">
              <a:avLst/>
            </a:prstGeom>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2792" y="4758364"/>
              <a:ext cx="90682" cy="80961"/>
            </a:xfrm>
            <a:prstGeom prst="rect">
              <a:avLst/>
            </a:prstGeom>
          </p:spPr>
        </p:pic>
        <p:sp>
          <p:nvSpPr>
            <p:cNvPr id="116" name="Snip Diagonal Corner Rectangle 115"/>
            <p:cNvSpPr/>
            <p:nvPr/>
          </p:nvSpPr>
          <p:spPr>
            <a:xfrm>
              <a:off x="3846467" y="4370926"/>
              <a:ext cx="2588240"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rgbClr val="30549E"/>
                  </a:solidFill>
                  <a:latin typeface="Arial" pitchFamily="34" charset="0"/>
                  <a:cs typeface="Arial" pitchFamily="34" charset="0"/>
                </a:rPr>
                <a:t>   </a:t>
              </a:r>
              <a:r>
                <a:rPr lang="en-US" sz="1200" b="1" dirty="0" smtClean="0">
                  <a:solidFill>
                    <a:srgbClr val="30549E"/>
                  </a:solidFill>
                  <a:latin typeface="Arial" pitchFamily="34" charset="0"/>
                  <a:cs typeface="Arial" pitchFamily="34" charset="0"/>
                </a:rPr>
                <a:t>Finance</a:t>
              </a:r>
              <a:r>
                <a:rPr lang="en-US" sz="1200" b="1" dirty="0">
                  <a:solidFill>
                    <a:srgbClr val="30549E"/>
                  </a:solidFill>
                  <a:latin typeface="Arial" pitchFamily="34" charset="0"/>
                  <a:cs typeface="Arial" pitchFamily="34" charset="0"/>
                </a:rPr>
                <a:t>, Economics, &amp; Trade</a:t>
              </a:r>
            </a:p>
          </p:txBody>
        </p:sp>
        <p:pic>
          <p:nvPicPr>
            <p:cNvPr id="117" name="Picture 1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1369" y="4384652"/>
              <a:ext cx="225530" cy="187044"/>
            </a:xfrm>
            <a:prstGeom prst="rect">
              <a:avLst/>
            </a:prstGeom>
          </p:spPr>
        </p:pic>
      </p:grpSp>
      <p:grpSp>
        <p:nvGrpSpPr>
          <p:cNvPr id="2" name="Group 1"/>
          <p:cNvGrpSpPr/>
          <p:nvPr/>
        </p:nvGrpSpPr>
        <p:grpSpPr>
          <a:xfrm>
            <a:off x="1393144" y="3019016"/>
            <a:ext cx="1959656" cy="862010"/>
            <a:chOff x="1600200" y="3019016"/>
            <a:chExt cx="1959656" cy="862010"/>
          </a:xfrm>
        </p:grpSpPr>
        <p:pic>
          <p:nvPicPr>
            <p:cNvPr id="134" name="Picture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135" name="Picture 1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136" name="Pictur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137" name="Picture 1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138" name="Picture 1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139" name="Picture 1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3309" y="3502407"/>
              <a:ext cx="103346" cy="80961"/>
            </a:xfrm>
            <a:prstGeom prst="rect">
              <a:avLst/>
            </a:prstGeom>
          </p:spPr>
        </p:pic>
        <p:pic>
          <p:nvPicPr>
            <p:cNvPr id="140" name="Picture 1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141" name="Picture 1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143" name="Picture 1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144" name="Picture 1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077" y="3057115"/>
              <a:ext cx="103346" cy="80961"/>
            </a:xfrm>
            <a:prstGeom prst="rect">
              <a:avLst/>
            </a:prstGeom>
          </p:spPr>
        </p:pic>
        <p:pic>
          <p:nvPicPr>
            <p:cNvPr id="145" name="Picture 1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146" name="Snip Diagonal Corner Rectangle 145"/>
            <p:cNvSpPr/>
            <p:nvPr/>
          </p:nvSpPr>
          <p:spPr>
            <a:xfrm>
              <a:off x="2026609" y="3257140"/>
              <a:ext cx="1533247" cy="306470"/>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Human Rights</a:t>
              </a:r>
            </a:p>
          </p:txBody>
        </p:sp>
        <p:pic>
          <p:nvPicPr>
            <p:cNvPr id="147" name="Picture 1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187" y="3318156"/>
              <a:ext cx="257026" cy="187044"/>
            </a:xfrm>
            <a:prstGeom prst="rect">
              <a:avLst/>
            </a:prstGeom>
          </p:spPr>
        </p:pic>
      </p:grpSp>
      <p:grpSp>
        <p:nvGrpSpPr>
          <p:cNvPr id="180" name="Group 179"/>
          <p:cNvGrpSpPr/>
          <p:nvPr/>
        </p:nvGrpSpPr>
        <p:grpSpPr>
          <a:xfrm>
            <a:off x="0" y="76200"/>
            <a:ext cx="9144000" cy="1071481"/>
            <a:chOff x="0" y="76200"/>
            <a:chExt cx="9144000" cy="1071481"/>
          </a:xfrm>
        </p:grpSpPr>
        <p:pic>
          <p:nvPicPr>
            <p:cNvPr id="232" name="Picture 2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233" name="TextBox 232"/>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234" name="Picture 2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235" name="Picture 2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236" name="Rounded Rectangle 235"/>
            <p:cNvSpPr/>
            <p:nvPr/>
          </p:nvSpPr>
          <p:spPr>
            <a:xfrm>
              <a:off x="7543800" y="744355"/>
              <a:ext cx="1295400" cy="2774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A</a:t>
              </a:r>
              <a:r>
                <a:rPr lang="en-US" sz="1000" b="1" dirty="0" smtClean="0">
                  <a:solidFill>
                    <a:srgbClr val="30549E"/>
                  </a:solidFill>
                  <a:latin typeface="Arial" pitchFamily="34" charset="0"/>
                  <a:cs typeface="Arial" pitchFamily="34" charset="0"/>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237" name="Rounded Rectangle 236"/>
            <p:cNvSpPr/>
            <p:nvPr/>
          </p:nvSpPr>
          <p:spPr>
            <a:xfrm>
              <a:off x="152400" y="811631"/>
              <a:ext cx="1358776" cy="2101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30549E"/>
                  </a:solidFill>
                  <a:latin typeface="Arial" pitchFamily="34" charset="0"/>
                  <a:cs typeface="Arial" pitchFamily="34" charset="0"/>
                </a:rPr>
                <a:t> Filter</a:t>
              </a:r>
              <a:r>
                <a:rPr lang="en-US" sz="1200" b="1" dirty="0" smtClean="0">
                  <a:solidFill>
                    <a:srgbClr val="30549E"/>
                  </a:solidFill>
                </a:rPr>
                <a:t>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238" name="Rounded Rectangle 237"/>
            <p:cNvSpPr/>
            <p:nvPr/>
          </p:nvSpPr>
          <p:spPr>
            <a:xfrm>
              <a:off x="7620000" y="152400"/>
              <a:ext cx="1143000" cy="217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latin typeface="Arial" pitchFamily="34" charset="0"/>
                  <a:cs typeface="Arial" pitchFamily="34" charset="0"/>
                </a:rPr>
                <a:t>Hello, </a:t>
              </a:r>
              <a:r>
                <a:rPr lang="en-US" sz="1000" dirty="0" smtClean="0">
                  <a:solidFill>
                    <a:srgbClr val="F38814"/>
                  </a:solidFill>
                  <a:latin typeface="Arial" pitchFamily="34" charset="0"/>
                  <a:cs typeface="Arial" pitchFamily="34" charset="0"/>
                </a:rPr>
                <a:t>Katie </a:t>
              </a:r>
              <a:r>
                <a:rPr lang="en-US" sz="1000" b="1" dirty="0" smtClean="0">
                  <a:solidFill>
                    <a:srgbClr val="30549E"/>
                  </a:solidFill>
                  <a:latin typeface="Arial" pitchFamily="34" charset="0"/>
                  <a:cs typeface="Arial" pitchFamily="34" charset="0"/>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grpSp>
        <p:nvGrpSpPr>
          <p:cNvPr id="239" name="Group 238"/>
          <p:cNvGrpSpPr/>
          <p:nvPr/>
        </p:nvGrpSpPr>
        <p:grpSpPr>
          <a:xfrm>
            <a:off x="457200" y="1728790"/>
            <a:ext cx="1959656" cy="862010"/>
            <a:chOff x="1600200" y="3019016"/>
            <a:chExt cx="1959656" cy="862010"/>
          </a:xfrm>
        </p:grpSpPr>
        <p:pic>
          <p:nvPicPr>
            <p:cNvPr id="240" name="Picture 2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241" name="Picture 2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242" name="Picture 2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243" name="Picture 2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244" name="Picture 2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245" name="Picture 2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3309" y="3502407"/>
              <a:ext cx="103346" cy="80961"/>
            </a:xfrm>
            <a:prstGeom prst="rect">
              <a:avLst/>
            </a:prstGeom>
          </p:spPr>
        </p:pic>
        <p:pic>
          <p:nvPicPr>
            <p:cNvPr id="246" name="Picture 2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247" name="Picture 2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248" name="Picture 2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249" name="Picture 2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250" name="Picture 2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077" y="3057115"/>
              <a:ext cx="103346" cy="80961"/>
            </a:xfrm>
            <a:prstGeom prst="rect">
              <a:avLst/>
            </a:prstGeom>
          </p:spPr>
        </p:pic>
        <p:pic>
          <p:nvPicPr>
            <p:cNvPr id="251" name="Picture 2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252" name="Snip Diagonal Corner Rectangle 251"/>
            <p:cNvSpPr/>
            <p:nvPr/>
          </p:nvSpPr>
          <p:spPr>
            <a:xfrm>
              <a:off x="2026609" y="3257140"/>
              <a:ext cx="1533247" cy="306470"/>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latin typeface="Arial" pitchFamily="34" charset="0"/>
                  <a:cs typeface="Arial" pitchFamily="34" charset="0"/>
                </a:rPr>
                <a:t>   </a:t>
              </a:r>
              <a:r>
                <a:rPr lang="en-US" sz="1400" b="1" dirty="0" smtClean="0">
                  <a:solidFill>
                    <a:srgbClr val="30549E"/>
                  </a:solidFill>
                  <a:latin typeface="Arial" pitchFamily="34" charset="0"/>
                  <a:cs typeface="Arial" pitchFamily="34" charset="0"/>
                </a:rPr>
                <a:t> </a:t>
              </a:r>
              <a:r>
                <a:rPr lang="en-US" sz="1200" b="1" dirty="0" smtClean="0">
                  <a:solidFill>
                    <a:srgbClr val="30549E"/>
                  </a:solidFill>
                  <a:latin typeface="Arial" pitchFamily="34" charset="0"/>
                  <a:cs typeface="Arial" pitchFamily="34" charset="0"/>
                </a:rPr>
                <a:t>Justice</a:t>
              </a:r>
              <a:endParaRPr lang="en-US" sz="1200" b="1" dirty="0">
                <a:solidFill>
                  <a:srgbClr val="30549E"/>
                </a:solidFill>
                <a:latin typeface="Arial" pitchFamily="34" charset="0"/>
                <a:cs typeface="Arial" pitchFamily="34" charset="0"/>
              </a:endParaRPr>
            </a:p>
          </p:txBody>
        </p:sp>
        <p:pic>
          <p:nvPicPr>
            <p:cNvPr id="253" name="Picture 2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187" y="3318156"/>
              <a:ext cx="257026" cy="187044"/>
            </a:xfrm>
            <a:prstGeom prst="rect">
              <a:avLst/>
            </a:prstGeom>
          </p:spPr>
        </p:pic>
      </p:grpSp>
      <p:grpSp>
        <p:nvGrpSpPr>
          <p:cNvPr id="254" name="Group 253"/>
          <p:cNvGrpSpPr/>
          <p:nvPr/>
        </p:nvGrpSpPr>
        <p:grpSpPr>
          <a:xfrm>
            <a:off x="400416" y="4558396"/>
            <a:ext cx="2136665" cy="862010"/>
            <a:chOff x="1600200" y="3019016"/>
            <a:chExt cx="2136665" cy="862010"/>
          </a:xfrm>
        </p:grpSpPr>
        <p:pic>
          <p:nvPicPr>
            <p:cNvPr id="255" name="Picture 2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256" name="Picture 2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257" name="Picture 2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258" name="Picture 2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259" name="Picture 2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260" name="Picture 2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261" name="Picture 2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262" name="Picture 2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263" name="Picture 2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264" name="Picture 2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265" name="Picture 2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266" name="Picture 2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267" name="Snip Diagonal Corner Rectangle 266"/>
            <p:cNvSpPr/>
            <p:nvPr/>
          </p:nvSpPr>
          <p:spPr>
            <a:xfrm>
              <a:off x="2026609" y="3108820"/>
              <a:ext cx="1710256"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 Study of Fragility, Conflict &amp; Violence</a:t>
              </a:r>
            </a:p>
          </p:txBody>
        </p:sp>
        <p:pic>
          <p:nvPicPr>
            <p:cNvPr id="268" name="Picture 2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269" name="Group 268"/>
          <p:cNvGrpSpPr/>
          <p:nvPr/>
        </p:nvGrpSpPr>
        <p:grpSpPr>
          <a:xfrm>
            <a:off x="2514600" y="5538790"/>
            <a:ext cx="2400300" cy="862010"/>
            <a:chOff x="1600200" y="3019016"/>
            <a:chExt cx="2400300" cy="862010"/>
          </a:xfrm>
        </p:grpSpPr>
        <p:pic>
          <p:nvPicPr>
            <p:cNvPr id="270" name="Picture 2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271" name="Picture 2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272" name="Picture 2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273" name="Picture 2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274" name="Picture 2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275" name="Picture 2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276" name="Picture 2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277" name="Picture 2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278" name="Picture 2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279" name="Picture 2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280" name="Picture 2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281" name="Picture 2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6912" y="3800065"/>
              <a:ext cx="103346" cy="80961"/>
            </a:xfrm>
            <a:prstGeom prst="rect">
              <a:avLst/>
            </a:prstGeom>
          </p:spPr>
        </p:pic>
        <p:sp>
          <p:nvSpPr>
            <p:cNvPr id="282" name="Snip Diagonal Corner Rectangle 281"/>
            <p:cNvSpPr/>
            <p:nvPr/>
          </p:nvSpPr>
          <p:spPr>
            <a:xfrm>
              <a:off x="2026609" y="3108820"/>
              <a:ext cx="1973891" cy="625908"/>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0549E"/>
                  </a:solidFill>
                  <a:latin typeface="Arial" pitchFamily="34" charset="0"/>
                  <a:cs typeface="Arial" pitchFamily="34" charset="0"/>
                </a:rPr>
                <a:t>Sources </a:t>
              </a:r>
              <a:r>
                <a:rPr lang="en-US" sz="1200" b="1" dirty="0">
                  <a:solidFill>
                    <a:srgbClr val="30549E"/>
                  </a:solidFill>
                  <a:latin typeface="Arial" pitchFamily="34" charset="0"/>
                  <a:cs typeface="Arial" pitchFamily="34" charset="0"/>
                </a:rPr>
                <a:t>of Fragility,    Conflict &amp; Violence</a:t>
              </a:r>
            </a:p>
          </p:txBody>
        </p:sp>
        <p:pic>
          <p:nvPicPr>
            <p:cNvPr id="283" name="Picture 2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284" name="Group 283"/>
          <p:cNvGrpSpPr/>
          <p:nvPr/>
        </p:nvGrpSpPr>
        <p:grpSpPr>
          <a:xfrm>
            <a:off x="6203103" y="5480955"/>
            <a:ext cx="2211658" cy="862010"/>
            <a:chOff x="1600200" y="3019016"/>
            <a:chExt cx="2211658" cy="862010"/>
          </a:xfrm>
        </p:grpSpPr>
        <p:pic>
          <p:nvPicPr>
            <p:cNvPr id="285" name="Picture 2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286" name="Picture 2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287" name="Picture 2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288" name="Picture 2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289" name="Picture 2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290" name="Picture 2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291" name="Picture 2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292" name="Picture 2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293" name="Picture 29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294" name="Picture 2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295" name="Picture 2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296" name="Picture 2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297" name="Snip Diagonal Corner Rectangle 296"/>
            <p:cNvSpPr/>
            <p:nvPr/>
          </p:nvSpPr>
          <p:spPr>
            <a:xfrm>
              <a:off x="2026609" y="3108820"/>
              <a:ext cx="1785249"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Preventing Fragility, Conflict &amp; Violence</a:t>
              </a:r>
            </a:p>
          </p:txBody>
        </p:sp>
        <p:pic>
          <p:nvPicPr>
            <p:cNvPr id="298" name="Picture 29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299" name="Group 298"/>
          <p:cNvGrpSpPr/>
          <p:nvPr/>
        </p:nvGrpSpPr>
        <p:grpSpPr>
          <a:xfrm>
            <a:off x="6629400" y="1371600"/>
            <a:ext cx="1785361" cy="862010"/>
            <a:chOff x="3837904" y="2024686"/>
            <a:chExt cx="1785361" cy="862010"/>
          </a:xfrm>
        </p:grpSpPr>
        <p:pic>
          <p:nvPicPr>
            <p:cNvPr id="300" name="Picture 2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9515" y="2262810"/>
              <a:ext cx="87612" cy="80961"/>
            </a:xfrm>
            <a:prstGeom prst="rect">
              <a:avLst/>
            </a:prstGeom>
          </p:spPr>
        </p:pic>
        <p:pic>
          <p:nvPicPr>
            <p:cNvPr id="301" name="Picture 3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2265" y="2253286"/>
              <a:ext cx="87612" cy="80961"/>
            </a:xfrm>
            <a:prstGeom prst="rect">
              <a:avLst/>
            </a:prstGeom>
          </p:spPr>
        </p:pic>
        <p:pic>
          <p:nvPicPr>
            <p:cNvPr id="302" name="Picture 3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586" y="2229474"/>
              <a:ext cx="87612" cy="80961"/>
            </a:xfrm>
            <a:prstGeom prst="rect">
              <a:avLst/>
            </a:prstGeom>
          </p:spPr>
        </p:pic>
        <p:pic>
          <p:nvPicPr>
            <p:cNvPr id="303" name="Picture 3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7904" y="2515224"/>
              <a:ext cx="87612" cy="80961"/>
            </a:xfrm>
            <a:prstGeom prst="rect">
              <a:avLst/>
            </a:prstGeom>
          </p:spPr>
        </p:pic>
        <p:pic>
          <p:nvPicPr>
            <p:cNvPr id="304" name="Picture 3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7130" y="2696199"/>
              <a:ext cx="87612" cy="80961"/>
            </a:xfrm>
            <a:prstGeom prst="rect">
              <a:avLst/>
            </a:prstGeom>
          </p:spPr>
        </p:pic>
        <p:pic>
          <p:nvPicPr>
            <p:cNvPr id="305" name="Picture 3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1013" y="2508077"/>
              <a:ext cx="87612" cy="80961"/>
            </a:xfrm>
            <a:prstGeom prst="rect">
              <a:avLst/>
            </a:prstGeom>
          </p:spPr>
        </p:pic>
        <p:pic>
          <p:nvPicPr>
            <p:cNvPr id="306" name="Picture 3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9123" y="2024686"/>
              <a:ext cx="87612" cy="80961"/>
            </a:xfrm>
            <a:prstGeom prst="rect">
              <a:avLst/>
            </a:prstGeom>
          </p:spPr>
        </p:pic>
        <p:pic>
          <p:nvPicPr>
            <p:cNvPr id="307" name="Picture 3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509" y="2805735"/>
              <a:ext cx="87612" cy="80961"/>
            </a:xfrm>
            <a:prstGeom prst="rect">
              <a:avLst/>
            </a:prstGeom>
          </p:spPr>
        </p:pic>
        <p:pic>
          <p:nvPicPr>
            <p:cNvPr id="308" name="Picture 30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9341" y="2581000"/>
              <a:ext cx="87612" cy="80961"/>
            </a:xfrm>
            <a:prstGeom prst="rect">
              <a:avLst/>
            </a:prstGeom>
          </p:spPr>
        </p:pic>
        <p:pic>
          <p:nvPicPr>
            <p:cNvPr id="309" name="Picture 3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117" y="2148511"/>
              <a:ext cx="87612" cy="80961"/>
            </a:xfrm>
            <a:prstGeom prst="rect">
              <a:avLst/>
            </a:prstGeom>
          </p:spPr>
        </p:pic>
        <p:pic>
          <p:nvPicPr>
            <p:cNvPr id="310" name="Picture 3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3781" y="2062785"/>
              <a:ext cx="87612" cy="80961"/>
            </a:xfrm>
            <a:prstGeom prst="rect">
              <a:avLst/>
            </a:prstGeom>
          </p:spPr>
        </p:pic>
        <p:pic>
          <p:nvPicPr>
            <p:cNvPr id="311" name="Picture 3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1425" y="2724774"/>
              <a:ext cx="87612" cy="80961"/>
            </a:xfrm>
            <a:prstGeom prst="rect">
              <a:avLst/>
            </a:prstGeom>
          </p:spPr>
        </p:pic>
        <p:sp>
          <p:nvSpPr>
            <p:cNvPr id="312" name="Snip Diagonal Corner Rectangle 311"/>
            <p:cNvSpPr/>
            <p:nvPr/>
          </p:nvSpPr>
          <p:spPr>
            <a:xfrm>
              <a:off x="4366163" y="2329486"/>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 Governance</a:t>
              </a:r>
            </a:p>
          </p:txBody>
        </p:sp>
        <p:pic>
          <p:nvPicPr>
            <p:cNvPr id="313" name="Picture 3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1804" y="2351062"/>
              <a:ext cx="217896" cy="187044"/>
            </a:xfrm>
            <a:prstGeom prst="rect">
              <a:avLst/>
            </a:prstGeom>
          </p:spPr>
        </p:pic>
      </p:grpSp>
      <p:grpSp>
        <p:nvGrpSpPr>
          <p:cNvPr id="314" name="Group 313"/>
          <p:cNvGrpSpPr/>
          <p:nvPr/>
        </p:nvGrpSpPr>
        <p:grpSpPr>
          <a:xfrm>
            <a:off x="2514600" y="1295400"/>
            <a:ext cx="2249872" cy="862010"/>
            <a:chOff x="1600200" y="3019016"/>
            <a:chExt cx="2249872" cy="862010"/>
          </a:xfrm>
        </p:grpSpPr>
        <p:pic>
          <p:nvPicPr>
            <p:cNvPr id="315" name="Picture 3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16" name="Picture 3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17" name="Picture 3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18" name="Picture 3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19" name="Picture 3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20" name="Picture 3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321" name="Picture 3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22" name="Picture 3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23" name="Picture 3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324" name="Picture 3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325" name="Picture 3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6077" y="3095191"/>
              <a:ext cx="103346" cy="80961"/>
            </a:xfrm>
            <a:prstGeom prst="rect">
              <a:avLst/>
            </a:prstGeom>
          </p:spPr>
        </p:pic>
        <p:pic>
          <p:nvPicPr>
            <p:cNvPr id="326" name="Picture 3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327" name="Snip Diagonal Corner Rectangle 326"/>
            <p:cNvSpPr/>
            <p:nvPr/>
          </p:nvSpPr>
          <p:spPr>
            <a:xfrm>
              <a:off x="2026609" y="3108820"/>
              <a:ext cx="1823463"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 Peace Operations &amp; Conflict </a:t>
              </a:r>
              <a:r>
                <a:rPr lang="en-US" sz="1200" b="1" dirty="0" smtClean="0">
                  <a:solidFill>
                    <a:srgbClr val="30549E"/>
                  </a:solidFill>
                  <a:latin typeface="Arial" pitchFamily="34" charset="0"/>
                  <a:cs typeface="Arial" pitchFamily="34" charset="0"/>
                </a:rPr>
                <a:t>Management</a:t>
              </a:r>
              <a:endParaRPr lang="en-US" sz="1200" b="1" dirty="0">
                <a:solidFill>
                  <a:srgbClr val="30549E"/>
                </a:solidFill>
                <a:latin typeface="Arial" pitchFamily="34" charset="0"/>
                <a:cs typeface="Arial" pitchFamily="34" charset="0"/>
              </a:endParaRPr>
            </a:p>
          </p:txBody>
        </p:sp>
        <p:pic>
          <p:nvPicPr>
            <p:cNvPr id="328" name="Picture 3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pic>
        <p:nvPicPr>
          <p:cNvPr id="329" name="Picture 3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0454" y="1366839"/>
            <a:ext cx="103346" cy="80961"/>
          </a:xfrm>
          <a:prstGeom prst="rect">
            <a:avLst/>
          </a:prstGeom>
        </p:spPr>
      </p:pic>
    </p:spTree>
    <p:extLst>
      <p:ext uri="{BB962C8B-B14F-4D97-AF65-F5344CB8AC3E}">
        <p14:creationId xmlns:p14="http://schemas.microsoft.com/office/powerpoint/2010/main" val="207007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 name="Group 374"/>
          <p:cNvGrpSpPr/>
          <p:nvPr/>
        </p:nvGrpSpPr>
        <p:grpSpPr>
          <a:xfrm>
            <a:off x="1393144" y="3019016"/>
            <a:ext cx="1959656" cy="862010"/>
            <a:chOff x="1600200" y="3019016"/>
            <a:chExt cx="1959656" cy="862010"/>
          </a:xfrm>
        </p:grpSpPr>
        <p:pic>
          <p:nvPicPr>
            <p:cNvPr id="376" name="Picture 3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77" name="Picture 3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78" name="Picture 3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79" name="Picture 3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80" name="Picture 3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81" name="Picture 3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3309" y="3502407"/>
              <a:ext cx="103346" cy="80961"/>
            </a:xfrm>
            <a:prstGeom prst="rect">
              <a:avLst/>
            </a:prstGeom>
          </p:spPr>
        </p:pic>
        <p:pic>
          <p:nvPicPr>
            <p:cNvPr id="382" name="Picture 3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83" name="Picture 3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84" name="Picture 3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385" name="Picture 3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386" name="Picture 3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077" y="3057115"/>
              <a:ext cx="103346" cy="80961"/>
            </a:xfrm>
            <a:prstGeom prst="rect">
              <a:avLst/>
            </a:prstGeom>
          </p:spPr>
        </p:pic>
        <p:pic>
          <p:nvPicPr>
            <p:cNvPr id="387" name="Picture 3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388" name="Snip Diagonal Corner Rectangle 387"/>
            <p:cNvSpPr/>
            <p:nvPr/>
          </p:nvSpPr>
          <p:spPr>
            <a:xfrm>
              <a:off x="2026609" y="3257140"/>
              <a:ext cx="1533247" cy="306470"/>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Human Rights</a:t>
              </a:r>
            </a:p>
          </p:txBody>
        </p:sp>
        <p:pic>
          <p:nvPicPr>
            <p:cNvPr id="389" name="Picture 3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187" y="3318156"/>
              <a:ext cx="257026" cy="187044"/>
            </a:xfrm>
            <a:prstGeom prst="rect">
              <a:avLst/>
            </a:prstGeom>
          </p:spPr>
        </p:pic>
      </p:grpSp>
      <p:grpSp>
        <p:nvGrpSpPr>
          <p:cNvPr id="330" name="Group 329"/>
          <p:cNvGrpSpPr/>
          <p:nvPr/>
        </p:nvGrpSpPr>
        <p:grpSpPr>
          <a:xfrm>
            <a:off x="4247906" y="2109790"/>
            <a:ext cx="1785361" cy="862010"/>
            <a:chOff x="3837904" y="2024686"/>
            <a:chExt cx="1785361" cy="862010"/>
          </a:xfrm>
        </p:grpSpPr>
        <p:pic>
          <p:nvPicPr>
            <p:cNvPr id="331" name="Picture 3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515" y="2262810"/>
              <a:ext cx="87612" cy="80961"/>
            </a:xfrm>
            <a:prstGeom prst="rect">
              <a:avLst/>
            </a:prstGeom>
          </p:spPr>
        </p:pic>
        <p:pic>
          <p:nvPicPr>
            <p:cNvPr id="332" name="Picture 3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265" y="2253286"/>
              <a:ext cx="87612" cy="80961"/>
            </a:xfrm>
            <a:prstGeom prst="rect">
              <a:avLst/>
            </a:prstGeom>
          </p:spPr>
        </p:pic>
        <p:pic>
          <p:nvPicPr>
            <p:cNvPr id="333" name="Picture 3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7586" y="2229474"/>
              <a:ext cx="87612" cy="80961"/>
            </a:xfrm>
            <a:prstGeom prst="rect">
              <a:avLst/>
            </a:prstGeom>
          </p:spPr>
        </p:pic>
        <p:pic>
          <p:nvPicPr>
            <p:cNvPr id="334" name="Picture 3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7904" y="2515224"/>
              <a:ext cx="87612" cy="80961"/>
            </a:xfrm>
            <a:prstGeom prst="rect">
              <a:avLst/>
            </a:prstGeom>
          </p:spPr>
        </p:pic>
        <p:pic>
          <p:nvPicPr>
            <p:cNvPr id="335" name="Picture 3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7130" y="2696199"/>
              <a:ext cx="87612" cy="80961"/>
            </a:xfrm>
            <a:prstGeom prst="rect">
              <a:avLst/>
            </a:prstGeom>
          </p:spPr>
        </p:pic>
        <p:pic>
          <p:nvPicPr>
            <p:cNvPr id="336" name="Picture 3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1013" y="2508077"/>
              <a:ext cx="87612" cy="80961"/>
            </a:xfrm>
            <a:prstGeom prst="rect">
              <a:avLst/>
            </a:prstGeom>
          </p:spPr>
        </p:pic>
        <p:pic>
          <p:nvPicPr>
            <p:cNvPr id="337" name="Picture 3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9123" y="2024686"/>
              <a:ext cx="87612" cy="80961"/>
            </a:xfrm>
            <a:prstGeom prst="rect">
              <a:avLst/>
            </a:prstGeom>
          </p:spPr>
        </p:pic>
        <p:pic>
          <p:nvPicPr>
            <p:cNvPr id="338" name="Picture 3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1509" y="2805735"/>
              <a:ext cx="87612" cy="80961"/>
            </a:xfrm>
            <a:prstGeom prst="rect">
              <a:avLst/>
            </a:prstGeom>
          </p:spPr>
        </p:pic>
        <p:pic>
          <p:nvPicPr>
            <p:cNvPr id="339" name="Picture 3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9341" y="2581000"/>
              <a:ext cx="87612" cy="80961"/>
            </a:xfrm>
            <a:prstGeom prst="rect">
              <a:avLst/>
            </a:prstGeom>
          </p:spPr>
        </p:pic>
        <p:pic>
          <p:nvPicPr>
            <p:cNvPr id="340" name="Picture 3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1117" y="2148511"/>
              <a:ext cx="87612" cy="80961"/>
            </a:xfrm>
            <a:prstGeom prst="rect">
              <a:avLst/>
            </a:prstGeom>
          </p:spPr>
        </p:pic>
        <p:pic>
          <p:nvPicPr>
            <p:cNvPr id="341" name="Picture 3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781" y="2062785"/>
              <a:ext cx="87612" cy="80961"/>
            </a:xfrm>
            <a:prstGeom prst="rect">
              <a:avLst/>
            </a:prstGeom>
          </p:spPr>
        </p:pic>
        <p:pic>
          <p:nvPicPr>
            <p:cNvPr id="342" name="Picture 3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1425" y="2724774"/>
              <a:ext cx="87612" cy="80961"/>
            </a:xfrm>
            <a:prstGeom prst="rect">
              <a:avLst/>
            </a:prstGeom>
          </p:spPr>
        </p:pic>
        <p:sp>
          <p:nvSpPr>
            <p:cNvPr id="343" name="Snip Diagonal Corner Rectangle 342"/>
            <p:cNvSpPr/>
            <p:nvPr/>
          </p:nvSpPr>
          <p:spPr>
            <a:xfrm>
              <a:off x="4366163" y="2329486"/>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Assistance</a:t>
              </a:r>
            </a:p>
          </p:txBody>
        </p:sp>
        <p:pic>
          <p:nvPicPr>
            <p:cNvPr id="344" name="Picture 3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804" y="2351062"/>
              <a:ext cx="217896" cy="187044"/>
            </a:xfrm>
            <a:prstGeom prst="rect">
              <a:avLst/>
            </a:prstGeom>
          </p:spPr>
        </p:pic>
      </p:grpSp>
      <p:grpSp>
        <p:nvGrpSpPr>
          <p:cNvPr id="345" name="Group 344"/>
          <p:cNvGrpSpPr/>
          <p:nvPr/>
        </p:nvGrpSpPr>
        <p:grpSpPr>
          <a:xfrm>
            <a:off x="6248400" y="3181441"/>
            <a:ext cx="1892389" cy="862010"/>
            <a:chOff x="6248400" y="3181441"/>
            <a:chExt cx="1892389" cy="862010"/>
          </a:xfrm>
        </p:grpSpPr>
        <p:pic>
          <p:nvPicPr>
            <p:cNvPr id="346" name="Picture 3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0011" y="3419565"/>
              <a:ext cx="87612" cy="80961"/>
            </a:xfrm>
            <a:prstGeom prst="rect">
              <a:avLst/>
            </a:prstGeom>
          </p:spPr>
        </p:pic>
        <p:pic>
          <p:nvPicPr>
            <p:cNvPr id="347" name="Picture 3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3589" y="3396286"/>
              <a:ext cx="87612" cy="80961"/>
            </a:xfrm>
            <a:prstGeom prst="rect">
              <a:avLst/>
            </a:prstGeom>
          </p:spPr>
        </p:pic>
        <p:pic>
          <p:nvPicPr>
            <p:cNvPr id="348" name="Picture 3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8082" y="3386229"/>
              <a:ext cx="87612" cy="80961"/>
            </a:xfrm>
            <a:prstGeom prst="rect">
              <a:avLst/>
            </a:prstGeom>
          </p:spPr>
        </p:pic>
        <p:pic>
          <p:nvPicPr>
            <p:cNvPr id="349" name="Picture 3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3671979"/>
              <a:ext cx="87612" cy="80961"/>
            </a:xfrm>
            <a:prstGeom prst="rect">
              <a:avLst/>
            </a:prstGeom>
          </p:spPr>
        </p:pic>
        <p:pic>
          <p:nvPicPr>
            <p:cNvPr id="350" name="Picture 3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7626" y="3852954"/>
              <a:ext cx="87612" cy="80961"/>
            </a:xfrm>
            <a:prstGeom prst="rect">
              <a:avLst/>
            </a:prstGeom>
          </p:spPr>
        </p:pic>
        <p:pic>
          <p:nvPicPr>
            <p:cNvPr id="351" name="Picture 3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1509" y="3664832"/>
              <a:ext cx="87612" cy="80961"/>
            </a:xfrm>
            <a:prstGeom prst="rect">
              <a:avLst/>
            </a:prstGeom>
          </p:spPr>
        </p:pic>
        <p:pic>
          <p:nvPicPr>
            <p:cNvPr id="352" name="Picture 3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9619" y="3181441"/>
              <a:ext cx="87612" cy="80961"/>
            </a:xfrm>
            <a:prstGeom prst="rect">
              <a:avLst/>
            </a:prstGeom>
          </p:spPr>
        </p:pic>
        <p:pic>
          <p:nvPicPr>
            <p:cNvPr id="353" name="Picture 3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2005" y="3962490"/>
              <a:ext cx="87612" cy="80961"/>
            </a:xfrm>
            <a:prstGeom prst="rect">
              <a:avLst/>
            </a:prstGeom>
          </p:spPr>
        </p:pic>
        <p:pic>
          <p:nvPicPr>
            <p:cNvPr id="354" name="Picture 3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9837" y="3737755"/>
              <a:ext cx="87612" cy="80961"/>
            </a:xfrm>
            <a:prstGeom prst="rect">
              <a:avLst/>
            </a:prstGeom>
          </p:spPr>
        </p:pic>
        <p:pic>
          <p:nvPicPr>
            <p:cNvPr id="355" name="Picture 3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1613" y="3305266"/>
              <a:ext cx="87612" cy="80961"/>
            </a:xfrm>
            <a:prstGeom prst="rect">
              <a:avLst/>
            </a:prstGeom>
          </p:spPr>
        </p:pic>
        <p:pic>
          <p:nvPicPr>
            <p:cNvPr id="356" name="Picture 3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4277" y="3219540"/>
              <a:ext cx="87612" cy="80961"/>
            </a:xfrm>
            <a:prstGeom prst="rect">
              <a:avLst/>
            </a:prstGeom>
          </p:spPr>
        </p:pic>
        <p:pic>
          <p:nvPicPr>
            <p:cNvPr id="357" name="Picture 3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921" y="3881529"/>
              <a:ext cx="87612" cy="80961"/>
            </a:xfrm>
            <a:prstGeom prst="rect">
              <a:avLst/>
            </a:prstGeom>
          </p:spPr>
        </p:pic>
        <p:sp>
          <p:nvSpPr>
            <p:cNvPr id="358" name="Snip Diagonal Corner Rectangle 357"/>
            <p:cNvSpPr/>
            <p:nvPr/>
          </p:nvSpPr>
          <p:spPr>
            <a:xfrm>
              <a:off x="6776658" y="3472486"/>
              <a:ext cx="1364131"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rgbClr val="30549E"/>
                  </a:solidFill>
                  <a:latin typeface="Arial" pitchFamily="34" charset="0"/>
                  <a:cs typeface="Arial" pitchFamily="34" charset="0"/>
                </a:rPr>
                <a:t>   Development</a:t>
              </a:r>
            </a:p>
          </p:txBody>
        </p:sp>
        <p:pic>
          <p:nvPicPr>
            <p:cNvPr id="359" name="Picture 3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300" y="3507817"/>
              <a:ext cx="217896" cy="187044"/>
            </a:xfrm>
            <a:prstGeom prst="rect">
              <a:avLst/>
            </a:prstGeom>
          </p:spPr>
        </p:pic>
      </p:grpSp>
      <p:grpSp>
        <p:nvGrpSpPr>
          <p:cNvPr id="360" name="Group 359"/>
          <p:cNvGrpSpPr/>
          <p:nvPr/>
        </p:nvGrpSpPr>
        <p:grpSpPr>
          <a:xfrm>
            <a:off x="3560164" y="4395790"/>
            <a:ext cx="3145436" cy="862010"/>
            <a:chOff x="3289271" y="4058276"/>
            <a:chExt cx="3145436" cy="862010"/>
          </a:xfrm>
        </p:grpSpPr>
        <p:pic>
          <p:nvPicPr>
            <p:cNvPr id="361" name="Picture 3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882" y="4296400"/>
              <a:ext cx="90682" cy="80961"/>
            </a:xfrm>
            <a:prstGeom prst="rect">
              <a:avLst/>
            </a:prstGeom>
          </p:spPr>
        </p:pic>
        <p:pic>
          <p:nvPicPr>
            <p:cNvPr id="362" name="Picture 3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665" y="4234486"/>
              <a:ext cx="90682" cy="80961"/>
            </a:xfrm>
            <a:prstGeom prst="rect">
              <a:avLst/>
            </a:prstGeom>
          </p:spPr>
        </p:pic>
        <p:pic>
          <p:nvPicPr>
            <p:cNvPr id="363" name="Picture 3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8953" y="4263064"/>
              <a:ext cx="90682" cy="80961"/>
            </a:xfrm>
            <a:prstGeom prst="rect">
              <a:avLst/>
            </a:prstGeom>
          </p:spPr>
        </p:pic>
        <p:pic>
          <p:nvPicPr>
            <p:cNvPr id="364" name="Picture 3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9271" y="4548814"/>
              <a:ext cx="90682" cy="80961"/>
            </a:xfrm>
            <a:prstGeom prst="rect">
              <a:avLst/>
            </a:prstGeom>
          </p:spPr>
        </p:pic>
        <p:pic>
          <p:nvPicPr>
            <p:cNvPr id="365" name="Picture 3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8497" y="4729789"/>
              <a:ext cx="90682" cy="80961"/>
            </a:xfrm>
            <a:prstGeom prst="rect">
              <a:avLst/>
            </a:prstGeom>
          </p:spPr>
        </p:pic>
        <p:pic>
          <p:nvPicPr>
            <p:cNvPr id="366" name="Picture 3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2380" y="4541667"/>
              <a:ext cx="90682" cy="80961"/>
            </a:xfrm>
            <a:prstGeom prst="rect">
              <a:avLst/>
            </a:prstGeom>
          </p:spPr>
        </p:pic>
        <p:pic>
          <p:nvPicPr>
            <p:cNvPr id="367" name="Picture 3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0490" y="4058276"/>
              <a:ext cx="90682" cy="80961"/>
            </a:xfrm>
            <a:prstGeom prst="rect">
              <a:avLst/>
            </a:prstGeom>
          </p:spPr>
        </p:pic>
        <p:pic>
          <p:nvPicPr>
            <p:cNvPr id="368" name="Picture 3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2876" y="4839325"/>
              <a:ext cx="90682" cy="80961"/>
            </a:xfrm>
            <a:prstGeom prst="rect">
              <a:avLst/>
            </a:prstGeom>
          </p:spPr>
        </p:pic>
        <p:pic>
          <p:nvPicPr>
            <p:cNvPr id="369" name="Picture 3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0708" y="4614590"/>
              <a:ext cx="90682" cy="80961"/>
            </a:xfrm>
            <a:prstGeom prst="rect">
              <a:avLst/>
            </a:prstGeom>
          </p:spPr>
        </p:pic>
        <p:pic>
          <p:nvPicPr>
            <p:cNvPr id="370" name="Picture 3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2484" y="4182101"/>
              <a:ext cx="90682" cy="80961"/>
            </a:xfrm>
            <a:prstGeom prst="rect">
              <a:avLst/>
            </a:prstGeom>
          </p:spPr>
        </p:pic>
        <p:pic>
          <p:nvPicPr>
            <p:cNvPr id="371" name="Picture 3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5148" y="4096375"/>
              <a:ext cx="90682" cy="80961"/>
            </a:xfrm>
            <a:prstGeom prst="rect">
              <a:avLst/>
            </a:prstGeom>
          </p:spPr>
        </p:pic>
        <p:pic>
          <p:nvPicPr>
            <p:cNvPr id="372" name="Picture 3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2792" y="4758364"/>
              <a:ext cx="90682" cy="80961"/>
            </a:xfrm>
            <a:prstGeom prst="rect">
              <a:avLst/>
            </a:prstGeom>
          </p:spPr>
        </p:pic>
        <p:sp>
          <p:nvSpPr>
            <p:cNvPr id="373" name="Snip Diagonal Corner Rectangle 372"/>
            <p:cNvSpPr/>
            <p:nvPr/>
          </p:nvSpPr>
          <p:spPr>
            <a:xfrm>
              <a:off x="3846467" y="4370926"/>
              <a:ext cx="2588240"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rgbClr val="30549E"/>
                  </a:solidFill>
                  <a:latin typeface="Arial" pitchFamily="34" charset="0"/>
                  <a:cs typeface="Arial" pitchFamily="34" charset="0"/>
                </a:rPr>
                <a:t>   </a:t>
              </a:r>
              <a:r>
                <a:rPr lang="en-US" sz="1200" b="1" dirty="0" smtClean="0">
                  <a:solidFill>
                    <a:srgbClr val="30549E"/>
                  </a:solidFill>
                  <a:latin typeface="Arial" pitchFamily="34" charset="0"/>
                  <a:cs typeface="Arial" pitchFamily="34" charset="0"/>
                </a:rPr>
                <a:t>Finance</a:t>
              </a:r>
              <a:r>
                <a:rPr lang="en-US" sz="1200" b="1" dirty="0">
                  <a:solidFill>
                    <a:srgbClr val="30549E"/>
                  </a:solidFill>
                  <a:latin typeface="Arial" pitchFamily="34" charset="0"/>
                  <a:cs typeface="Arial" pitchFamily="34" charset="0"/>
                </a:rPr>
                <a:t>, Economics, &amp; Trade</a:t>
              </a:r>
            </a:p>
          </p:txBody>
        </p:sp>
        <p:pic>
          <p:nvPicPr>
            <p:cNvPr id="374" name="Picture 3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369" y="4384652"/>
              <a:ext cx="225530" cy="187044"/>
            </a:xfrm>
            <a:prstGeom prst="rect">
              <a:avLst/>
            </a:prstGeom>
          </p:spPr>
        </p:pic>
      </p:grpSp>
      <p:grpSp>
        <p:nvGrpSpPr>
          <p:cNvPr id="390" name="Group 389"/>
          <p:cNvGrpSpPr/>
          <p:nvPr/>
        </p:nvGrpSpPr>
        <p:grpSpPr>
          <a:xfrm>
            <a:off x="457200" y="1728790"/>
            <a:ext cx="1959656" cy="862010"/>
            <a:chOff x="1600200" y="3019016"/>
            <a:chExt cx="1959656" cy="862010"/>
          </a:xfrm>
        </p:grpSpPr>
        <p:pic>
          <p:nvPicPr>
            <p:cNvPr id="391" name="Picture 3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92" name="Picture 3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93" name="Picture 3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94" name="Picture 3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95" name="Picture 3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96" name="Picture 3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3309" y="3502407"/>
              <a:ext cx="103346" cy="80961"/>
            </a:xfrm>
            <a:prstGeom prst="rect">
              <a:avLst/>
            </a:prstGeom>
          </p:spPr>
        </p:pic>
        <p:pic>
          <p:nvPicPr>
            <p:cNvPr id="397" name="Picture 3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98" name="Picture 3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99" name="Picture 3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400" name="Picture 3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401" name="Picture 4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077" y="3057115"/>
              <a:ext cx="103346" cy="80961"/>
            </a:xfrm>
            <a:prstGeom prst="rect">
              <a:avLst/>
            </a:prstGeom>
          </p:spPr>
        </p:pic>
        <p:pic>
          <p:nvPicPr>
            <p:cNvPr id="402" name="Picture 40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403" name="Snip Diagonal Corner Rectangle 402"/>
            <p:cNvSpPr/>
            <p:nvPr/>
          </p:nvSpPr>
          <p:spPr>
            <a:xfrm>
              <a:off x="2026609" y="3257140"/>
              <a:ext cx="1533247" cy="306470"/>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latin typeface="Arial" pitchFamily="34" charset="0"/>
                  <a:cs typeface="Arial" pitchFamily="34" charset="0"/>
                </a:rPr>
                <a:t>   </a:t>
              </a:r>
              <a:r>
                <a:rPr lang="en-US" sz="1400" b="1" dirty="0" smtClean="0">
                  <a:solidFill>
                    <a:srgbClr val="30549E"/>
                  </a:solidFill>
                  <a:latin typeface="Arial" pitchFamily="34" charset="0"/>
                  <a:cs typeface="Arial" pitchFamily="34" charset="0"/>
                </a:rPr>
                <a:t> </a:t>
              </a:r>
              <a:r>
                <a:rPr lang="en-US" sz="1200" b="1" dirty="0" smtClean="0">
                  <a:solidFill>
                    <a:srgbClr val="30549E"/>
                  </a:solidFill>
                  <a:latin typeface="Arial" pitchFamily="34" charset="0"/>
                  <a:cs typeface="Arial" pitchFamily="34" charset="0"/>
                </a:rPr>
                <a:t>Justice</a:t>
              </a:r>
              <a:endParaRPr lang="en-US" sz="1200" b="1" dirty="0">
                <a:solidFill>
                  <a:srgbClr val="30549E"/>
                </a:solidFill>
                <a:latin typeface="Arial" pitchFamily="34" charset="0"/>
                <a:cs typeface="Arial" pitchFamily="34" charset="0"/>
              </a:endParaRPr>
            </a:p>
          </p:txBody>
        </p:sp>
        <p:pic>
          <p:nvPicPr>
            <p:cNvPr id="404" name="Picture 4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187" y="3318156"/>
              <a:ext cx="257026" cy="187044"/>
            </a:xfrm>
            <a:prstGeom prst="rect">
              <a:avLst/>
            </a:prstGeom>
          </p:spPr>
        </p:pic>
      </p:grpSp>
      <p:grpSp>
        <p:nvGrpSpPr>
          <p:cNvPr id="405" name="Group 404"/>
          <p:cNvGrpSpPr/>
          <p:nvPr/>
        </p:nvGrpSpPr>
        <p:grpSpPr>
          <a:xfrm>
            <a:off x="400416" y="4558396"/>
            <a:ext cx="2136665" cy="862010"/>
            <a:chOff x="1600200" y="3019016"/>
            <a:chExt cx="2136665" cy="862010"/>
          </a:xfrm>
        </p:grpSpPr>
        <p:pic>
          <p:nvPicPr>
            <p:cNvPr id="406" name="Picture 4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407" name="Picture 40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408" name="Picture 40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409" name="Picture 4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410" name="Picture 4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411" name="Picture 4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412" name="Picture 4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413" name="Picture 4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414" name="Picture 4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415" name="Picture 4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416" name="Picture 4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417" name="Picture 4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418" name="Snip Diagonal Corner Rectangle 417"/>
            <p:cNvSpPr/>
            <p:nvPr/>
          </p:nvSpPr>
          <p:spPr>
            <a:xfrm>
              <a:off x="2026609" y="3108820"/>
              <a:ext cx="1710256"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 Study of Fragility, Conflict &amp; Violence</a:t>
              </a:r>
            </a:p>
          </p:txBody>
        </p:sp>
        <p:pic>
          <p:nvPicPr>
            <p:cNvPr id="419" name="Picture 4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420" name="Group 419"/>
          <p:cNvGrpSpPr/>
          <p:nvPr/>
        </p:nvGrpSpPr>
        <p:grpSpPr>
          <a:xfrm>
            <a:off x="2514600" y="5538790"/>
            <a:ext cx="2400300" cy="862010"/>
            <a:chOff x="1600200" y="3019016"/>
            <a:chExt cx="2400300" cy="862010"/>
          </a:xfrm>
        </p:grpSpPr>
        <p:pic>
          <p:nvPicPr>
            <p:cNvPr id="421" name="Picture 4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422" name="Picture 4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423" name="Picture 4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424" name="Picture 4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425" name="Picture 4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426" name="Picture 4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427" name="Picture 4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428" name="Picture 4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429" name="Picture 4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430" name="Picture 4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431" name="Picture 4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432" name="Picture 4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6912" y="3800065"/>
              <a:ext cx="103346" cy="80961"/>
            </a:xfrm>
            <a:prstGeom prst="rect">
              <a:avLst/>
            </a:prstGeom>
          </p:spPr>
        </p:pic>
        <p:sp>
          <p:nvSpPr>
            <p:cNvPr id="433" name="Snip Diagonal Corner Rectangle 432"/>
            <p:cNvSpPr/>
            <p:nvPr/>
          </p:nvSpPr>
          <p:spPr>
            <a:xfrm>
              <a:off x="2026609" y="3108820"/>
              <a:ext cx="1973891" cy="625908"/>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0549E"/>
                  </a:solidFill>
                  <a:latin typeface="Arial" pitchFamily="34" charset="0"/>
                  <a:cs typeface="Arial" pitchFamily="34" charset="0"/>
                </a:rPr>
                <a:t>Sources </a:t>
              </a:r>
              <a:r>
                <a:rPr lang="en-US" sz="1200" b="1" dirty="0">
                  <a:solidFill>
                    <a:srgbClr val="30549E"/>
                  </a:solidFill>
                  <a:latin typeface="Arial" pitchFamily="34" charset="0"/>
                  <a:cs typeface="Arial" pitchFamily="34" charset="0"/>
                </a:rPr>
                <a:t>of Fragility,    Conflict &amp; Violence</a:t>
              </a:r>
            </a:p>
          </p:txBody>
        </p:sp>
        <p:pic>
          <p:nvPicPr>
            <p:cNvPr id="434" name="Picture 4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435" name="Group 434"/>
          <p:cNvGrpSpPr/>
          <p:nvPr/>
        </p:nvGrpSpPr>
        <p:grpSpPr>
          <a:xfrm>
            <a:off x="6203103" y="5480955"/>
            <a:ext cx="2211658" cy="862010"/>
            <a:chOff x="1600200" y="3019016"/>
            <a:chExt cx="2211658" cy="862010"/>
          </a:xfrm>
        </p:grpSpPr>
        <p:pic>
          <p:nvPicPr>
            <p:cNvPr id="436" name="Picture 4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437" name="Picture 4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452" name="Picture 4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453" name="Picture 4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454" name="Picture 4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455" name="Picture 4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456" name="Picture 4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457" name="Picture 4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458" name="Picture 4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459" name="Picture 4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460" name="Picture 4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461" name="Picture 4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462" name="Snip Diagonal Corner Rectangle 461"/>
            <p:cNvSpPr/>
            <p:nvPr/>
          </p:nvSpPr>
          <p:spPr>
            <a:xfrm>
              <a:off x="2026609" y="3108820"/>
              <a:ext cx="1785249"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Preventing Fragility, Conflict &amp; Violence</a:t>
              </a:r>
            </a:p>
          </p:txBody>
        </p:sp>
        <p:pic>
          <p:nvPicPr>
            <p:cNvPr id="463" name="Picture 4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464" name="Group 463"/>
          <p:cNvGrpSpPr/>
          <p:nvPr/>
        </p:nvGrpSpPr>
        <p:grpSpPr>
          <a:xfrm>
            <a:off x="6629400" y="1371600"/>
            <a:ext cx="1785361" cy="862010"/>
            <a:chOff x="3837904" y="2024686"/>
            <a:chExt cx="1785361" cy="862010"/>
          </a:xfrm>
        </p:grpSpPr>
        <p:pic>
          <p:nvPicPr>
            <p:cNvPr id="465" name="Picture 4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515" y="2262810"/>
              <a:ext cx="87612" cy="80961"/>
            </a:xfrm>
            <a:prstGeom prst="rect">
              <a:avLst/>
            </a:prstGeom>
          </p:spPr>
        </p:pic>
        <p:pic>
          <p:nvPicPr>
            <p:cNvPr id="466" name="Picture 4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265" y="2253286"/>
              <a:ext cx="87612" cy="80961"/>
            </a:xfrm>
            <a:prstGeom prst="rect">
              <a:avLst/>
            </a:prstGeom>
          </p:spPr>
        </p:pic>
        <p:pic>
          <p:nvPicPr>
            <p:cNvPr id="467" name="Picture 4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7586" y="2229474"/>
              <a:ext cx="87612" cy="80961"/>
            </a:xfrm>
            <a:prstGeom prst="rect">
              <a:avLst/>
            </a:prstGeom>
          </p:spPr>
        </p:pic>
        <p:pic>
          <p:nvPicPr>
            <p:cNvPr id="468" name="Picture 4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7904" y="2515224"/>
              <a:ext cx="87612" cy="80961"/>
            </a:xfrm>
            <a:prstGeom prst="rect">
              <a:avLst/>
            </a:prstGeom>
          </p:spPr>
        </p:pic>
        <p:pic>
          <p:nvPicPr>
            <p:cNvPr id="469" name="Picture 4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7130" y="2696199"/>
              <a:ext cx="87612" cy="80961"/>
            </a:xfrm>
            <a:prstGeom prst="rect">
              <a:avLst/>
            </a:prstGeom>
          </p:spPr>
        </p:pic>
        <p:pic>
          <p:nvPicPr>
            <p:cNvPr id="470" name="Picture 4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1013" y="2508077"/>
              <a:ext cx="87612" cy="80961"/>
            </a:xfrm>
            <a:prstGeom prst="rect">
              <a:avLst/>
            </a:prstGeom>
          </p:spPr>
        </p:pic>
        <p:pic>
          <p:nvPicPr>
            <p:cNvPr id="471" name="Picture 4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9123" y="2024686"/>
              <a:ext cx="87612" cy="80961"/>
            </a:xfrm>
            <a:prstGeom prst="rect">
              <a:avLst/>
            </a:prstGeom>
          </p:spPr>
        </p:pic>
        <p:pic>
          <p:nvPicPr>
            <p:cNvPr id="472" name="Picture 4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1509" y="2805735"/>
              <a:ext cx="87612" cy="80961"/>
            </a:xfrm>
            <a:prstGeom prst="rect">
              <a:avLst/>
            </a:prstGeom>
          </p:spPr>
        </p:pic>
        <p:pic>
          <p:nvPicPr>
            <p:cNvPr id="473" name="Picture 4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9341" y="2581000"/>
              <a:ext cx="87612" cy="80961"/>
            </a:xfrm>
            <a:prstGeom prst="rect">
              <a:avLst/>
            </a:prstGeom>
          </p:spPr>
        </p:pic>
        <p:pic>
          <p:nvPicPr>
            <p:cNvPr id="474" name="Picture 4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1117" y="2148511"/>
              <a:ext cx="87612" cy="80961"/>
            </a:xfrm>
            <a:prstGeom prst="rect">
              <a:avLst/>
            </a:prstGeom>
          </p:spPr>
        </p:pic>
        <p:pic>
          <p:nvPicPr>
            <p:cNvPr id="475" name="Picture 4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781" y="2062785"/>
              <a:ext cx="87612" cy="80961"/>
            </a:xfrm>
            <a:prstGeom prst="rect">
              <a:avLst/>
            </a:prstGeom>
          </p:spPr>
        </p:pic>
        <p:pic>
          <p:nvPicPr>
            <p:cNvPr id="476" name="Picture 4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1425" y="2724774"/>
              <a:ext cx="87612" cy="80961"/>
            </a:xfrm>
            <a:prstGeom prst="rect">
              <a:avLst/>
            </a:prstGeom>
          </p:spPr>
        </p:pic>
        <p:sp>
          <p:nvSpPr>
            <p:cNvPr id="477" name="Snip Diagonal Corner Rectangle 476"/>
            <p:cNvSpPr/>
            <p:nvPr/>
          </p:nvSpPr>
          <p:spPr>
            <a:xfrm>
              <a:off x="4366163" y="2329486"/>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 Governance</a:t>
              </a:r>
            </a:p>
          </p:txBody>
        </p:sp>
        <p:pic>
          <p:nvPicPr>
            <p:cNvPr id="478" name="Picture 4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804" y="2351062"/>
              <a:ext cx="217896" cy="187044"/>
            </a:xfrm>
            <a:prstGeom prst="rect">
              <a:avLst/>
            </a:prstGeom>
          </p:spPr>
        </p:pic>
      </p:grpSp>
      <p:grpSp>
        <p:nvGrpSpPr>
          <p:cNvPr id="479" name="Group 478"/>
          <p:cNvGrpSpPr/>
          <p:nvPr/>
        </p:nvGrpSpPr>
        <p:grpSpPr>
          <a:xfrm>
            <a:off x="2514600" y="1295400"/>
            <a:ext cx="2249872" cy="862010"/>
            <a:chOff x="1600200" y="3019016"/>
            <a:chExt cx="2249872" cy="862010"/>
          </a:xfrm>
        </p:grpSpPr>
        <p:pic>
          <p:nvPicPr>
            <p:cNvPr id="480" name="Picture 4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481" name="Picture 4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482" name="Picture 4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483" name="Picture 4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484" name="Picture 4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485" name="Picture 4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486" name="Picture 4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487" name="Picture 4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488" name="Picture 4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489" name="Picture 4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490" name="Picture 4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077" y="3095191"/>
              <a:ext cx="103346" cy="80961"/>
            </a:xfrm>
            <a:prstGeom prst="rect">
              <a:avLst/>
            </a:prstGeom>
          </p:spPr>
        </p:pic>
        <p:pic>
          <p:nvPicPr>
            <p:cNvPr id="491" name="Picture 4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492" name="Snip Diagonal Corner Rectangle 491"/>
            <p:cNvSpPr/>
            <p:nvPr/>
          </p:nvSpPr>
          <p:spPr>
            <a:xfrm>
              <a:off x="2026609" y="3108820"/>
              <a:ext cx="1823463"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 Peace Operations &amp; Conflict </a:t>
              </a:r>
              <a:r>
                <a:rPr lang="en-US" sz="1200" b="1" dirty="0" smtClean="0">
                  <a:solidFill>
                    <a:srgbClr val="30549E"/>
                  </a:solidFill>
                  <a:latin typeface="Arial" pitchFamily="34" charset="0"/>
                  <a:cs typeface="Arial" pitchFamily="34" charset="0"/>
                </a:rPr>
                <a:t>Management</a:t>
              </a:r>
              <a:endParaRPr lang="en-US" sz="1200" b="1" dirty="0">
                <a:solidFill>
                  <a:srgbClr val="30549E"/>
                </a:solidFill>
                <a:latin typeface="Arial" pitchFamily="34" charset="0"/>
                <a:cs typeface="Arial" pitchFamily="34" charset="0"/>
              </a:endParaRPr>
            </a:p>
          </p:txBody>
        </p:sp>
        <p:pic>
          <p:nvPicPr>
            <p:cNvPr id="493" name="Picture 4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pic>
        <p:nvPicPr>
          <p:cNvPr id="494" name="Picture 4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0454" y="1366839"/>
            <a:ext cx="103346" cy="80961"/>
          </a:xfrm>
          <a:prstGeom prst="rect">
            <a:avLst/>
          </a:prstGeom>
        </p:spPr>
      </p:pic>
      <p:pic>
        <p:nvPicPr>
          <p:cNvPr id="131" name="Picture 1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323" y="1926578"/>
            <a:ext cx="49475" cy="45719"/>
          </a:xfrm>
          <a:prstGeom prst="rect">
            <a:avLst/>
          </a:prstGeom>
        </p:spPr>
      </p:pic>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525" y="2026592"/>
            <a:ext cx="49475" cy="45719"/>
          </a:xfrm>
          <a:prstGeom prst="rect">
            <a:avLst/>
          </a:prstGeom>
        </p:spPr>
      </p:pic>
      <p:pic>
        <p:nvPicPr>
          <p:cNvPr id="133" name="Picture 1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394" y="1893242"/>
            <a:ext cx="49475" cy="45719"/>
          </a:xfrm>
          <a:prstGeom prst="rect">
            <a:avLst/>
          </a:prstGeom>
        </p:spPr>
      </p:pic>
      <p:pic>
        <p:nvPicPr>
          <p:cNvPr id="134" name="Picture 1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925" y="2178992"/>
            <a:ext cx="49475" cy="45719"/>
          </a:xfrm>
          <a:prstGeom prst="rect">
            <a:avLst/>
          </a:prstGeom>
        </p:spPr>
      </p:pic>
      <p:pic>
        <p:nvPicPr>
          <p:cNvPr id="136" name="Picture 1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938" y="2359967"/>
            <a:ext cx="49475" cy="45719"/>
          </a:xfrm>
          <a:prstGeom prst="rect">
            <a:avLst/>
          </a:prstGeom>
        </p:spPr>
      </p:pic>
      <p:pic>
        <p:nvPicPr>
          <p:cNvPr id="137" name="Picture 1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821" y="2171845"/>
            <a:ext cx="49475" cy="45719"/>
          </a:xfrm>
          <a:prstGeom prst="rect">
            <a:avLst/>
          </a:prstGeom>
        </p:spPr>
      </p:pic>
      <p:pic>
        <p:nvPicPr>
          <p:cNvPr id="138" name="Picture 1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9725" y="1802188"/>
            <a:ext cx="49475" cy="45719"/>
          </a:xfrm>
          <a:prstGeom prst="rect">
            <a:avLst/>
          </a:prstGeom>
        </p:spPr>
      </p:pic>
      <p:pic>
        <p:nvPicPr>
          <p:cNvPr id="139" name="Picture 1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3317" y="2305107"/>
            <a:ext cx="49475" cy="45719"/>
          </a:xfrm>
          <a:prstGeom prst="rect">
            <a:avLst/>
          </a:prstGeom>
        </p:spPr>
      </p:pic>
      <p:pic>
        <p:nvPicPr>
          <p:cNvPr id="140" name="Picture 1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149" y="2244768"/>
            <a:ext cx="49475" cy="45719"/>
          </a:xfrm>
          <a:prstGeom prst="rect">
            <a:avLst/>
          </a:prstGeom>
        </p:spPr>
      </p:pic>
      <p:pic>
        <p:nvPicPr>
          <p:cNvPr id="141" name="Picture 1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925" y="1812279"/>
            <a:ext cx="49475" cy="45719"/>
          </a:xfrm>
          <a:prstGeom prst="rect">
            <a:avLst/>
          </a:prstGeom>
        </p:spPr>
      </p:pic>
      <p:pic>
        <p:nvPicPr>
          <p:cNvPr id="142" name="Picture 1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589" y="1726553"/>
            <a:ext cx="49475" cy="45719"/>
          </a:xfrm>
          <a:prstGeom prst="rect">
            <a:avLst/>
          </a:prstGeom>
        </p:spPr>
      </p:pic>
      <p:pic>
        <p:nvPicPr>
          <p:cNvPr id="143" name="Picture 1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3233" y="2259388"/>
            <a:ext cx="49475" cy="45719"/>
          </a:xfrm>
          <a:prstGeom prst="rect">
            <a:avLst/>
          </a:prstGeom>
        </p:spPr>
      </p:pic>
      <p:sp>
        <p:nvSpPr>
          <p:cNvPr id="144" name="Snip Diagonal Corner Rectangle 143"/>
          <p:cNvSpPr/>
          <p:nvPr/>
        </p:nvSpPr>
        <p:spPr>
          <a:xfrm>
            <a:off x="678693" y="1972298"/>
            <a:ext cx="684832" cy="227948"/>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30549E"/>
                </a:solidFill>
              </a:rPr>
              <a:t>   </a:t>
            </a:r>
            <a:r>
              <a:rPr lang="en-US" sz="800" b="1" dirty="0">
                <a:solidFill>
                  <a:srgbClr val="30549E"/>
                </a:solidFill>
              </a:rPr>
              <a:t>Justice</a:t>
            </a:r>
          </a:p>
        </p:txBody>
      </p:sp>
      <p:pic>
        <p:nvPicPr>
          <p:cNvPr id="145" name="Picture 1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293" y="2000307"/>
            <a:ext cx="173878" cy="149259"/>
          </a:xfrm>
          <a:prstGeom prst="rect">
            <a:avLst/>
          </a:prstGeom>
        </p:spPr>
      </p:pic>
      <p:pic>
        <p:nvPicPr>
          <p:cNvPr id="203" name="Picture 20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239" name="Picture 2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4780" y="4874539"/>
            <a:ext cx="53426" cy="45719"/>
          </a:xfrm>
          <a:prstGeom prst="rect">
            <a:avLst/>
          </a:prstGeom>
        </p:spPr>
      </p:pic>
      <p:pic>
        <p:nvPicPr>
          <p:cNvPr id="240" name="Picture 2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1706" y="4974553"/>
            <a:ext cx="53426" cy="45719"/>
          </a:xfrm>
          <a:prstGeom prst="rect">
            <a:avLst/>
          </a:prstGeom>
        </p:spPr>
      </p:pic>
      <p:pic>
        <p:nvPicPr>
          <p:cNvPr id="241" name="Picture 2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7834" y="4841203"/>
            <a:ext cx="53426" cy="45719"/>
          </a:xfrm>
          <a:prstGeom prst="rect">
            <a:avLst/>
          </a:prstGeom>
        </p:spPr>
      </p:pic>
      <p:pic>
        <p:nvPicPr>
          <p:cNvPr id="242" name="Picture 2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 y="5126953"/>
            <a:ext cx="53426" cy="45719"/>
          </a:xfrm>
          <a:prstGeom prst="rect">
            <a:avLst/>
          </a:prstGeom>
        </p:spPr>
      </p:pic>
      <p:pic>
        <p:nvPicPr>
          <p:cNvPr id="243" name="Picture 2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9392" y="5307928"/>
            <a:ext cx="53426" cy="45719"/>
          </a:xfrm>
          <a:prstGeom prst="rect">
            <a:avLst/>
          </a:prstGeom>
        </p:spPr>
      </p:pic>
      <p:pic>
        <p:nvPicPr>
          <p:cNvPr id="244" name="Picture 2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9175" y="5119806"/>
            <a:ext cx="53426" cy="45719"/>
          </a:xfrm>
          <a:prstGeom prst="rect">
            <a:avLst/>
          </a:prstGeom>
        </p:spPr>
      </p:pic>
      <p:pic>
        <p:nvPicPr>
          <p:cNvPr id="255" name="Picture 2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2565" y="4750149"/>
            <a:ext cx="53426" cy="45719"/>
          </a:xfrm>
          <a:prstGeom prst="rect">
            <a:avLst/>
          </a:prstGeom>
        </p:spPr>
      </p:pic>
      <p:pic>
        <p:nvPicPr>
          <p:cNvPr id="258" name="Picture 2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8876" y="5253068"/>
            <a:ext cx="53426" cy="45719"/>
          </a:xfrm>
          <a:prstGeom prst="rect">
            <a:avLst/>
          </a:prstGeom>
        </p:spPr>
      </p:pic>
      <p:pic>
        <p:nvPicPr>
          <p:cNvPr id="259" name="Picture 2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5700" y="5192729"/>
            <a:ext cx="53426" cy="45719"/>
          </a:xfrm>
          <a:prstGeom prst="rect">
            <a:avLst/>
          </a:prstGeom>
        </p:spPr>
      </p:pic>
      <p:pic>
        <p:nvPicPr>
          <p:cNvPr id="260" name="Picture 2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7582" y="4760240"/>
            <a:ext cx="53426" cy="45719"/>
          </a:xfrm>
          <a:prstGeom prst="rect">
            <a:avLst/>
          </a:prstGeom>
        </p:spPr>
      </p:pic>
      <p:pic>
        <p:nvPicPr>
          <p:cNvPr id="261" name="Picture 2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351" y="4674514"/>
            <a:ext cx="53426" cy="45719"/>
          </a:xfrm>
          <a:prstGeom prst="rect">
            <a:avLst/>
          </a:prstGeom>
        </p:spPr>
      </p:pic>
      <p:pic>
        <p:nvPicPr>
          <p:cNvPr id="262" name="Picture 2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8713" y="5207349"/>
            <a:ext cx="53426" cy="45719"/>
          </a:xfrm>
          <a:prstGeom prst="rect">
            <a:avLst/>
          </a:prstGeom>
        </p:spPr>
      </p:pic>
      <p:pic>
        <p:nvPicPr>
          <p:cNvPr id="264" name="Picture 2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03" y="4948268"/>
            <a:ext cx="187763" cy="149259"/>
          </a:xfrm>
          <a:prstGeom prst="rect">
            <a:avLst/>
          </a:prstGeom>
        </p:spPr>
      </p:pic>
      <p:pic>
        <p:nvPicPr>
          <p:cNvPr id="151" name="Picture 1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4780" y="4874539"/>
            <a:ext cx="53426" cy="45719"/>
          </a:xfrm>
          <a:prstGeom prst="rect">
            <a:avLst/>
          </a:prstGeom>
        </p:spPr>
      </p:pic>
      <p:grpSp>
        <p:nvGrpSpPr>
          <p:cNvPr id="274" name="Group 273"/>
          <p:cNvGrpSpPr/>
          <p:nvPr/>
        </p:nvGrpSpPr>
        <p:grpSpPr>
          <a:xfrm>
            <a:off x="0" y="92402"/>
            <a:ext cx="9144000" cy="1071481"/>
            <a:chOff x="0" y="76200"/>
            <a:chExt cx="9144000" cy="1071481"/>
          </a:xfrm>
        </p:grpSpPr>
        <p:pic>
          <p:nvPicPr>
            <p:cNvPr id="276" name="Picture 2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277" name="TextBox 276"/>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278" name="Picture 27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279" name="Picture 2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280" name="Rounded Rectangle 279"/>
            <p:cNvSpPr/>
            <p:nvPr/>
          </p:nvSpPr>
          <p:spPr>
            <a:xfrm>
              <a:off x="7543800" y="744355"/>
              <a:ext cx="1295400" cy="2774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A</a:t>
              </a:r>
              <a:r>
                <a:rPr lang="en-US" sz="1000" b="1" dirty="0" smtClean="0">
                  <a:solidFill>
                    <a:srgbClr val="30549E"/>
                  </a:solidFill>
                  <a:latin typeface="Arial" pitchFamily="34" charset="0"/>
                  <a:cs typeface="Arial" pitchFamily="34" charset="0"/>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282" name="Rounded Rectangle 281"/>
            <p:cNvSpPr/>
            <p:nvPr/>
          </p:nvSpPr>
          <p:spPr>
            <a:xfrm>
              <a:off x="7620000" y="152400"/>
              <a:ext cx="1143000" cy="217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latin typeface="Arial" pitchFamily="34" charset="0"/>
                  <a:cs typeface="Arial" pitchFamily="34" charset="0"/>
                </a:rPr>
                <a:t>Hello, </a:t>
              </a:r>
              <a:r>
                <a:rPr lang="en-US" sz="1000" dirty="0" smtClean="0">
                  <a:solidFill>
                    <a:srgbClr val="F38814"/>
                  </a:solidFill>
                  <a:latin typeface="Arial" pitchFamily="34" charset="0"/>
                  <a:cs typeface="Arial" pitchFamily="34" charset="0"/>
                </a:rPr>
                <a:t>Katie </a:t>
              </a:r>
              <a:r>
                <a:rPr lang="en-US" sz="1000" b="1" dirty="0" smtClean="0">
                  <a:solidFill>
                    <a:srgbClr val="30549E"/>
                  </a:solidFill>
                  <a:latin typeface="Arial" pitchFamily="34" charset="0"/>
                  <a:cs typeface="Arial" pitchFamily="34" charset="0"/>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pic>
        <p:nvPicPr>
          <p:cNvPr id="153" name="Picture 1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7834" y="4841203"/>
            <a:ext cx="53426" cy="45719"/>
          </a:xfrm>
          <a:prstGeom prst="rect">
            <a:avLst/>
          </a:prstGeom>
        </p:spPr>
      </p:pic>
      <p:pic>
        <p:nvPicPr>
          <p:cNvPr id="157" name="Picture 1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2565" y="4750149"/>
            <a:ext cx="53426" cy="45719"/>
          </a:xfrm>
          <a:prstGeom prst="rect">
            <a:avLst/>
          </a:prstGeom>
        </p:spPr>
      </p:pic>
      <p:pic>
        <p:nvPicPr>
          <p:cNvPr id="161" name="Picture 1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351" y="4674514"/>
            <a:ext cx="53426" cy="45719"/>
          </a:xfrm>
          <a:prstGeom prst="rect">
            <a:avLst/>
          </a:prstGeom>
        </p:spPr>
      </p:pic>
      <p:grpSp>
        <p:nvGrpSpPr>
          <p:cNvPr id="195" name="Group 194"/>
          <p:cNvGrpSpPr/>
          <p:nvPr/>
        </p:nvGrpSpPr>
        <p:grpSpPr>
          <a:xfrm>
            <a:off x="76200" y="1104052"/>
            <a:ext cx="1916823" cy="3075280"/>
            <a:chOff x="0" y="-825773"/>
            <a:chExt cx="1609042" cy="3075280"/>
          </a:xfrm>
          <a:solidFill>
            <a:schemeClr val="bg1"/>
          </a:solidFill>
        </p:grpSpPr>
        <p:sp>
          <p:nvSpPr>
            <p:cNvPr id="210" name="TextBox 209"/>
            <p:cNvSpPr txBox="1"/>
            <p:nvPr/>
          </p:nvSpPr>
          <p:spPr>
            <a:xfrm>
              <a:off x="0" y="-825773"/>
              <a:ext cx="1170513" cy="246221"/>
            </a:xfrm>
            <a:prstGeom prst="rect">
              <a:avLst/>
            </a:prstGeom>
            <a:grpFill/>
          </p:spPr>
          <p:txBody>
            <a:bodyPr wrap="none" rtlCol="0">
              <a:spAutoFit/>
            </a:bodyPr>
            <a:lstStyle/>
            <a:p>
              <a:r>
                <a:rPr lang="en-US" sz="1000" b="1" dirty="0" smtClean="0">
                  <a:solidFill>
                    <a:srgbClr val="F38814"/>
                  </a:solidFill>
                  <a:latin typeface="Arial" pitchFamily="34" charset="0"/>
                  <a:cs typeface="Arial" pitchFamily="34" charset="0"/>
                </a:rPr>
                <a:t>Resource Types</a:t>
              </a:r>
              <a:endParaRPr lang="en-US" sz="1000" dirty="0">
                <a:latin typeface="Arial" pitchFamily="34" charset="0"/>
                <a:cs typeface="Arial" pitchFamily="34" charset="0"/>
              </a:endParaRPr>
            </a:p>
          </p:txBody>
        </p:sp>
        <p:sp>
          <p:nvSpPr>
            <p:cNvPr id="225" name="TextBox 224"/>
            <p:cNvSpPr txBox="1"/>
            <p:nvPr/>
          </p:nvSpPr>
          <p:spPr>
            <a:xfrm>
              <a:off x="0" y="-612815"/>
              <a:ext cx="1609042" cy="2862322"/>
            </a:xfrm>
            <a:prstGeom prst="rect">
              <a:avLst/>
            </a:prstGeom>
            <a:solidFill>
              <a:schemeClr val="bg1"/>
            </a:solidFill>
          </p:spPr>
          <p:txBody>
            <a:bodyPr wrap="none" rtlCol="0">
              <a:spAutoFit/>
            </a:bodyPr>
            <a:lstStyle/>
            <a:p>
              <a:pPr>
                <a:lnSpc>
                  <a:spcPct val="150000"/>
                </a:lnSpc>
              </a:pPr>
              <a:r>
                <a:rPr lang="en-US" sz="800" b="1" dirty="0" smtClean="0">
                  <a:solidFill>
                    <a:srgbClr val="F38814"/>
                  </a:solidFill>
                  <a:sym typeface="Wingdings 2"/>
                </a:rPr>
                <a:t></a:t>
              </a:r>
              <a:r>
                <a:rPr lang="en-US" sz="800" dirty="0" smtClean="0">
                  <a:sym typeface="Wingdings 2"/>
                </a:rPr>
                <a:t> </a:t>
              </a:r>
              <a:r>
                <a:rPr lang="en-US" sz="800" dirty="0" smtClean="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sym typeface="Wingdings"/>
                </a:rPr>
                <a:t>All</a:t>
              </a:r>
            </a:p>
            <a:p>
              <a:pPr>
                <a:lnSpc>
                  <a:spcPct val="150000"/>
                </a:lnSpc>
              </a:pPr>
              <a:r>
                <a:rPr lang="en-US" sz="800" dirty="0" smtClean="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Articles</a:t>
              </a:r>
              <a:endParaRPr lang="en-US" sz="800" dirty="0">
                <a:solidFill>
                  <a:srgbClr val="30549E"/>
                </a:solidFill>
                <a:latin typeface="Arial" pitchFamily="34" charset="0"/>
                <a:cs typeface="Arial" pitchFamily="34" charset="0"/>
              </a:endParaRP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Audio </a:t>
              </a:r>
              <a:r>
                <a:rPr lang="en-US" sz="800" dirty="0">
                  <a:solidFill>
                    <a:srgbClr val="30549E"/>
                  </a:solidFill>
                  <a:latin typeface="Arial" pitchFamily="34" charset="0"/>
                  <a:cs typeface="Arial" pitchFamily="34" charset="0"/>
                </a:rPr>
                <a:t>/ Video</a:t>
              </a: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Book </a:t>
              </a:r>
              <a:r>
                <a:rPr lang="en-US" sz="800" dirty="0">
                  <a:solidFill>
                    <a:srgbClr val="30549E"/>
                  </a:solidFill>
                  <a:latin typeface="Arial" pitchFamily="34" charset="0"/>
                  <a:cs typeface="Arial" pitchFamily="34" charset="0"/>
                </a:rPr>
                <a:t>Chapters</a:t>
              </a: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Books</a:t>
              </a:r>
              <a:endParaRPr lang="en-US" sz="800" dirty="0">
                <a:solidFill>
                  <a:srgbClr val="30549E"/>
                </a:solidFill>
                <a:latin typeface="Arial" pitchFamily="34" charset="0"/>
                <a:cs typeface="Arial" pitchFamily="34" charset="0"/>
              </a:endParaRP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Bulletins </a:t>
              </a:r>
              <a:r>
                <a:rPr lang="en-US" sz="800" dirty="0">
                  <a:solidFill>
                    <a:srgbClr val="30549E"/>
                  </a:solidFill>
                  <a:latin typeface="Arial" pitchFamily="34" charset="0"/>
                  <a:cs typeface="Arial" pitchFamily="34" charset="0"/>
                </a:rPr>
                <a:t>/ Newsletters</a:t>
              </a: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Databases</a:t>
              </a:r>
              <a:endParaRPr lang="en-US" sz="800" dirty="0">
                <a:solidFill>
                  <a:srgbClr val="30549E"/>
                </a:solidFill>
                <a:latin typeface="Arial" pitchFamily="34" charset="0"/>
                <a:cs typeface="Arial" pitchFamily="34" charset="0"/>
              </a:endParaRP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Event </a:t>
              </a:r>
              <a:r>
                <a:rPr lang="en-US" sz="800" dirty="0">
                  <a:solidFill>
                    <a:srgbClr val="30549E"/>
                  </a:solidFill>
                  <a:latin typeface="Arial" pitchFamily="34" charset="0"/>
                  <a:cs typeface="Arial" pitchFamily="34" charset="0"/>
                </a:rPr>
                <a:t>Information</a:t>
              </a: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Factsheets </a:t>
              </a:r>
              <a:r>
                <a:rPr lang="en-US" sz="800" dirty="0">
                  <a:solidFill>
                    <a:srgbClr val="30549E"/>
                  </a:solidFill>
                  <a:latin typeface="Arial" pitchFamily="34" charset="0"/>
                  <a:cs typeface="Arial" pitchFamily="34" charset="0"/>
                </a:rPr>
                <a:t>/ Briefs / Summaries</a:t>
              </a: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Others</a:t>
              </a:r>
              <a:endParaRPr lang="en-US" sz="800" dirty="0">
                <a:solidFill>
                  <a:srgbClr val="30549E"/>
                </a:solidFill>
                <a:latin typeface="Arial" pitchFamily="34" charset="0"/>
                <a:cs typeface="Arial" pitchFamily="34" charset="0"/>
              </a:endParaRP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Presentations</a:t>
              </a:r>
              <a:endParaRPr lang="en-US" sz="800" dirty="0">
                <a:solidFill>
                  <a:srgbClr val="30549E"/>
                </a:solidFill>
                <a:latin typeface="Arial" pitchFamily="34" charset="0"/>
                <a:cs typeface="Arial" pitchFamily="34" charset="0"/>
              </a:endParaRP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Reports</a:t>
              </a:r>
              <a:endParaRPr lang="en-US" sz="800" dirty="0">
                <a:solidFill>
                  <a:srgbClr val="30549E"/>
                </a:solidFill>
                <a:latin typeface="Arial" pitchFamily="34" charset="0"/>
                <a:cs typeface="Arial" pitchFamily="34" charset="0"/>
              </a:endParaRP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Sourcebooks</a:t>
              </a:r>
              <a:endParaRPr lang="en-US" sz="800" dirty="0">
                <a:solidFill>
                  <a:srgbClr val="30549E"/>
                </a:solidFill>
                <a:latin typeface="Arial" pitchFamily="34" charset="0"/>
                <a:cs typeface="Arial" pitchFamily="34" charset="0"/>
              </a:endParaRPr>
            </a:p>
            <a:p>
              <a:pPr>
                <a:lnSpc>
                  <a:spcPct val="150000"/>
                </a:lnSpc>
              </a:pPr>
              <a:r>
                <a:rPr lang="en-US" sz="800" dirty="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White </a:t>
              </a:r>
              <a:r>
                <a:rPr lang="en-US" sz="800" dirty="0">
                  <a:solidFill>
                    <a:srgbClr val="30549E"/>
                  </a:solidFill>
                  <a:latin typeface="Arial" pitchFamily="34" charset="0"/>
                  <a:cs typeface="Arial" pitchFamily="34" charset="0"/>
                </a:rPr>
                <a:t>Papers / Policy </a:t>
              </a:r>
              <a:r>
                <a:rPr lang="en-US" sz="800" dirty="0" smtClean="0">
                  <a:solidFill>
                    <a:srgbClr val="30549E"/>
                  </a:solidFill>
                  <a:latin typeface="Arial" pitchFamily="34" charset="0"/>
                  <a:cs typeface="Arial" pitchFamily="34" charset="0"/>
                </a:rPr>
                <a:t>papers</a:t>
              </a:r>
              <a:br>
                <a:rPr lang="en-US" sz="800" dirty="0" smtClean="0">
                  <a:solidFill>
                    <a:srgbClr val="30549E"/>
                  </a:solidFill>
                  <a:latin typeface="Arial" pitchFamily="34" charset="0"/>
                  <a:cs typeface="Arial" pitchFamily="34" charset="0"/>
                </a:rPr>
              </a:br>
              <a:endParaRPr lang="en-US" sz="800" dirty="0">
                <a:solidFill>
                  <a:srgbClr val="30549E"/>
                </a:solidFill>
                <a:latin typeface="Arial" pitchFamily="34" charset="0"/>
                <a:cs typeface="Arial" pitchFamily="34" charset="0"/>
              </a:endParaRPr>
            </a:p>
          </p:txBody>
        </p:sp>
      </p:grpSp>
      <p:grpSp>
        <p:nvGrpSpPr>
          <p:cNvPr id="226" name="Group 225"/>
          <p:cNvGrpSpPr/>
          <p:nvPr/>
        </p:nvGrpSpPr>
        <p:grpSpPr>
          <a:xfrm>
            <a:off x="72331" y="4038600"/>
            <a:ext cx="1985069" cy="2089666"/>
            <a:chOff x="0" y="495840"/>
            <a:chExt cx="1479044" cy="2089666"/>
          </a:xfrm>
          <a:solidFill>
            <a:schemeClr val="bg1"/>
          </a:solidFill>
        </p:grpSpPr>
        <p:sp>
          <p:nvSpPr>
            <p:cNvPr id="227" name="TextBox 226"/>
            <p:cNvSpPr txBox="1"/>
            <p:nvPr/>
          </p:nvSpPr>
          <p:spPr>
            <a:xfrm>
              <a:off x="0" y="495840"/>
              <a:ext cx="1217000" cy="246221"/>
            </a:xfrm>
            <a:prstGeom prst="rect">
              <a:avLst/>
            </a:prstGeom>
            <a:grpFill/>
          </p:spPr>
          <p:txBody>
            <a:bodyPr wrap="none" rtlCol="0">
              <a:spAutoFit/>
            </a:bodyPr>
            <a:lstStyle/>
            <a:p>
              <a:r>
                <a:rPr lang="en-US" sz="1000" b="1" dirty="0" smtClean="0">
                  <a:solidFill>
                    <a:srgbClr val="F38814"/>
                  </a:solidFill>
                  <a:latin typeface="Arial" pitchFamily="34" charset="0"/>
                  <a:cs typeface="Arial" pitchFamily="34" charset="0"/>
                </a:rPr>
                <a:t>Region / Country</a:t>
              </a:r>
              <a:endParaRPr lang="en-US" sz="1000" dirty="0">
                <a:latin typeface="Arial" pitchFamily="34" charset="0"/>
                <a:cs typeface="Arial" pitchFamily="34" charset="0"/>
              </a:endParaRPr>
            </a:p>
          </p:txBody>
        </p:sp>
        <p:sp>
          <p:nvSpPr>
            <p:cNvPr id="228" name="TextBox 227"/>
            <p:cNvSpPr txBox="1"/>
            <p:nvPr/>
          </p:nvSpPr>
          <p:spPr>
            <a:xfrm>
              <a:off x="0" y="692680"/>
              <a:ext cx="1479044" cy="1892826"/>
            </a:xfrm>
            <a:prstGeom prst="rect">
              <a:avLst/>
            </a:prstGeom>
            <a:grpFill/>
          </p:spPr>
          <p:txBody>
            <a:bodyPr wrap="none" rtlCol="0">
              <a:spAutoFit/>
            </a:bodyPr>
            <a:lstStyle/>
            <a:p>
              <a:pPr>
                <a:lnSpc>
                  <a:spcPct val="150000"/>
                </a:lnSpc>
              </a:pPr>
              <a:r>
                <a:rPr lang="en-US" sz="800" b="1" dirty="0">
                  <a:solidFill>
                    <a:srgbClr val="F38814"/>
                  </a:solidFill>
                  <a:sym typeface="Wingdings 2"/>
                </a:rPr>
                <a:t></a:t>
              </a:r>
              <a:r>
                <a:rPr lang="en-US" sz="800" dirty="0" smtClean="0">
                  <a:solidFill>
                    <a:srgbClr val="F38814"/>
                  </a:solidFill>
                  <a:latin typeface="Arial" pitchFamily="34" charset="0"/>
                  <a:cs typeface="Arial" pitchFamily="34" charset="0"/>
                  <a:sym typeface="Wingdings"/>
                </a:rPr>
                <a:t>  </a:t>
              </a:r>
              <a:r>
                <a:rPr lang="en-US" sz="800" dirty="0">
                  <a:solidFill>
                    <a:srgbClr val="30549E"/>
                  </a:solidFill>
                  <a:latin typeface="Arial" pitchFamily="34" charset="0"/>
                  <a:cs typeface="Arial" pitchFamily="34" charset="0"/>
                  <a:sym typeface="Wingdings"/>
                </a:rPr>
                <a:t>All</a:t>
              </a:r>
            </a:p>
            <a:p>
              <a:pPr>
                <a:lnSpc>
                  <a:spcPct val="150000"/>
                </a:lnSpc>
              </a:pPr>
              <a:r>
                <a:rPr lang="en-US" sz="800" dirty="0" smtClean="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East </a:t>
              </a:r>
              <a:r>
                <a:rPr lang="en-US" sz="800" dirty="0">
                  <a:solidFill>
                    <a:srgbClr val="30549E"/>
                  </a:solidFill>
                  <a:latin typeface="Arial" pitchFamily="34" charset="0"/>
                  <a:cs typeface="Arial" pitchFamily="34" charset="0"/>
                </a:rPr>
                <a:t>Asia &amp; </a:t>
              </a:r>
              <a:r>
                <a:rPr lang="en-US" sz="800" dirty="0" smtClean="0">
                  <a:solidFill>
                    <a:srgbClr val="30549E"/>
                  </a:solidFill>
                  <a:latin typeface="Arial" pitchFamily="34" charset="0"/>
                  <a:cs typeface="Arial" pitchFamily="34" charset="0"/>
                </a:rPr>
                <a:t>Pacific </a:t>
              </a:r>
              <a:r>
                <a:rPr lang="en-US" sz="1000" dirty="0" smtClean="0">
                  <a:solidFill>
                    <a:srgbClr val="30549E"/>
                  </a:solidFill>
                  <a:latin typeface="Arial" pitchFamily="34" charset="0"/>
                  <a:cs typeface="Arial" pitchFamily="34" charset="0"/>
                  <a:sym typeface="Wingdings 3"/>
                </a:rPr>
                <a:t></a:t>
              </a:r>
              <a:endParaRPr lang="en-US" sz="1000" dirty="0">
                <a:solidFill>
                  <a:srgbClr val="30549E"/>
                </a:solidFill>
                <a:latin typeface="Arial" pitchFamily="34" charset="0"/>
                <a:cs typeface="Arial" pitchFamily="34" charset="0"/>
              </a:endParaRPr>
            </a:p>
            <a:p>
              <a:pPr>
                <a:lnSpc>
                  <a:spcPct val="150000"/>
                </a:lnSpc>
              </a:pPr>
              <a:r>
                <a:rPr lang="en-US" sz="800" dirty="0" smtClean="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Europe </a:t>
              </a:r>
              <a:r>
                <a:rPr lang="en-US" sz="800" dirty="0">
                  <a:solidFill>
                    <a:srgbClr val="30549E"/>
                  </a:solidFill>
                  <a:latin typeface="Arial" pitchFamily="34" charset="0"/>
                  <a:cs typeface="Arial" pitchFamily="34" charset="0"/>
                </a:rPr>
                <a:t>&amp; Central </a:t>
              </a:r>
              <a:r>
                <a:rPr lang="en-US" sz="800" dirty="0" smtClean="0">
                  <a:solidFill>
                    <a:srgbClr val="30549E"/>
                  </a:solidFill>
                  <a:latin typeface="Arial" pitchFamily="34" charset="0"/>
                  <a:cs typeface="Arial" pitchFamily="34" charset="0"/>
                </a:rPr>
                <a:t>Asia</a:t>
              </a:r>
              <a:r>
                <a:rPr lang="en-US" sz="800" dirty="0">
                  <a:solidFill>
                    <a:srgbClr val="30549E"/>
                  </a:solidFill>
                  <a:latin typeface="Arial" pitchFamily="34" charset="0"/>
                  <a:cs typeface="Arial" pitchFamily="34" charset="0"/>
                  <a:sym typeface="Wingdings 3"/>
                </a:rPr>
                <a:t> </a:t>
              </a:r>
              <a:r>
                <a:rPr lang="en-US" sz="1000" dirty="0">
                  <a:solidFill>
                    <a:srgbClr val="30549E"/>
                  </a:solidFill>
                  <a:latin typeface="Arial" pitchFamily="34" charset="0"/>
                  <a:cs typeface="Arial" pitchFamily="34" charset="0"/>
                  <a:sym typeface="Wingdings 3"/>
                </a:rPr>
                <a:t></a:t>
              </a:r>
              <a:endParaRPr lang="en-US" sz="1000" dirty="0">
                <a:solidFill>
                  <a:srgbClr val="30549E"/>
                </a:solidFill>
                <a:latin typeface="Arial" pitchFamily="34" charset="0"/>
                <a:cs typeface="Arial" pitchFamily="34" charset="0"/>
              </a:endParaRPr>
            </a:p>
            <a:p>
              <a:pPr>
                <a:lnSpc>
                  <a:spcPct val="150000"/>
                </a:lnSpc>
              </a:pPr>
              <a:r>
                <a:rPr lang="en-US" sz="800" dirty="0" smtClean="0">
                  <a:solidFill>
                    <a:srgbClr val="F38814"/>
                  </a:solidFill>
                  <a:latin typeface="Arial" pitchFamily="34" charset="0"/>
                  <a:cs typeface="Arial" pitchFamily="34" charset="0"/>
                  <a:sym typeface="Wingdings"/>
                </a:rPr>
                <a:t></a:t>
              </a:r>
              <a:r>
                <a:rPr lang="en-US" sz="800" b="1" dirty="0" smtClean="0">
                  <a:solidFill>
                    <a:srgbClr val="F38814"/>
                  </a:solidFill>
                  <a:latin typeface="Arial" pitchFamily="34" charset="0"/>
                  <a:cs typeface="Arial" pitchFamily="34" charset="0"/>
                </a:rPr>
                <a:t> </a:t>
              </a:r>
              <a:r>
                <a:rPr lang="en-US" sz="800" dirty="0" smtClean="0">
                  <a:solidFill>
                    <a:srgbClr val="30549E"/>
                  </a:solidFill>
                  <a:latin typeface="Arial" pitchFamily="34" charset="0"/>
                  <a:cs typeface="Arial" pitchFamily="34" charset="0"/>
                </a:rPr>
                <a:t>Latin </a:t>
              </a:r>
              <a:r>
                <a:rPr lang="en-US" sz="800" dirty="0">
                  <a:solidFill>
                    <a:srgbClr val="30549E"/>
                  </a:solidFill>
                  <a:latin typeface="Arial" pitchFamily="34" charset="0"/>
                  <a:cs typeface="Arial" pitchFamily="34" charset="0"/>
                </a:rPr>
                <a:t>America &amp; </a:t>
              </a:r>
              <a:r>
                <a:rPr lang="en-US" sz="800" dirty="0" smtClean="0">
                  <a:solidFill>
                    <a:srgbClr val="30549E"/>
                  </a:solidFill>
                  <a:latin typeface="Arial" pitchFamily="34" charset="0"/>
                  <a:cs typeface="Arial" pitchFamily="34" charset="0"/>
                </a:rPr>
                <a:t>Caribbean</a:t>
              </a:r>
              <a:r>
                <a:rPr lang="en-US" sz="800" dirty="0">
                  <a:solidFill>
                    <a:srgbClr val="F38814"/>
                  </a:solidFill>
                  <a:latin typeface="Arial" pitchFamily="34" charset="0"/>
                  <a:cs typeface="Arial" pitchFamily="34" charset="0"/>
                  <a:sym typeface="Wingdings 3"/>
                </a:rPr>
                <a:t> </a:t>
              </a:r>
              <a:r>
                <a:rPr lang="en-US" sz="1000" dirty="0">
                  <a:solidFill>
                    <a:srgbClr val="30549E"/>
                  </a:solidFill>
                  <a:latin typeface="Arial" pitchFamily="34" charset="0"/>
                  <a:cs typeface="Arial" pitchFamily="34" charset="0"/>
                  <a:sym typeface="Wingdings 3"/>
                </a:rPr>
                <a:t></a:t>
              </a:r>
              <a:endParaRPr lang="en-US" sz="1000" dirty="0" smtClean="0">
                <a:solidFill>
                  <a:srgbClr val="30549E"/>
                </a:solidFill>
                <a:latin typeface="Arial" pitchFamily="34" charset="0"/>
                <a:cs typeface="Arial" pitchFamily="34" charset="0"/>
              </a:endParaRPr>
            </a:p>
            <a:p>
              <a:pPr>
                <a:lnSpc>
                  <a:spcPct val="150000"/>
                </a:lnSpc>
              </a:pPr>
              <a:r>
                <a:rPr lang="en-US" sz="800" dirty="0" smtClean="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Middle East &amp; North Africa</a:t>
              </a:r>
              <a:r>
                <a:rPr lang="en-US" sz="800" dirty="0">
                  <a:solidFill>
                    <a:srgbClr val="30549E"/>
                  </a:solidFill>
                  <a:latin typeface="Arial" pitchFamily="34" charset="0"/>
                  <a:cs typeface="Arial" pitchFamily="34" charset="0"/>
                  <a:sym typeface="Wingdings 3"/>
                </a:rPr>
                <a:t> </a:t>
              </a:r>
              <a:r>
                <a:rPr lang="en-US" sz="1000" dirty="0">
                  <a:solidFill>
                    <a:srgbClr val="30549E"/>
                  </a:solidFill>
                  <a:latin typeface="Arial" pitchFamily="34" charset="0"/>
                  <a:cs typeface="Arial" pitchFamily="34" charset="0"/>
                  <a:sym typeface="Wingdings 3"/>
                </a:rPr>
                <a:t></a:t>
              </a:r>
              <a:endParaRPr lang="en-US" sz="1000" dirty="0" smtClean="0">
                <a:solidFill>
                  <a:srgbClr val="30549E"/>
                </a:solidFill>
                <a:latin typeface="Arial" pitchFamily="34" charset="0"/>
                <a:cs typeface="Arial" pitchFamily="34" charset="0"/>
              </a:endParaRPr>
            </a:p>
            <a:p>
              <a:pPr>
                <a:lnSpc>
                  <a:spcPct val="150000"/>
                </a:lnSpc>
              </a:pPr>
              <a:r>
                <a:rPr lang="en-US" sz="800" dirty="0" smtClean="0">
                  <a:solidFill>
                    <a:srgbClr val="F38814"/>
                  </a:solidFill>
                  <a:latin typeface="Arial" pitchFamily="34" charset="0"/>
                  <a:cs typeface="Arial" pitchFamily="34" charset="0"/>
                  <a:sym typeface="Wingdings"/>
                </a:rPr>
                <a:t></a:t>
              </a:r>
              <a:r>
                <a:rPr lang="en-US" sz="800" b="1" dirty="0" smtClean="0">
                  <a:solidFill>
                    <a:srgbClr val="F38814"/>
                  </a:solidFill>
                  <a:latin typeface="Arial" pitchFamily="34" charset="0"/>
                  <a:cs typeface="Arial" pitchFamily="34" charset="0"/>
                </a:rPr>
                <a:t> </a:t>
              </a:r>
              <a:r>
                <a:rPr lang="en-US" sz="800" dirty="0" smtClean="0">
                  <a:solidFill>
                    <a:srgbClr val="30549E"/>
                  </a:solidFill>
                  <a:latin typeface="Arial" pitchFamily="34" charset="0"/>
                  <a:cs typeface="Arial" pitchFamily="34" charset="0"/>
                </a:rPr>
                <a:t>North America</a:t>
              </a:r>
              <a:r>
                <a:rPr lang="en-US" sz="800" dirty="0">
                  <a:solidFill>
                    <a:srgbClr val="F38814"/>
                  </a:solidFill>
                  <a:latin typeface="Arial" pitchFamily="34" charset="0"/>
                  <a:cs typeface="Arial" pitchFamily="34" charset="0"/>
                  <a:sym typeface="Wingdings 3"/>
                </a:rPr>
                <a:t> </a:t>
              </a:r>
              <a:r>
                <a:rPr lang="en-US" sz="1000" dirty="0">
                  <a:solidFill>
                    <a:srgbClr val="30549E"/>
                  </a:solidFill>
                  <a:latin typeface="Arial" pitchFamily="34" charset="0"/>
                  <a:cs typeface="Arial" pitchFamily="34" charset="0"/>
                  <a:sym typeface="Wingdings 3"/>
                </a:rPr>
                <a:t></a:t>
              </a:r>
              <a:endParaRPr lang="en-US" sz="1000" dirty="0">
                <a:solidFill>
                  <a:srgbClr val="30549E"/>
                </a:solidFill>
                <a:latin typeface="Arial" pitchFamily="34" charset="0"/>
                <a:cs typeface="Arial" pitchFamily="34" charset="0"/>
              </a:endParaRPr>
            </a:p>
            <a:p>
              <a:pPr>
                <a:lnSpc>
                  <a:spcPct val="150000"/>
                </a:lnSpc>
              </a:pPr>
              <a:r>
                <a:rPr lang="en-US" sz="800" dirty="0" smtClean="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South Asia</a:t>
              </a:r>
              <a:r>
                <a:rPr lang="en-US" sz="800" dirty="0">
                  <a:solidFill>
                    <a:srgbClr val="30549E"/>
                  </a:solidFill>
                  <a:latin typeface="Arial" pitchFamily="34" charset="0"/>
                  <a:cs typeface="Arial" pitchFamily="34" charset="0"/>
                  <a:sym typeface="Wingdings 3"/>
                </a:rPr>
                <a:t> </a:t>
              </a:r>
              <a:r>
                <a:rPr lang="en-US" sz="1000" dirty="0">
                  <a:solidFill>
                    <a:srgbClr val="30549E"/>
                  </a:solidFill>
                  <a:latin typeface="Arial" pitchFamily="34" charset="0"/>
                  <a:cs typeface="Arial" pitchFamily="34" charset="0"/>
                  <a:sym typeface="Wingdings 3"/>
                </a:rPr>
                <a:t></a:t>
              </a:r>
              <a:endParaRPr lang="en-US" sz="1000" dirty="0">
                <a:solidFill>
                  <a:srgbClr val="30549E"/>
                </a:solidFill>
                <a:latin typeface="Arial" pitchFamily="34" charset="0"/>
                <a:cs typeface="Arial" pitchFamily="34" charset="0"/>
              </a:endParaRPr>
            </a:p>
            <a:p>
              <a:pPr>
                <a:lnSpc>
                  <a:spcPct val="150000"/>
                </a:lnSpc>
              </a:pPr>
              <a:r>
                <a:rPr lang="en-US" sz="800" dirty="0" smtClean="0">
                  <a:solidFill>
                    <a:srgbClr val="F38814"/>
                  </a:solidFill>
                  <a:latin typeface="Arial" pitchFamily="34" charset="0"/>
                  <a:cs typeface="Arial" pitchFamily="34" charset="0"/>
                  <a:sym typeface="Wingdings"/>
                </a:rPr>
                <a:t> </a:t>
              </a:r>
              <a:r>
                <a:rPr lang="en-US" sz="800" dirty="0" smtClean="0">
                  <a:solidFill>
                    <a:srgbClr val="30549E"/>
                  </a:solidFill>
                  <a:latin typeface="Arial" pitchFamily="34" charset="0"/>
                  <a:cs typeface="Arial" pitchFamily="34" charset="0"/>
                </a:rPr>
                <a:t>Sub-Saharan Africa</a:t>
              </a:r>
              <a:r>
                <a:rPr lang="en-US" sz="800" dirty="0">
                  <a:solidFill>
                    <a:srgbClr val="30549E"/>
                  </a:solidFill>
                  <a:latin typeface="Arial" pitchFamily="34" charset="0"/>
                  <a:cs typeface="Arial" pitchFamily="34" charset="0"/>
                  <a:sym typeface="Wingdings 3"/>
                </a:rPr>
                <a:t> </a:t>
              </a:r>
              <a:r>
                <a:rPr lang="en-US" sz="1000" dirty="0">
                  <a:solidFill>
                    <a:srgbClr val="30549E"/>
                  </a:solidFill>
                  <a:latin typeface="Arial" pitchFamily="34" charset="0"/>
                  <a:cs typeface="Arial" pitchFamily="34" charset="0"/>
                  <a:sym typeface="Wingdings 3"/>
                </a:rPr>
                <a:t></a:t>
              </a:r>
              <a:endParaRPr lang="en-US" sz="1000" dirty="0" smtClean="0">
                <a:solidFill>
                  <a:srgbClr val="30549E"/>
                </a:solidFill>
                <a:latin typeface="Arial" pitchFamily="34" charset="0"/>
                <a:cs typeface="Arial" pitchFamily="34" charset="0"/>
              </a:endParaRPr>
            </a:p>
          </p:txBody>
        </p:sp>
      </p:grpSp>
      <p:sp>
        <p:nvSpPr>
          <p:cNvPr id="235" name="Rectangle 234"/>
          <p:cNvSpPr/>
          <p:nvPr/>
        </p:nvSpPr>
        <p:spPr>
          <a:xfrm>
            <a:off x="1" y="1100359"/>
            <a:ext cx="1983308" cy="63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nip Same Side Corner Rectangle 3"/>
          <p:cNvSpPr/>
          <p:nvPr/>
        </p:nvSpPr>
        <p:spPr>
          <a:xfrm>
            <a:off x="482849" y="811631"/>
            <a:ext cx="740565" cy="352251"/>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p:cNvCxnSpPr/>
          <p:nvPr/>
        </p:nvCxnSpPr>
        <p:spPr>
          <a:xfrm flipV="1">
            <a:off x="54048" y="6162974"/>
            <a:ext cx="1927152" cy="9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235" idx="3"/>
          </p:cNvCxnSpPr>
          <p:nvPr/>
        </p:nvCxnSpPr>
        <p:spPr>
          <a:xfrm flipH="1">
            <a:off x="1981201" y="1132121"/>
            <a:ext cx="2108" cy="5040079"/>
          </a:xfrm>
          <a:prstGeom prst="line">
            <a:avLst/>
          </a:prstGeom>
        </p:spPr>
        <p:style>
          <a:lnRef idx="1">
            <a:schemeClr val="accent1"/>
          </a:lnRef>
          <a:fillRef idx="0">
            <a:schemeClr val="accent1"/>
          </a:fillRef>
          <a:effectRef idx="0">
            <a:schemeClr val="accent1"/>
          </a:effectRef>
          <a:fontRef idx="minor">
            <a:schemeClr val="tx1"/>
          </a:fontRef>
        </p:style>
      </p:cxnSp>
      <p:sp>
        <p:nvSpPr>
          <p:cNvPr id="283" name="Rounded Rectangle 282"/>
          <p:cNvSpPr/>
          <p:nvPr/>
        </p:nvSpPr>
        <p:spPr>
          <a:xfrm>
            <a:off x="165224" y="811631"/>
            <a:ext cx="1358776" cy="2101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30549E"/>
                </a:solidFill>
                <a:latin typeface="Arial" pitchFamily="34" charset="0"/>
                <a:cs typeface="Arial" pitchFamily="34" charset="0"/>
              </a:rPr>
              <a:t>Filter</a:t>
            </a:r>
            <a:r>
              <a:rPr lang="en-US" sz="1200" b="1" dirty="0" smtClean="0">
                <a:solidFill>
                  <a:srgbClr val="30549E"/>
                </a:solidFill>
              </a:rPr>
              <a:t>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pic>
        <p:nvPicPr>
          <p:cNvPr id="495" name="Picture 49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1556" y="3360137"/>
            <a:ext cx="1376244" cy="520889"/>
          </a:xfrm>
          <a:prstGeom prst="rect">
            <a:avLst/>
          </a:prstGeom>
        </p:spPr>
      </p:pic>
    </p:spTree>
    <p:extLst>
      <p:ext uri="{BB962C8B-B14F-4D97-AF65-F5344CB8AC3E}">
        <p14:creationId xmlns:p14="http://schemas.microsoft.com/office/powerpoint/2010/main" val="390960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 name="Picture 2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230" name="TextBox 229"/>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231" name="Picture 2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232" name="Picture 2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233" name="Rounded Rectangle 232"/>
          <p:cNvSpPr/>
          <p:nvPr/>
        </p:nvSpPr>
        <p:spPr>
          <a:xfrm>
            <a:off x="7543800" y="744355"/>
            <a:ext cx="1295400" cy="2774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A</a:t>
            </a:r>
            <a:r>
              <a:rPr lang="en-US" sz="1000" b="1" dirty="0" smtClean="0">
                <a:solidFill>
                  <a:srgbClr val="30549E"/>
                </a:solidFill>
                <a:latin typeface="Arial" pitchFamily="34" charset="0"/>
                <a:cs typeface="Arial" pitchFamily="34" charset="0"/>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235" name="Rounded Rectangle 234"/>
          <p:cNvSpPr/>
          <p:nvPr/>
        </p:nvSpPr>
        <p:spPr>
          <a:xfrm>
            <a:off x="7620000" y="152400"/>
            <a:ext cx="1143000" cy="2171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latin typeface="Arial" pitchFamily="34" charset="0"/>
                <a:cs typeface="Arial" pitchFamily="34" charset="0"/>
              </a:rPr>
              <a:t>Hello, </a:t>
            </a:r>
            <a:r>
              <a:rPr lang="en-US" sz="1000" dirty="0" smtClean="0">
                <a:solidFill>
                  <a:srgbClr val="F38814"/>
                </a:solidFill>
                <a:latin typeface="Arial" pitchFamily="34" charset="0"/>
                <a:cs typeface="Arial" pitchFamily="34" charset="0"/>
              </a:rPr>
              <a:t>Katie </a:t>
            </a:r>
            <a:r>
              <a:rPr lang="en-US" sz="1000" b="1" dirty="0" smtClean="0">
                <a:solidFill>
                  <a:srgbClr val="30549E"/>
                </a:solidFill>
                <a:latin typeface="Arial" pitchFamily="34" charset="0"/>
                <a:cs typeface="Arial" pitchFamily="34" charset="0"/>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nvGrpSpPr>
          <p:cNvPr id="242" name="Group 241"/>
          <p:cNvGrpSpPr/>
          <p:nvPr/>
        </p:nvGrpSpPr>
        <p:grpSpPr>
          <a:xfrm>
            <a:off x="4247906" y="2109790"/>
            <a:ext cx="1785361" cy="862010"/>
            <a:chOff x="3837904" y="2024686"/>
            <a:chExt cx="1785361" cy="862010"/>
          </a:xfrm>
        </p:grpSpPr>
        <p:pic>
          <p:nvPicPr>
            <p:cNvPr id="243" name="Picture 2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9515" y="2262810"/>
              <a:ext cx="87612" cy="80961"/>
            </a:xfrm>
            <a:prstGeom prst="rect">
              <a:avLst/>
            </a:prstGeom>
          </p:spPr>
        </p:pic>
        <p:pic>
          <p:nvPicPr>
            <p:cNvPr id="244" name="Picture 2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2265" y="2253286"/>
              <a:ext cx="87612" cy="80961"/>
            </a:xfrm>
            <a:prstGeom prst="rect">
              <a:avLst/>
            </a:prstGeom>
          </p:spPr>
        </p:pic>
        <p:pic>
          <p:nvPicPr>
            <p:cNvPr id="245" name="Picture 2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7586" y="2229474"/>
              <a:ext cx="87612" cy="80961"/>
            </a:xfrm>
            <a:prstGeom prst="rect">
              <a:avLst/>
            </a:prstGeom>
          </p:spPr>
        </p:pic>
        <p:pic>
          <p:nvPicPr>
            <p:cNvPr id="246" name="Picture 2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7904" y="2515224"/>
              <a:ext cx="87612" cy="80961"/>
            </a:xfrm>
            <a:prstGeom prst="rect">
              <a:avLst/>
            </a:prstGeom>
          </p:spPr>
        </p:pic>
        <p:pic>
          <p:nvPicPr>
            <p:cNvPr id="247" name="Picture 2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130" y="2696199"/>
              <a:ext cx="87612" cy="80961"/>
            </a:xfrm>
            <a:prstGeom prst="rect">
              <a:avLst/>
            </a:prstGeom>
          </p:spPr>
        </p:pic>
        <p:pic>
          <p:nvPicPr>
            <p:cNvPr id="248" name="Picture 2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1013" y="2508077"/>
              <a:ext cx="87612" cy="80961"/>
            </a:xfrm>
            <a:prstGeom prst="rect">
              <a:avLst/>
            </a:prstGeom>
          </p:spPr>
        </p:pic>
        <p:pic>
          <p:nvPicPr>
            <p:cNvPr id="249" name="Picture 2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9123" y="2024686"/>
              <a:ext cx="87612" cy="80961"/>
            </a:xfrm>
            <a:prstGeom prst="rect">
              <a:avLst/>
            </a:prstGeom>
          </p:spPr>
        </p:pic>
        <p:pic>
          <p:nvPicPr>
            <p:cNvPr id="250" name="Picture 2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61509" y="2805735"/>
              <a:ext cx="87612" cy="80961"/>
            </a:xfrm>
            <a:prstGeom prst="rect">
              <a:avLst/>
            </a:prstGeom>
          </p:spPr>
        </p:pic>
        <p:pic>
          <p:nvPicPr>
            <p:cNvPr id="251" name="Picture 2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9341" y="2581000"/>
              <a:ext cx="87612" cy="80961"/>
            </a:xfrm>
            <a:prstGeom prst="rect">
              <a:avLst/>
            </a:prstGeom>
          </p:spPr>
        </p:pic>
        <p:pic>
          <p:nvPicPr>
            <p:cNvPr id="252" name="Picture 2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1117" y="2148511"/>
              <a:ext cx="87612" cy="80961"/>
            </a:xfrm>
            <a:prstGeom prst="rect">
              <a:avLst/>
            </a:prstGeom>
          </p:spPr>
        </p:pic>
        <p:pic>
          <p:nvPicPr>
            <p:cNvPr id="253" name="Picture 2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3781" y="2062785"/>
              <a:ext cx="87612" cy="80961"/>
            </a:xfrm>
            <a:prstGeom prst="rect">
              <a:avLst/>
            </a:prstGeom>
          </p:spPr>
        </p:pic>
        <p:pic>
          <p:nvPicPr>
            <p:cNvPr id="254" name="Picture 2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1425" y="2724774"/>
              <a:ext cx="87612" cy="80961"/>
            </a:xfrm>
            <a:prstGeom prst="rect">
              <a:avLst/>
            </a:prstGeom>
          </p:spPr>
        </p:pic>
        <p:sp>
          <p:nvSpPr>
            <p:cNvPr id="255" name="Snip Diagonal Corner Rectangle 254"/>
            <p:cNvSpPr/>
            <p:nvPr/>
          </p:nvSpPr>
          <p:spPr>
            <a:xfrm>
              <a:off x="4366163" y="2329486"/>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Assistance</a:t>
              </a:r>
            </a:p>
          </p:txBody>
        </p:sp>
        <p:pic>
          <p:nvPicPr>
            <p:cNvPr id="256" name="Picture 2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1804" y="2351062"/>
              <a:ext cx="217896" cy="187044"/>
            </a:xfrm>
            <a:prstGeom prst="rect">
              <a:avLst/>
            </a:prstGeom>
          </p:spPr>
        </p:pic>
      </p:grpSp>
      <p:grpSp>
        <p:nvGrpSpPr>
          <p:cNvPr id="257" name="Group 256"/>
          <p:cNvGrpSpPr/>
          <p:nvPr/>
        </p:nvGrpSpPr>
        <p:grpSpPr>
          <a:xfrm>
            <a:off x="6248400" y="3181441"/>
            <a:ext cx="1892389" cy="862010"/>
            <a:chOff x="6248400" y="3181441"/>
            <a:chExt cx="1892389" cy="862010"/>
          </a:xfrm>
        </p:grpSpPr>
        <p:pic>
          <p:nvPicPr>
            <p:cNvPr id="258" name="Picture 2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0011" y="3419565"/>
              <a:ext cx="87612" cy="80961"/>
            </a:xfrm>
            <a:prstGeom prst="rect">
              <a:avLst/>
            </a:prstGeom>
          </p:spPr>
        </p:pic>
        <p:pic>
          <p:nvPicPr>
            <p:cNvPr id="259" name="Picture 2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3589" y="3396286"/>
              <a:ext cx="87612" cy="80961"/>
            </a:xfrm>
            <a:prstGeom prst="rect">
              <a:avLst/>
            </a:prstGeom>
          </p:spPr>
        </p:pic>
        <p:pic>
          <p:nvPicPr>
            <p:cNvPr id="260" name="Picture 2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8082" y="3386229"/>
              <a:ext cx="87612" cy="80961"/>
            </a:xfrm>
            <a:prstGeom prst="rect">
              <a:avLst/>
            </a:prstGeom>
          </p:spPr>
        </p:pic>
        <p:pic>
          <p:nvPicPr>
            <p:cNvPr id="261" name="Picture 2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00" y="3671979"/>
              <a:ext cx="87612" cy="80961"/>
            </a:xfrm>
            <a:prstGeom prst="rect">
              <a:avLst/>
            </a:prstGeom>
          </p:spPr>
        </p:pic>
        <p:pic>
          <p:nvPicPr>
            <p:cNvPr id="262" name="Picture 2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626" y="3852954"/>
              <a:ext cx="87612" cy="80961"/>
            </a:xfrm>
            <a:prstGeom prst="rect">
              <a:avLst/>
            </a:prstGeom>
          </p:spPr>
        </p:pic>
        <p:pic>
          <p:nvPicPr>
            <p:cNvPr id="263" name="Picture 2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1509" y="3664832"/>
              <a:ext cx="87612" cy="80961"/>
            </a:xfrm>
            <a:prstGeom prst="rect">
              <a:avLst/>
            </a:prstGeom>
          </p:spPr>
        </p:pic>
        <p:pic>
          <p:nvPicPr>
            <p:cNvPr id="264" name="Picture 2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9619" y="3181441"/>
              <a:ext cx="87612" cy="80961"/>
            </a:xfrm>
            <a:prstGeom prst="rect">
              <a:avLst/>
            </a:prstGeom>
          </p:spPr>
        </p:pic>
        <p:pic>
          <p:nvPicPr>
            <p:cNvPr id="265" name="Picture 2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2005" y="3962490"/>
              <a:ext cx="87612" cy="80961"/>
            </a:xfrm>
            <a:prstGeom prst="rect">
              <a:avLst/>
            </a:prstGeom>
          </p:spPr>
        </p:pic>
        <p:pic>
          <p:nvPicPr>
            <p:cNvPr id="266" name="Picture 2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9837" y="3737755"/>
              <a:ext cx="87612" cy="80961"/>
            </a:xfrm>
            <a:prstGeom prst="rect">
              <a:avLst/>
            </a:prstGeom>
          </p:spPr>
        </p:pic>
        <p:pic>
          <p:nvPicPr>
            <p:cNvPr id="267" name="Picture 2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1613" y="3305266"/>
              <a:ext cx="87612" cy="80961"/>
            </a:xfrm>
            <a:prstGeom prst="rect">
              <a:avLst/>
            </a:prstGeom>
          </p:spPr>
        </p:pic>
        <p:pic>
          <p:nvPicPr>
            <p:cNvPr id="268" name="Picture 2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4277" y="3219540"/>
              <a:ext cx="87612" cy="80961"/>
            </a:xfrm>
            <a:prstGeom prst="rect">
              <a:avLst/>
            </a:prstGeom>
          </p:spPr>
        </p:pic>
        <p:pic>
          <p:nvPicPr>
            <p:cNvPr id="269" name="Picture 2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71921" y="3881529"/>
              <a:ext cx="87612" cy="80961"/>
            </a:xfrm>
            <a:prstGeom prst="rect">
              <a:avLst/>
            </a:prstGeom>
          </p:spPr>
        </p:pic>
        <p:sp>
          <p:nvSpPr>
            <p:cNvPr id="270" name="Snip Diagonal Corner Rectangle 269"/>
            <p:cNvSpPr/>
            <p:nvPr/>
          </p:nvSpPr>
          <p:spPr>
            <a:xfrm>
              <a:off x="6776658" y="3472486"/>
              <a:ext cx="1364131"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rgbClr val="30549E"/>
                  </a:solidFill>
                  <a:latin typeface="Arial" pitchFamily="34" charset="0"/>
                  <a:cs typeface="Arial" pitchFamily="34" charset="0"/>
                </a:rPr>
                <a:t>   Development</a:t>
              </a:r>
            </a:p>
          </p:txBody>
        </p:sp>
        <p:pic>
          <p:nvPicPr>
            <p:cNvPr id="271" name="Picture 2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2300" y="3507817"/>
              <a:ext cx="217896" cy="187044"/>
            </a:xfrm>
            <a:prstGeom prst="rect">
              <a:avLst/>
            </a:prstGeom>
          </p:spPr>
        </p:pic>
      </p:grpSp>
      <p:grpSp>
        <p:nvGrpSpPr>
          <p:cNvPr id="272" name="Group 271"/>
          <p:cNvGrpSpPr/>
          <p:nvPr/>
        </p:nvGrpSpPr>
        <p:grpSpPr>
          <a:xfrm>
            <a:off x="3560164" y="4395790"/>
            <a:ext cx="3145436" cy="862010"/>
            <a:chOff x="3289271" y="4058276"/>
            <a:chExt cx="3145436" cy="862010"/>
          </a:xfrm>
        </p:grpSpPr>
        <p:pic>
          <p:nvPicPr>
            <p:cNvPr id="273" name="Picture 2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0882" y="4296400"/>
              <a:ext cx="90682" cy="80961"/>
            </a:xfrm>
            <a:prstGeom prst="rect">
              <a:avLst/>
            </a:prstGeom>
          </p:spPr>
        </p:pic>
        <p:pic>
          <p:nvPicPr>
            <p:cNvPr id="274" name="Picture 2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32665" y="4234486"/>
              <a:ext cx="90682" cy="80961"/>
            </a:xfrm>
            <a:prstGeom prst="rect">
              <a:avLst/>
            </a:prstGeom>
          </p:spPr>
        </p:pic>
        <p:pic>
          <p:nvPicPr>
            <p:cNvPr id="275" name="Picture 2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8953" y="4263064"/>
              <a:ext cx="90682" cy="80961"/>
            </a:xfrm>
            <a:prstGeom prst="rect">
              <a:avLst/>
            </a:prstGeom>
          </p:spPr>
        </p:pic>
        <p:pic>
          <p:nvPicPr>
            <p:cNvPr id="276" name="Picture 2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9271" y="4548814"/>
              <a:ext cx="90682" cy="80961"/>
            </a:xfrm>
            <a:prstGeom prst="rect">
              <a:avLst/>
            </a:prstGeom>
          </p:spPr>
        </p:pic>
        <p:pic>
          <p:nvPicPr>
            <p:cNvPr id="277" name="Picture 2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8497" y="4729789"/>
              <a:ext cx="90682" cy="80961"/>
            </a:xfrm>
            <a:prstGeom prst="rect">
              <a:avLst/>
            </a:prstGeom>
          </p:spPr>
        </p:pic>
        <p:pic>
          <p:nvPicPr>
            <p:cNvPr id="278" name="Picture 2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2380" y="4541667"/>
              <a:ext cx="90682" cy="80961"/>
            </a:xfrm>
            <a:prstGeom prst="rect">
              <a:avLst/>
            </a:prstGeom>
          </p:spPr>
        </p:pic>
        <p:pic>
          <p:nvPicPr>
            <p:cNvPr id="279" name="Picture 2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0490" y="4058276"/>
              <a:ext cx="90682" cy="80961"/>
            </a:xfrm>
            <a:prstGeom prst="rect">
              <a:avLst/>
            </a:prstGeom>
          </p:spPr>
        </p:pic>
        <p:pic>
          <p:nvPicPr>
            <p:cNvPr id="280" name="Picture 2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2876" y="4839325"/>
              <a:ext cx="90682" cy="80961"/>
            </a:xfrm>
            <a:prstGeom prst="rect">
              <a:avLst/>
            </a:prstGeom>
          </p:spPr>
        </p:pic>
        <p:pic>
          <p:nvPicPr>
            <p:cNvPr id="281" name="Picture 2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0708" y="4614590"/>
              <a:ext cx="90682" cy="80961"/>
            </a:xfrm>
            <a:prstGeom prst="rect">
              <a:avLst/>
            </a:prstGeom>
          </p:spPr>
        </p:pic>
        <p:pic>
          <p:nvPicPr>
            <p:cNvPr id="282" name="Picture 2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2484" y="4182101"/>
              <a:ext cx="90682" cy="80961"/>
            </a:xfrm>
            <a:prstGeom prst="rect">
              <a:avLst/>
            </a:prstGeom>
          </p:spPr>
        </p:pic>
        <p:pic>
          <p:nvPicPr>
            <p:cNvPr id="283" name="Picture 2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5148" y="4096375"/>
              <a:ext cx="90682" cy="80961"/>
            </a:xfrm>
            <a:prstGeom prst="rect">
              <a:avLst/>
            </a:prstGeom>
          </p:spPr>
        </p:pic>
        <p:pic>
          <p:nvPicPr>
            <p:cNvPr id="284" name="Picture 2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2792" y="4758364"/>
              <a:ext cx="90682" cy="80961"/>
            </a:xfrm>
            <a:prstGeom prst="rect">
              <a:avLst/>
            </a:prstGeom>
          </p:spPr>
        </p:pic>
        <p:sp>
          <p:nvSpPr>
            <p:cNvPr id="285" name="Snip Diagonal Corner Rectangle 284"/>
            <p:cNvSpPr/>
            <p:nvPr/>
          </p:nvSpPr>
          <p:spPr>
            <a:xfrm>
              <a:off x="3846467" y="4370926"/>
              <a:ext cx="2588240"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rgbClr val="30549E"/>
                  </a:solidFill>
                  <a:latin typeface="Arial" pitchFamily="34" charset="0"/>
                  <a:cs typeface="Arial" pitchFamily="34" charset="0"/>
                </a:rPr>
                <a:t>   </a:t>
              </a:r>
              <a:r>
                <a:rPr lang="en-US" sz="1200" b="1" dirty="0" smtClean="0">
                  <a:solidFill>
                    <a:srgbClr val="30549E"/>
                  </a:solidFill>
                  <a:latin typeface="Arial" pitchFamily="34" charset="0"/>
                  <a:cs typeface="Arial" pitchFamily="34" charset="0"/>
                </a:rPr>
                <a:t>Finance</a:t>
              </a:r>
              <a:r>
                <a:rPr lang="en-US" sz="1200" b="1" dirty="0">
                  <a:solidFill>
                    <a:srgbClr val="30549E"/>
                  </a:solidFill>
                  <a:latin typeface="Arial" pitchFamily="34" charset="0"/>
                  <a:cs typeface="Arial" pitchFamily="34" charset="0"/>
                </a:rPr>
                <a:t>, Economics, &amp; Trade</a:t>
              </a:r>
            </a:p>
          </p:txBody>
        </p:sp>
        <p:pic>
          <p:nvPicPr>
            <p:cNvPr id="286" name="Picture 2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1369" y="4384652"/>
              <a:ext cx="225530" cy="187044"/>
            </a:xfrm>
            <a:prstGeom prst="rect">
              <a:avLst/>
            </a:prstGeom>
          </p:spPr>
        </p:pic>
      </p:grpSp>
      <p:pic>
        <p:nvPicPr>
          <p:cNvPr id="288" name="Picture 2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4755" y="3257140"/>
            <a:ext cx="103346" cy="80961"/>
          </a:xfrm>
          <a:prstGeom prst="rect">
            <a:avLst/>
          </a:prstGeom>
        </p:spPr>
      </p:pic>
      <p:pic>
        <p:nvPicPr>
          <p:cNvPr id="289" name="Picture 2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28967" y="3357154"/>
            <a:ext cx="103346" cy="80961"/>
          </a:xfrm>
          <a:prstGeom prst="rect">
            <a:avLst/>
          </a:prstGeom>
        </p:spPr>
      </p:pic>
      <p:pic>
        <p:nvPicPr>
          <p:cNvPr id="290" name="Picture 2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2826" y="3223804"/>
            <a:ext cx="103346" cy="80961"/>
          </a:xfrm>
          <a:prstGeom prst="rect">
            <a:avLst/>
          </a:prstGeom>
        </p:spPr>
      </p:pic>
      <p:pic>
        <p:nvPicPr>
          <p:cNvPr id="291" name="Picture 2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3144" y="3509554"/>
            <a:ext cx="103346" cy="80961"/>
          </a:xfrm>
          <a:prstGeom prst="rect">
            <a:avLst/>
          </a:prstGeom>
        </p:spPr>
      </p:pic>
      <p:pic>
        <p:nvPicPr>
          <p:cNvPr id="292" name="Picture 2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02370" y="3690529"/>
            <a:ext cx="103346" cy="80961"/>
          </a:xfrm>
          <a:prstGeom prst="rect">
            <a:avLst/>
          </a:prstGeom>
        </p:spPr>
      </p:pic>
      <p:pic>
        <p:nvPicPr>
          <p:cNvPr id="293" name="Picture 2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6253" y="3502407"/>
            <a:ext cx="103346" cy="80961"/>
          </a:xfrm>
          <a:prstGeom prst="rect">
            <a:avLst/>
          </a:prstGeom>
        </p:spPr>
      </p:pic>
      <p:pic>
        <p:nvPicPr>
          <p:cNvPr id="294" name="Picture 2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4363" y="3019016"/>
            <a:ext cx="103346" cy="80961"/>
          </a:xfrm>
          <a:prstGeom prst="rect">
            <a:avLst/>
          </a:prstGeom>
        </p:spPr>
      </p:pic>
      <p:pic>
        <p:nvPicPr>
          <p:cNvPr id="295" name="Picture 2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16749" y="3800065"/>
            <a:ext cx="103346" cy="80961"/>
          </a:xfrm>
          <a:prstGeom prst="rect">
            <a:avLst/>
          </a:prstGeom>
        </p:spPr>
      </p:pic>
      <p:pic>
        <p:nvPicPr>
          <p:cNvPr id="296" name="Picture 2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4581" y="3575330"/>
            <a:ext cx="103346" cy="80961"/>
          </a:xfrm>
          <a:prstGeom prst="rect">
            <a:avLst/>
          </a:prstGeom>
        </p:spPr>
      </p:pic>
      <p:pic>
        <p:nvPicPr>
          <p:cNvPr id="297" name="Picture 2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06357" y="3142841"/>
            <a:ext cx="103346" cy="80961"/>
          </a:xfrm>
          <a:prstGeom prst="rect">
            <a:avLst/>
          </a:prstGeom>
        </p:spPr>
      </p:pic>
      <p:pic>
        <p:nvPicPr>
          <p:cNvPr id="298" name="Picture 2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9021" y="3057115"/>
            <a:ext cx="103346" cy="80961"/>
          </a:xfrm>
          <a:prstGeom prst="rect">
            <a:avLst/>
          </a:prstGeom>
        </p:spPr>
      </p:pic>
      <p:pic>
        <p:nvPicPr>
          <p:cNvPr id="299" name="Picture 2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6665" y="3719104"/>
            <a:ext cx="103346" cy="80961"/>
          </a:xfrm>
          <a:prstGeom prst="rect">
            <a:avLst/>
          </a:prstGeom>
        </p:spPr>
      </p:pic>
      <p:grpSp>
        <p:nvGrpSpPr>
          <p:cNvPr id="302" name="Group 301"/>
          <p:cNvGrpSpPr/>
          <p:nvPr/>
        </p:nvGrpSpPr>
        <p:grpSpPr>
          <a:xfrm>
            <a:off x="457200" y="1728790"/>
            <a:ext cx="1959656" cy="862010"/>
            <a:chOff x="1600200" y="3019016"/>
            <a:chExt cx="1959656" cy="862010"/>
          </a:xfrm>
        </p:grpSpPr>
        <p:pic>
          <p:nvPicPr>
            <p:cNvPr id="303" name="Picture 3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04" name="Picture 3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05" name="Picture 3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06" name="Picture 3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07" name="Picture 3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08" name="Picture 3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3309" y="3502407"/>
              <a:ext cx="103346" cy="80961"/>
            </a:xfrm>
            <a:prstGeom prst="rect">
              <a:avLst/>
            </a:prstGeom>
          </p:spPr>
        </p:pic>
        <p:pic>
          <p:nvPicPr>
            <p:cNvPr id="309" name="Picture 3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10" name="Picture 3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11" name="Picture 3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312" name="Picture 3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313" name="Picture 3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6077" y="3057115"/>
              <a:ext cx="103346" cy="80961"/>
            </a:xfrm>
            <a:prstGeom prst="rect">
              <a:avLst/>
            </a:prstGeom>
          </p:spPr>
        </p:pic>
        <p:pic>
          <p:nvPicPr>
            <p:cNvPr id="314" name="Picture 3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315" name="Snip Diagonal Corner Rectangle 314"/>
            <p:cNvSpPr/>
            <p:nvPr/>
          </p:nvSpPr>
          <p:spPr>
            <a:xfrm>
              <a:off x="2026609" y="3257140"/>
              <a:ext cx="1533247" cy="306470"/>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latin typeface="Arial" pitchFamily="34" charset="0"/>
                  <a:cs typeface="Arial" pitchFamily="34" charset="0"/>
                </a:rPr>
                <a:t>   </a:t>
              </a:r>
              <a:r>
                <a:rPr lang="en-US" sz="1400" b="1" dirty="0" smtClean="0">
                  <a:solidFill>
                    <a:srgbClr val="30549E"/>
                  </a:solidFill>
                  <a:latin typeface="Arial" pitchFamily="34" charset="0"/>
                  <a:cs typeface="Arial" pitchFamily="34" charset="0"/>
                </a:rPr>
                <a:t> </a:t>
              </a:r>
              <a:r>
                <a:rPr lang="en-US" sz="1200" b="1" dirty="0" smtClean="0">
                  <a:solidFill>
                    <a:srgbClr val="30549E"/>
                  </a:solidFill>
                  <a:latin typeface="Arial" pitchFamily="34" charset="0"/>
                  <a:cs typeface="Arial" pitchFamily="34" charset="0"/>
                </a:rPr>
                <a:t>Justice</a:t>
              </a:r>
              <a:endParaRPr lang="en-US" sz="1200" b="1" dirty="0">
                <a:solidFill>
                  <a:srgbClr val="30549E"/>
                </a:solidFill>
                <a:latin typeface="Arial" pitchFamily="34" charset="0"/>
                <a:cs typeface="Arial" pitchFamily="34" charset="0"/>
              </a:endParaRPr>
            </a:p>
          </p:txBody>
        </p:sp>
        <p:pic>
          <p:nvPicPr>
            <p:cNvPr id="316" name="Picture 3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9187" y="3318156"/>
              <a:ext cx="257026" cy="187044"/>
            </a:xfrm>
            <a:prstGeom prst="rect">
              <a:avLst/>
            </a:prstGeom>
          </p:spPr>
        </p:pic>
      </p:grpSp>
      <p:grpSp>
        <p:nvGrpSpPr>
          <p:cNvPr id="317" name="Group 316"/>
          <p:cNvGrpSpPr/>
          <p:nvPr/>
        </p:nvGrpSpPr>
        <p:grpSpPr>
          <a:xfrm>
            <a:off x="400416" y="4558396"/>
            <a:ext cx="2136665" cy="862010"/>
            <a:chOff x="1600200" y="3019016"/>
            <a:chExt cx="2136665" cy="862010"/>
          </a:xfrm>
        </p:grpSpPr>
        <p:pic>
          <p:nvPicPr>
            <p:cNvPr id="318" name="Picture 3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19" name="Picture 3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20" name="Picture 3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21" name="Picture 3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22" name="Picture 3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23" name="Picture 3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324" name="Picture 3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25" name="Picture 3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26" name="Picture 3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327" name="Picture 3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328" name="Picture 3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329" name="Picture 3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330" name="Snip Diagonal Corner Rectangle 329"/>
            <p:cNvSpPr/>
            <p:nvPr/>
          </p:nvSpPr>
          <p:spPr>
            <a:xfrm>
              <a:off x="2026609" y="3108820"/>
              <a:ext cx="1710256"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 Study of Fragility, Conflict &amp; Violence</a:t>
              </a:r>
            </a:p>
          </p:txBody>
        </p:sp>
        <p:pic>
          <p:nvPicPr>
            <p:cNvPr id="331" name="Picture 3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332" name="Group 331"/>
          <p:cNvGrpSpPr/>
          <p:nvPr/>
        </p:nvGrpSpPr>
        <p:grpSpPr>
          <a:xfrm>
            <a:off x="2514600" y="5538790"/>
            <a:ext cx="2400300" cy="862010"/>
            <a:chOff x="1600200" y="3019016"/>
            <a:chExt cx="2400300" cy="862010"/>
          </a:xfrm>
        </p:grpSpPr>
        <p:pic>
          <p:nvPicPr>
            <p:cNvPr id="333" name="Picture 3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34" name="Picture 3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35" name="Picture 3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36" name="Picture 3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37" name="Picture 3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38" name="Picture 3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339" name="Picture 3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40" name="Picture 3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41" name="Picture 3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342" name="Picture 3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343" name="Picture 3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344" name="Picture 3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6912" y="3800065"/>
              <a:ext cx="103346" cy="80961"/>
            </a:xfrm>
            <a:prstGeom prst="rect">
              <a:avLst/>
            </a:prstGeom>
          </p:spPr>
        </p:pic>
        <p:sp>
          <p:nvSpPr>
            <p:cNvPr id="345" name="Snip Diagonal Corner Rectangle 344"/>
            <p:cNvSpPr/>
            <p:nvPr/>
          </p:nvSpPr>
          <p:spPr>
            <a:xfrm>
              <a:off x="2026609" y="3108820"/>
              <a:ext cx="1973891" cy="625908"/>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0549E"/>
                  </a:solidFill>
                  <a:latin typeface="Arial" pitchFamily="34" charset="0"/>
                  <a:cs typeface="Arial" pitchFamily="34" charset="0"/>
                </a:rPr>
                <a:t>Sources </a:t>
              </a:r>
              <a:r>
                <a:rPr lang="en-US" sz="1200" b="1" dirty="0">
                  <a:solidFill>
                    <a:srgbClr val="30549E"/>
                  </a:solidFill>
                  <a:latin typeface="Arial" pitchFamily="34" charset="0"/>
                  <a:cs typeface="Arial" pitchFamily="34" charset="0"/>
                </a:rPr>
                <a:t>of Fragility,    Conflict &amp; Violence</a:t>
              </a:r>
            </a:p>
          </p:txBody>
        </p:sp>
        <p:pic>
          <p:nvPicPr>
            <p:cNvPr id="346" name="Picture 3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grpSp>
        <p:nvGrpSpPr>
          <p:cNvPr id="347" name="Group 346"/>
          <p:cNvGrpSpPr/>
          <p:nvPr/>
        </p:nvGrpSpPr>
        <p:grpSpPr>
          <a:xfrm>
            <a:off x="6203103" y="5480955"/>
            <a:ext cx="2211658" cy="862010"/>
            <a:chOff x="1600200" y="3019016"/>
            <a:chExt cx="2211658" cy="862010"/>
          </a:xfrm>
        </p:grpSpPr>
        <p:pic>
          <p:nvPicPr>
            <p:cNvPr id="348" name="Picture 3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49" name="Picture 3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50" name="Picture 3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51" name="Picture 3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52" name="Picture 3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53" name="Picture 3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354" name="Picture 3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55" name="Picture 3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56" name="Picture 3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357" name="Picture 3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358" name="Picture 3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6077" y="3032620"/>
              <a:ext cx="103346" cy="80961"/>
            </a:xfrm>
            <a:prstGeom prst="rect">
              <a:avLst/>
            </a:prstGeom>
          </p:spPr>
        </p:pic>
        <p:pic>
          <p:nvPicPr>
            <p:cNvPr id="359" name="Picture 3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360" name="Snip Diagonal Corner Rectangle 359"/>
            <p:cNvSpPr/>
            <p:nvPr/>
          </p:nvSpPr>
          <p:spPr>
            <a:xfrm>
              <a:off x="2026609" y="3108820"/>
              <a:ext cx="1785249"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Preventing Fragility, Conflict &amp; Violence</a:t>
              </a:r>
            </a:p>
          </p:txBody>
        </p:sp>
        <p:pic>
          <p:nvPicPr>
            <p:cNvPr id="361" name="Picture 3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sp>
        <p:nvSpPr>
          <p:cNvPr id="146" name="Snip Diagonal Corner Rectangle 145"/>
          <p:cNvSpPr/>
          <p:nvPr/>
        </p:nvSpPr>
        <p:spPr>
          <a:xfrm>
            <a:off x="2044696" y="3274982"/>
            <a:ext cx="1526901" cy="306470"/>
          </a:xfrm>
          <a:prstGeom prst="snip2DiagRect">
            <a:avLst/>
          </a:prstGeom>
          <a:solidFill>
            <a:schemeClr val="bg1"/>
          </a:solidFill>
          <a:ln w="12700">
            <a:solidFill>
              <a:srgbClr val="30549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Human Rights</a:t>
            </a:r>
          </a:p>
        </p:txBody>
      </p:sp>
      <p:grpSp>
        <p:nvGrpSpPr>
          <p:cNvPr id="362" name="Group 361"/>
          <p:cNvGrpSpPr/>
          <p:nvPr/>
        </p:nvGrpSpPr>
        <p:grpSpPr>
          <a:xfrm>
            <a:off x="6629400" y="1371600"/>
            <a:ext cx="1785361" cy="862010"/>
            <a:chOff x="3837904" y="2024686"/>
            <a:chExt cx="1785361" cy="862010"/>
          </a:xfrm>
        </p:grpSpPr>
        <p:pic>
          <p:nvPicPr>
            <p:cNvPr id="363" name="Picture 3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9515" y="2262810"/>
              <a:ext cx="87612" cy="80961"/>
            </a:xfrm>
            <a:prstGeom prst="rect">
              <a:avLst/>
            </a:prstGeom>
          </p:spPr>
        </p:pic>
        <p:pic>
          <p:nvPicPr>
            <p:cNvPr id="364" name="Picture 3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2265" y="2253286"/>
              <a:ext cx="87612" cy="80961"/>
            </a:xfrm>
            <a:prstGeom prst="rect">
              <a:avLst/>
            </a:prstGeom>
          </p:spPr>
        </p:pic>
        <p:pic>
          <p:nvPicPr>
            <p:cNvPr id="365" name="Picture 3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7586" y="2229474"/>
              <a:ext cx="87612" cy="80961"/>
            </a:xfrm>
            <a:prstGeom prst="rect">
              <a:avLst/>
            </a:prstGeom>
          </p:spPr>
        </p:pic>
        <p:pic>
          <p:nvPicPr>
            <p:cNvPr id="366" name="Picture 3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7904" y="2515224"/>
              <a:ext cx="87612" cy="80961"/>
            </a:xfrm>
            <a:prstGeom prst="rect">
              <a:avLst/>
            </a:prstGeom>
          </p:spPr>
        </p:pic>
        <p:pic>
          <p:nvPicPr>
            <p:cNvPr id="367" name="Picture 3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130" y="2696199"/>
              <a:ext cx="87612" cy="80961"/>
            </a:xfrm>
            <a:prstGeom prst="rect">
              <a:avLst/>
            </a:prstGeom>
          </p:spPr>
        </p:pic>
        <p:pic>
          <p:nvPicPr>
            <p:cNvPr id="368" name="Picture 3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1013" y="2508077"/>
              <a:ext cx="87612" cy="80961"/>
            </a:xfrm>
            <a:prstGeom prst="rect">
              <a:avLst/>
            </a:prstGeom>
          </p:spPr>
        </p:pic>
        <p:pic>
          <p:nvPicPr>
            <p:cNvPr id="369" name="Picture 3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9123" y="2024686"/>
              <a:ext cx="87612" cy="80961"/>
            </a:xfrm>
            <a:prstGeom prst="rect">
              <a:avLst/>
            </a:prstGeom>
          </p:spPr>
        </p:pic>
        <p:pic>
          <p:nvPicPr>
            <p:cNvPr id="370" name="Picture 3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61509" y="2805735"/>
              <a:ext cx="87612" cy="80961"/>
            </a:xfrm>
            <a:prstGeom prst="rect">
              <a:avLst/>
            </a:prstGeom>
          </p:spPr>
        </p:pic>
        <p:pic>
          <p:nvPicPr>
            <p:cNvPr id="371" name="Picture 3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9341" y="2581000"/>
              <a:ext cx="87612" cy="80961"/>
            </a:xfrm>
            <a:prstGeom prst="rect">
              <a:avLst/>
            </a:prstGeom>
          </p:spPr>
        </p:pic>
        <p:pic>
          <p:nvPicPr>
            <p:cNvPr id="372" name="Picture 3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1117" y="2148511"/>
              <a:ext cx="87612" cy="80961"/>
            </a:xfrm>
            <a:prstGeom prst="rect">
              <a:avLst/>
            </a:prstGeom>
          </p:spPr>
        </p:pic>
        <p:pic>
          <p:nvPicPr>
            <p:cNvPr id="373" name="Picture 3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3781" y="2062785"/>
              <a:ext cx="87612" cy="80961"/>
            </a:xfrm>
            <a:prstGeom prst="rect">
              <a:avLst/>
            </a:prstGeom>
          </p:spPr>
        </p:pic>
        <p:pic>
          <p:nvPicPr>
            <p:cNvPr id="374" name="Picture 37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1425" y="2724774"/>
              <a:ext cx="87612" cy="80961"/>
            </a:xfrm>
            <a:prstGeom prst="rect">
              <a:avLst/>
            </a:prstGeom>
          </p:spPr>
        </p:pic>
        <p:sp>
          <p:nvSpPr>
            <p:cNvPr id="375" name="Snip Diagonal Corner Rectangle 374"/>
            <p:cNvSpPr/>
            <p:nvPr/>
          </p:nvSpPr>
          <p:spPr>
            <a:xfrm>
              <a:off x="4366163" y="2329486"/>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30549E"/>
                  </a:solidFill>
                  <a:latin typeface="Arial" pitchFamily="34" charset="0"/>
                  <a:cs typeface="Arial" pitchFamily="34" charset="0"/>
                </a:rPr>
                <a:t>   </a:t>
              </a:r>
              <a:r>
                <a:rPr lang="en-US" sz="1200" b="1" dirty="0">
                  <a:solidFill>
                    <a:srgbClr val="30549E"/>
                  </a:solidFill>
                  <a:latin typeface="Arial" pitchFamily="34" charset="0"/>
                  <a:cs typeface="Arial" pitchFamily="34" charset="0"/>
                </a:rPr>
                <a:t> Governance</a:t>
              </a:r>
            </a:p>
          </p:txBody>
        </p:sp>
        <p:pic>
          <p:nvPicPr>
            <p:cNvPr id="376" name="Picture 3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1804" y="2351062"/>
              <a:ext cx="217896" cy="187044"/>
            </a:xfrm>
            <a:prstGeom prst="rect">
              <a:avLst/>
            </a:prstGeom>
          </p:spPr>
        </p:pic>
      </p:grpSp>
      <p:grpSp>
        <p:nvGrpSpPr>
          <p:cNvPr id="377" name="Group 376"/>
          <p:cNvGrpSpPr/>
          <p:nvPr/>
        </p:nvGrpSpPr>
        <p:grpSpPr>
          <a:xfrm>
            <a:off x="2514600" y="1295400"/>
            <a:ext cx="2249872" cy="862010"/>
            <a:chOff x="1600200" y="3019016"/>
            <a:chExt cx="2249872" cy="862010"/>
          </a:xfrm>
        </p:grpSpPr>
        <p:pic>
          <p:nvPicPr>
            <p:cNvPr id="378" name="Picture 3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1811" y="3257140"/>
              <a:ext cx="103346" cy="80961"/>
            </a:xfrm>
            <a:prstGeom prst="rect">
              <a:avLst/>
            </a:prstGeom>
          </p:spPr>
        </p:pic>
        <p:pic>
          <p:nvPicPr>
            <p:cNvPr id="379" name="Picture 3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023" y="3357154"/>
              <a:ext cx="103346" cy="80961"/>
            </a:xfrm>
            <a:prstGeom prst="rect">
              <a:avLst/>
            </a:prstGeom>
          </p:spPr>
        </p:pic>
        <p:pic>
          <p:nvPicPr>
            <p:cNvPr id="380" name="Picture 3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9882" y="3223804"/>
              <a:ext cx="103346" cy="80961"/>
            </a:xfrm>
            <a:prstGeom prst="rect">
              <a:avLst/>
            </a:prstGeom>
          </p:spPr>
        </p:pic>
        <p:pic>
          <p:nvPicPr>
            <p:cNvPr id="381" name="Picture 3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200" y="3509554"/>
              <a:ext cx="103346" cy="80961"/>
            </a:xfrm>
            <a:prstGeom prst="rect">
              <a:avLst/>
            </a:prstGeom>
          </p:spPr>
        </p:pic>
        <p:pic>
          <p:nvPicPr>
            <p:cNvPr id="382" name="Picture 3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9426" y="3690529"/>
              <a:ext cx="103346" cy="80961"/>
            </a:xfrm>
            <a:prstGeom prst="rect">
              <a:avLst/>
            </a:prstGeom>
          </p:spPr>
        </p:pic>
        <p:pic>
          <p:nvPicPr>
            <p:cNvPr id="383" name="Picture 3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9384" y="3502407"/>
              <a:ext cx="103346" cy="80961"/>
            </a:xfrm>
            <a:prstGeom prst="rect">
              <a:avLst/>
            </a:prstGeom>
          </p:spPr>
        </p:pic>
        <p:pic>
          <p:nvPicPr>
            <p:cNvPr id="384" name="Picture 3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1419" y="3019016"/>
              <a:ext cx="103346" cy="80961"/>
            </a:xfrm>
            <a:prstGeom prst="rect">
              <a:avLst/>
            </a:prstGeom>
          </p:spPr>
        </p:pic>
        <p:pic>
          <p:nvPicPr>
            <p:cNvPr id="385" name="Picture 3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3805" y="3800065"/>
              <a:ext cx="103346" cy="80961"/>
            </a:xfrm>
            <a:prstGeom prst="rect">
              <a:avLst/>
            </a:prstGeom>
          </p:spPr>
        </p:pic>
        <p:pic>
          <p:nvPicPr>
            <p:cNvPr id="386" name="Picture 3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1637" y="3575330"/>
              <a:ext cx="103346" cy="80961"/>
            </a:xfrm>
            <a:prstGeom prst="rect">
              <a:avLst/>
            </a:prstGeom>
          </p:spPr>
        </p:pic>
        <p:pic>
          <p:nvPicPr>
            <p:cNvPr id="387" name="Picture 3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3413" y="3142841"/>
              <a:ext cx="103346" cy="80961"/>
            </a:xfrm>
            <a:prstGeom prst="rect">
              <a:avLst/>
            </a:prstGeom>
          </p:spPr>
        </p:pic>
        <p:pic>
          <p:nvPicPr>
            <p:cNvPr id="388" name="Picture 3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76077" y="3095191"/>
              <a:ext cx="103346" cy="80961"/>
            </a:xfrm>
            <a:prstGeom prst="rect">
              <a:avLst/>
            </a:prstGeom>
          </p:spPr>
        </p:pic>
        <p:pic>
          <p:nvPicPr>
            <p:cNvPr id="389" name="Picture 3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3721" y="3719104"/>
              <a:ext cx="103346" cy="80961"/>
            </a:xfrm>
            <a:prstGeom prst="rect">
              <a:avLst/>
            </a:prstGeom>
          </p:spPr>
        </p:pic>
        <p:sp>
          <p:nvSpPr>
            <p:cNvPr id="390" name="Snip Diagonal Corner Rectangle 389"/>
            <p:cNvSpPr/>
            <p:nvPr/>
          </p:nvSpPr>
          <p:spPr>
            <a:xfrm>
              <a:off x="2026609" y="3108820"/>
              <a:ext cx="1823463" cy="569175"/>
            </a:xfrm>
            <a:prstGeom prst="snip2Diag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latin typeface="Arial" pitchFamily="34" charset="0"/>
                  <a:cs typeface="Arial" pitchFamily="34" charset="0"/>
                </a:rPr>
                <a:t> Peace Operations &amp; Conflict </a:t>
              </a:r>
              <a:r>
                <a:rPr lang="en-US" sz="1200" b="1" dirty="0" smtClean="0">
                  <a:solidFill>
                    <a:srgbClr val="30549E"/>
                  </a:solidFill>
                  <a:latin typeface="Arial" pitchFamily="34" charset="0"/>
                  <a:cs typeface="Arial" pitchFamily="34" charset="0"/>
                </a:rPr>
                <a:t>Management</a:t>
              </a:r>
              <a:endParaRPr lang="en-US" sz="1200" b="1" dirty="0">
                <a:solidFill>
                  <a:srgbClr val="30549E"/>
                </a:solidFill>
                <a:latin typeface="Arial" pitchFamily="34" charset="0"/>
                <a:cs typeface="Arial" pitchFamily="34" charset="0"/>
              </a:endParaRPr>
            </a:p>
          </p:txBody>
        </p:sp>
        <p:pic>
          <p:nvPicPr>
            <p:cNvPr id="391" name="Picture 3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5584" y="3318156"/>
              <a:ext cx="257026" cy="187044"/>
            </a:xfrm>
            <a:prstGeom prst="rect">
              <a:avLst/>
            </a:prstGeom>
          </p:spPr>
        </p:pic>
      </p:grpSp>
      <p:pic>
        <p:nvPicPr>
          <p:cNvPr id="392" name="Picture 3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0454" y="1366839"/>
            <a:ext cx="103346" cy="80961"/>
          </a:xfrm>
          <a:prstGeom prst="rect">
            <a:avLst/>
          </a:prstGeom>
        </p:spPr>
      </p:pic>
      <p:pic>
        <p:nvPicPr>
          <p:cNvPr id="165" name="Picture 1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23826" y="3518368"/>
            <a:ext cx="219696" cy="292928"/>
          </a:xfrm>
          <a:prstGeom prst="rect">
            <a:avLst/>
          </a:prstGeom>
        </p:spPr>
      </p:pic>
      <p:pic>
        <p:nvPicPr>
          <p:cNvPr id="301" name="Picture 3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7673" y="3327362"/>
            <a:ext cx="257026" cy="187044"/>
          </a:xfrm>
          <a:prstGeom prst="rect">
            <a:avLst/>
          </a:prstGeom>
        </p:spPr>
      </p:pic>
      <p:pic>
        <p:nvPicPr>
          <p:cNvPr id="393" name="Picture 39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81556" y="3360137"/>
            <a:ext cx="1376244" cy="520889"/>
          </a:xfrm>
          <a:prstGeom prst="rect">
            <a:avLst/>
          </a:prstGeom>
        </p:spPr>
      </p:pic>
      <p:sp>
        <p:nvSpPr>
          <p:cNvPr id="164" name="Rounded Rectangle 163"/>
          <p:cNvSpPr/>
          <p:nvPr/>
        </p:nvSpPr>
        <p:spPr>
          <a:xfrm>
            <a:off x="444375" y="797793"/>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30549E"/>
                </a:solidFill>
              </a:rPr>
              <a:t>Filter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pic>
        <p:nvPicPr>
          <p:cNvPr id="166" name="Picture 1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2425" y="796974"/>
            <a:ext cx="173375" cy="178969"/>
          </a:xfrm>
          <a:prstGeom prst="rect">
            <a:avLst/>
          </a:prstGeom>
        </p:spPr>
      </p:pic>
    </p:spTree>
    <p:extLst>
      <p:ext uri="{BB962C8B-B14F-4D97-AF65-F5344CB8AC3E}">
        <p14:creationId xmlns:p14="http://schemas.microsoft.com/office/powerpoint/2010/main" val="116419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675" y="1414930"/>
            <a:ext cx="72771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9" name="TextBox 8"/>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14" name="Rounded Rectangle 13"/>
          <p:cNvSpPr/>
          <p:nvPr/>
        </p:nvSpPr>
        <p:spPr>
          <a:xfrm>
            <a:off x="7543800" y="797793"/>
            <a:ext cx="10668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rPr>
              <a:t>A</a:t>
            </a:r>
            <a:r>
              <a:rPr lang="en-US" sz="1000" b="1" dirty="0" smtClean="0">
                <a:solidFill>
                  <a:srgbClr val="30549E"/>
                </a:solidFill>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16" name="Rounded Rectangle 15"/>
          <p:cNvSpPr/>
          <p:nvPr/>
        </p:nvSpPr>
        <p:spPr>
          <a:xfrm>
            <a:off x="444375" y="797793"/>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30549E"/>
                </a:solidFill>
              </a:rPr>
              <a:t>Filter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17" name="Rounded Rectangle 16"/>
          <p:cNvSpPr/>
          <p:nvPr/>
        </p:nvSpPr>
        <p:spPr>
          <a:xfrm>
            <a:off x="7620000" y="145576"/>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rPr>
              <a:t>Hello, </a:t>
            </a:r>
            <a:r>
              <a:rPr lang="en-US" sz="1000" dirty="0" smtClean="0">
                <a:solidFill>
                  <a:srgbClr val="F38814"/>
                </a:solidFill>
              </a:rPr>
              <a:t>Katie </a:t>
            </a:r>
            <a:r>
              <a:rPr lang="en-US" sz="1000" b="1" dirty="0" smtClean="0">
                <a:solidFill>
                  <a:srgbClr val="30549E"/>
                </a:solidFill>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425" y="796974"/>
            <a:ext cx="173375" cy="178969"/>
          </a:xfrm>
          <a:prstGeom prst="rect">
            <a:avLst/>
          </a:prstGeom>
        </p:spPr>
      </p:pic>
      <p:sp>
        <p:nvSpPr>
          <p:cNvPr id="2" name="Rectangular Callout 1"/>
          <p:cNvSpPr/>
          <p:nvPr/>
        </p:nvSpPr>
        <p:spPr>
          <a:xfrm>
            <a:off x="7315200" y="1524000"/>
            <a:ext cx="1663575" cy="1066800"/>
          </a:xfrm>
          <a:prstGeom prst="wedgeRectCallout">
            <a:avLst>
              <a:gd name="adj1" fmla="val -150746"/>
              <a:gd name="adj2" fmla="val 70699"/>
            </a:avLst>
          </a:prstGeom>
          <a:solidFill>
            <a:srgbClr val="FF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itchFamily="34" charset="0"/>
                <a:cs typeface="Arial" pitchFamily="34" charset="0"/>
              </a:rPr>
              <a:t>Animation to occur as you navigate from one location in the </a:t>
            </a:r>
            <a:r>
              <a:rPr lang="en-US" sz="1000" dirty="0" err="1">
                <a:solidFill>
                  <a:schemeClr val="tx1"/>
                </a:solidFill>
                <a:latin typeface="Arial" pitchFamily="34" charset="0"/>
                <a:cs typeface="Arial" pitchFamily="34" charset="0"/>
              </a:rPr>
              <a:t>the</a:t>
            </a:r>
            <a:r>
              <a:rPr lang="en-US" sz="1000" dirty="0">
                <a:solidFill>
                  <a:schemeClr val="tx1"/>
                </a:solidFill>
                <a:latin typeface="Arial" pitchFamily="34" charset="0"/>
                <a:cs typeface="Arial" pitchFamily="34" charset="0"/>
              </a:rPr>
              <a:t> </a:t>
            </a:r>
            <a:r>
              <a:rPr lang="en-US" sz="1000" dirty="0" err="1">
                <a:solidFill>
                  <a:schemeClr val="tx1"/>
                </a:solidFill>
                <a:latin typeface="Arial" pitchFamily="34" charset="0"/>
                <a:cs typeface="Arial" pitchFamily="34" charset="0"/>
              </a:rPr>
              <a:t>ideaMap</a:t>
            </a:r>
            <a:r>
              <a:rPr lang="en-US" sz="1000" dirty="0">
                <a:solidFill>
                  <a:schemeClr val="tx1"/>
                </a:solidFill>
                <a:latin typeface="Arial" pitchFamily="34" charset="0"/>
                <a:cs typeface="Arial" pitchFamily="34" charset="0"/>
              </a:rPr>
              <a:t> to the next.</a:t>
            </a:r>
          </a:p>
        </p:txBody>
      </p:sp>
    </p:spTree>
    <p:extLst>
      <p:ext uri="{BB962C8B-B14F-4D97-AF65-F5344CB8AC3E}">
        <p14:creationId xmlns:p14="http://schemas.microsoft.com/office/powerpoint/2010/main" val="182443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47800" y="3455876"/>
            <a:ext cx="2438400" cy="637275"/>
            <a:chOff x="1676400" y="2743200"/>
            <a:chExt cx="2438400" cy="637275"/>
          </a:xfrm>
        </p:grpSpPr>
        <p:pic>
          <p:nvPicPr>
            <p:cNvPr id="140" name="Picture 1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0719" y="2919779"/>
              <a:ext cx="80961" cy="80961"/>
            </a:xfrm>
            <a:prstGeom prst="rect">
              <a:avLst/>
            </a:prstGeom>
          </p:spPr>
        </p:pic>
        <p:sp>
          <p:nvSpPr>
            <p:cNvPr id="146" name="Snip Diagonal Corner Rectangle 145"/>
            <p:cNvSpPr/>
            <p:nvPr/>
          </p:nvSpPr>
          <p:spPr>
            <a:xfrm>
              <a:off x="1917167" y="2961770"/>
              <a:ext cx="2197633" cy="244560"/>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30549E"/>
                  </a:solidFill>
                </a:rPr>
                <a:t>  </a:t>
              </a:r>
              <a:r>
                <a:rPr lang="en-US" sz="1400" dirty="0" smtClean="0">
                  <a:solidFill>
                    <a:srgbClr val="30549E"/>
                  </a:solidFill>
                </a:rPr>
                <a:t> </a:t>
              </a:r>
              <a:r>
                <a:rPr lang="en-US" sz="1200" b="1" dirty="0">
                  <a:solidFill>
                    <a:srgbClr val="30549E"/>
                  </a:solidFill>
                  <a:latin typeface="Arial" pitchFamily="34" charset="0"/>
                  <a:cs typeface="Arial" pitchFamily="34" charset="0"/>
                </a:rPr>
                <a:t>Norms &amp; Mechanisms</a:t>
              </a:r>
            </a:p>
          </p:txBody>
        </p:sp>
        <p:pic>
          <p:nvPicPr>
            <p:cNvPr id="147" name="Picture 1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158" y="2988112"/>
              <a:ext cx="187044" cy="187044"/>
            </a:xfrm>
            <a:prstGeom prst="rect">
              <a:avLst/>
            </a:prstGeom>
          </p:spPr>
        </p:pic>
        <p:pic>
          <p:nvPicPr>
            <p:cNvPr id="229" name="Picture 2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6284" y="2961770"/>
              <a:ext cx="80961" cy="80961"/>
            </a:xfrm>
            <a:prstGeom prst="rect">
              <a:avLst/>
            </a:prstGeom>
          </p:spPr>
        </p:pic>
        <p:pic>
          <p:nvPicPr>
            <p:cNvPr id="230" name="Picture 2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134" y="3286333"/>
              <a:ext cx="80961" cy="80961"/>
            </a:xfrm>
            <a:prstGeom prst="rect">
              <a:avLst/>
            </a:prstGeom>
          </p:spPr>
        </p:pic>
        <p:pic>
          <p:nvPicPr>
            <p:cNvPr id="231" name="Picture 2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5047" y="2783680"/>
              <a:ext cx="80961" cy="80961"/>
            </a:xfrm>
            <a:prstGeom prst="rect">
              <a:avLst/>
            </a:prstGeom>
          </p:spPr>
        </p:pic>
        <p:pic>
          <p:nvPicPr>
            <p:cNvPr id="232" name="Picture 2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8895" y="2824161"/>
              <a:ext cx="80961" cy="80961"/>
            </a:xfrm>
            <a:prstGeom prst="rect">
              <a:avLst/>
            </a:prstGeom>
          </p:spPr>
        </p:pic>
        <p:pic>
          <p:nvPicPr>
            <p:cNvPr id="233" name="Picture 2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4180" y="2947988"/>
              <a:ext cx="80961" cy="80961"/>
            </a:xfrm>
            <a:prstGeom prst="rect">
              <a:avLst/>
            </a:prstGeom>
          </p:spPr>
        </p:pic>
        <p:pic>
          <p:nvPicPr>
            <p:cNvPr id="234" name="Picture 2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1769" y="2743200"/>
              <a:ext cx="80961" cy="80961"/>
            </a:xfrm>
            <a:prstGeom prst="rect">
              <a:avLst/>
            </a:prstGeom>
          </p:spPr>
        </p:pic>
        <p:pic>
          <p:nvPicPr>
            <p:cNvPr id="235" name="Picture 2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7315" y="3126449"/>
              <a:ext cx="80961" cy="80961"/>
            </a:xfrm>
            <a:prstGeom prst="rect">
              <a:avLst/>
            </a:prstGeom>
          </p:spPr>
        </p:pic>
        <p:pic>
          <p:nvPicPr>
            <p:cNvPr id="236" name="Picture 2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1802" y="3299514"/>
              <a:ext cx="80961" cy="80961"/>
            </a:xfrm>
            <a:prstGeom prst="rect">
              <a:avLst/>
            </a:prstGeom>
          </p:spPr>
        </p:pic>
        <p:pic>
          <p:nvPicPr>
            <p:cNvPr id="237" name="Picture 2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6902" y="3226591"/>
              <a:ext cx="80961" cy="80961"/>
            </a:xfrm>
            <a:prstGeom prst="rect">
              <a:avLst/>
            </a:prstGeom>
          </p:spPr>
        </p:pic>
        <p:pic>
          <p:nvPicPr>
            <p:cNvPr id="238" name="Picture 2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9375" y="3225913"/>
              <a:ext cx="80961" cy="80961"/>
            </a:xfrm>
            <a:prstGeom prst="rect">
              <a:avLst/>
            </a:prstGeom>
          </p:spPr>
        </p:pic>
        <p:pic>
          <p:nvPicPr>
            <p:cNvPr id="239" name="Picture 2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135750"/>
              <a:ext cx="80961" cy="80961"/>
            </a:xfrm>
            <a:prstGeom prst="rect">
              <a:avLst/>
            </a:prstGeom>
          </p:spPr>
        </p:pic>
        <p:pic>
          <p:nvPicPr>
            <p:cNvPr id="240" name="Picture 2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9435" y="2781299"/>
              <a:ext cx="80961" cy="80961"/>
            </a:xfrm>
            <a:prstGeom prst="rect">
              <a:avLst/>
            </a:prstGeom>
          </p:spPr>
        </p:pic>
      </p:grpSp>
      <p:grpSp>
        <p:nvGrpSpPr>
          <p:cNvPr id="2" name="Group 1"/>
          <p:cNvGrpSpPr/>
          <p:nvPr/>
        </p:nvGrpSpPr>
        <p:grpSpPr>
          <a:xfrm>
            <a:off x="4318908" y="4315725"/>
            <a:ext cx="2287654" cy="637275"/>
            <a:chOff x="4419600" y="4038600"/>
            <a:chExt cx="2287654" cy="637275"/>
          </a:xfrm>
        </p:grpSpPr>
        <p:pic>
          <p:nvPicPr>
            <p:cNvPr id="258" name="Picture 2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3919" y="4215179"/>
              <a:ext cx="80961" cy="80961"/>
            </a:xfrm>
            <a:prstGeom prst="rect">
              <a:avLst/>
            </a:prstGeom>
          </p:spPr>
        </p:pic>
        <p:sp>
          <p:nvSpPr>
            <p:cNvPr id="259" name="Snip Diagonal Corner Rectangle 258"/>
            <p:cNvSpPr/>
            <p:nvPr/>
          </p:nvSpPr>
          <p:spPr>
            <a:xfrm>
              <a:off x="4660367" y="4243388"/>
              <a:ext cx="2046887" cy="258342"/>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30549E"/>
                  </a:solidFill>
                </a:rPr>
                <a:t>  </a:t>
              </a:r>
              <a:r>
                <a:rPr lang="en-US" sz="1400" dirty="0" smtClean="0">
                  <a:solidFill>
                    <a:srgbClr val="30549E"/>
                  </a:solidFill>
                </a:rPr>
                <a:t> </a:t>
              </a:r>
              <a:r>
                <a:rPr lang="en-US" sz="1200" b="1" dirty="0">
                  <a:solidFill>
                    <a:srgbClr val="30549E"/>
                  </a:solidFill>
                  <a:latin typeface="Arial" pitchFamily="34" charset="0"/>
                  <a:cs typeface="Arial" pitchFamily="34" charset="0"/>
                </a:rPr>
                <a:t>Responses to Abuses</a:t>
              </a:r>
            </a:p>
          </p:txBody>
        </p:sp>
        <p:pic>
          <p:nvPicPr>
            <p:cNvPr id="260" name="Picture 2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358" y="4283512"/>
              <a:ext cx="187044" cy="187044"/>
            </a:xfrm>
            <a:prstGeom prst="rect">
              <a:avLst/>
            </a:prstGeom>
          </p:spPr>
        </p:pic>
        <p:pic>
          <p:nvPicPr>
            <p:cNvPr id="261" name="Picture 2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9484" y="4257170"/>
              <a:ext cx="80961" cy="80961"/>
            </a:xfrm>
            <a:prstGeom prst="rect">
              <a:avLst/>
            </a:prstGeom>
          </p:spPr>
        </p:pic>
        <p:pic>
          <p:nvPicPr>
            <p:cNvPr id="262" name="Picture 2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9334" y="4581733"/>
              <a:ext cx="80961" cy="80961"/>
            </a:xfrm>
            <a:prstGeom prst="rect">
              <a:avLst/>
            </a:prstGeom>
          </p:spPr>
        </p:pic>
        <p:pic>
          <p:nvPicPr>
            <p:cNvPr id="263" name="Picture 2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8247" y="4079080"/>
              <a:ext cx="80961" cy="80961"/>
            </a:xfrm>
            <a:prstGeom prst="rect">
              <a:avLst/>
            </a:prstGeom>
          </p:spPr>
        </p:pic>
        <p:pic>
          <p:nvPicPr>
            <p:cNvPr id="264" name="Picture 2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2095" y="4119561"/>
              <a:ext cx="80961" cy="80961"/>
            </a:xfrm>
            <a:prstGeom prst="rect">
              <a:avLst/>
            </a:prstGeom>
          </p:spPr>
        </p:pic>
        <p:pic>
          <p:nvPicPr>
            <p:cNvPr id="265" name="Picture 2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7380" y="4243388"/>
              <a:ext cx="80961" cy="80961"/>
            </a:xfrm>
            <a:prstGeom prst="rect">
              <a:avLst/>
            </a:prstGeom>
          </p:spPr>
        </p:pic>
        <p:pic>
          <p:nvPicPr>
            <p:cNvPr id="266" name="Picture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4969" y="4038600"/>
              <a:ext cx="80961" cy="80961"/>
            </a:xfrm>
            <a:prstGeom prst="rect">
              <a:avLst/>
            </a:prstGeom>
          </p:spPr>
        </p:pic>
        <p:pic>
          <p:nvPicPr>
            <p:cNvPr id="267" name="Picture 2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0515" y="4421849"/>
              <a:ext cx="80961" cy="80961"/>
            </a:xfrm>
            <a:prstGeom prst="rect">
              <a:avLst/>
            </a:prstGeom>
          </p:spPr>
        </p:pic>
        <p:pic>
          <p:nvPicPr>
            <p:cNvPr id="268" name="Picture 2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5002" y="4594914"/>
              <a:ext cx="80961" cy="80961"/>
            </a:xfrm>
            <a:prstGeom prst="rect">
              <a:avLst/>
            </a:prstGeom>
          </p:spPr>
        </p:pic>
        <p:pic>
          <p:nvPicPr>
            <p:cNvPr id="269" name="Picture 2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0102" y="4521991"/>
              <a:ext cx="80961" cy="80961"/>
            </a:xfrm>
            <a:prstGeom prst="rect">
              <a:avLst/>
            </a:prstGeom>
          </p:spPr>
        </p:pic>
        <p:pic>
          <p:nvPicPr>
            <p:cNvPr id="270" name="Picture 2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2575" y="4521313"/>
              <a:ext cx="80961" cy="80961"/>
            </a:xfrm>
            <a:prstGeom prst="rect">
              <a:avLst/>
            </a:prstGeom>
          </p:spPr>
        </p:pic>
        <p:pic>
          <p:nvPicPr>
            <p:cNvPr id="271" name="Picture 2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4431150"/>
              <a:ext cx="80961" cy="80961"/>
            </a:xfrm>
            <a:prstGeom prst="rect">
              <a:avLst/>
            </a:prstGeom>
          </p:spPr>
        </p:pic>
        <p:pic>
          <p:nvPicPr>
            <p:cNvPr id="272" name="Picture 2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2635" y="4076699"/>
              <a:ext cx="80961" cy="80961"/>
            </a:xfrm>
            <a:prstGeom prst="rect">
              <a:avLst/>
            </a:prstGeom>
          </p:spPr>
        </p:pic>
      </p:grpSp>
      <p:grpSp>
        <p:nvGrpSpPr>
          <p:cNvPr id="8" name="Group 7"/>
          <p:cNvGrpSpPr/>
          <p:nvPr/>
        </p:nvGrpSpPr>
        <p:grpSpPr>
          <a:xfrm>
            <a:off x="3646383" y="1867641"/>
            <a:ext cx="2653518" cy="637275"/>
            <a:chOff x="3975882" y="2220749"/>
            <a:chExt cx="2653518" cy="637275"/>
          </a:xfrm>
        </p:grpSpPr>
        <p:pic>
          <p:nvPicPr>
            <p:cNvPr id="274" name="Picture 2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5271" y="2397328"/>
              <a:ext cx="104461" cy="80961"/>
            </a:xfrm>
            <a:prstGeom prst="rect">
              <a:avLst/>
            </a:prstGeom>
          </p:spPr>
        </p:pic>
        <p:sp>
          <p:nvSpPr>
            <p:cNvPr id="275" name="Snip Diagonal Corner Rectangle 274"/>
            <p:cNvSpPr/>
            <p:nvPr/>
          </p:nvSpPr>
          <p:spPr>
            <a:xfrm>
              <a:off x="4286532" y="2397328"/>
              <a:ext cx="2342868" cy="286551"/>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30549E"/>
                  </a:solidFill>
                </a:rPr>
                <a:t>Abuses &amp; Violations</a:t>
              </a:r>
              <a:endParaRPr lang="en-US" sz="1200" b="1" dirty="0">
                <a:solidFill>
                  <a:srgbClr val="30549E"/>
                </a:solidFill>
                <a:latin typeface="Arial" pitchFamily="34" charset="0"/>
                <a:cs typeface="Arial" pitchFamily="34" charset="0"/>
              </a:endParaRPr>
            </a:p>
          </p:txBody>
        </p:sp>
        <p:pic>
          <p:nvPicPr>
            <p:cNvPr id="276" name="Picture 2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682" y="2478289"/>
              <a:ext cx="195698" cy="174416"/>
            </a:xfrm>
            <a:prstGeom prst="rect">
              <a:avLst/>
            </a:prstGeom>
          </p:spPr>
        </p:pic>
        <p:pic>
          <p:nvPicPr>
            <p:cNvPr id="277" name="Picture 2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9251" y="2439319"/>
              <a:ext cx="104461" cy="80961"/>
            </a:xfrm>
            <a:prstGeom prst="rect">
              <a:avLst/>
            </a:prstGeom>
          </p:spPr>
        </p:pic>
        <p:pic>
          <p:nvPicPr>
            <p:cNvPr id="278" name="Picture 2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5180" y="2763882"/>
              <a:ext cx="104461" cy="80961"/>
            </a:xfrm>
            <a:prstGeom prst="rect">
              <a:avLst/>
            </a:prstGeom>
          </p:spPr>
        </p:pic>
        <p:pic>
          <p:nvPicPr>
            <p:cNvPr id="279" name="Picture 27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3142" y="2261229"/>
              <a:ext cx="104461" cy="80961"/>
            </a:xfrm>
            <a:prstGeom prst="rect">
              <a:avLst/>
            </a:prstGeom>
          </p:spPr>
        </p:pic>
        <p:pic>
          <p:nvPicPr>
            <p:cNvPr id="280" name="Picture 27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6476" y="2301710"/>
              <a:ext cx="104461" cy="80961"/>
            </a:xfrm>
            <a:prstGeom prst="rect">
              <a:avLst/>
            </a:prstGeom>
          </p:spPr>
        </p:pic>
        <p:pic>
          <p:nvPicPr>
            <p:cNvPr id="281" name="Picture 2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946" y="2425537"/>
              <a:ext cx="104461" cy="80961"/>
            </a:xfrm>
            <a:prstGeom prst="rect">
              <a:avLst/>
            </a:prstGeom>
          </p:spPr>
        </p:pic>
        <p:pic>
          <p:nvPicPr>
            <p:cNvPr id="282" name="Picture 2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6348" y="2220749"/>
              <a:ext cx="104461" cy="80961"/>
            </a:xfrm>
            <a:prstGeom prst="rect">
              <a:avLst/>
            </a:prstGeom>
          </p:spPr>
        </p:pic>
        <p:pic>
          <p:nvPicPr>
            <p:cNvPr id="283" name="Picture 2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4796" y="2603998"/>
              <a:ext cx="104461" cy="80961"/>
            </a:xfrm>
            <a:prstGeom prst="rect">
              <a:avLst/>
            </a:prstGeom>
          </p:spPr>
        </p:pic>
        <p:pic>
          <p:nvPicPr>
            <p:cNvPr id="284" name="Picture 2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6709" y="2777063"/>
              <a:ext cx="104461" cy="80961"/>
            </a:xfrm>
            <a:prstGeom prst="rect">
              <a:avLst/>
            </a:prstGeom>
          </p:spPr>
        </p:pic>
        <p:pic>
          <p:nvPicPr>
            <p:cNvPr id="285" name="Picture 2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022" y="2704140"/>
              <a:ext cx="104461" cy="80961"/>
            </a:xfrm>
            <a:prstGeom prst="rect">
              <a:avLst/>
            </a:prstGeom>
          </p:spPr>
        </p:pic>
        <p:pic>
          <p:nvPicPr>
            <p:cNvPr id="286" name="Picture 2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8706" y="2703462"/>
              <a:ext cx="104461" cy="80961"/>
            </a:xfrm>
            <a:prstGeom prst="rect">
              <a:avLst/>
            </a:prstGeom>
          </p:spPr>
        </p:pic>
        <p:pic>
          <p:nvPicPr>
            <p:cNvPr id="287" name="Picture 2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5882" y="2613299"/>
              <a:ext cx="104461" cy="80961"/>
            </a:xfrm>
            <a:prstGeom prst="rect">
              <a:avLst/>
            </a:prstGeom>
          </p:spPr>
        </p:pic>
        <p:pic>
          <p:nvPicPr>
            <p:cNvPr id="288" name="Picture 2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9101" y="2258848"/>
              <a:ext cx="104461" cy="80961"/>
            </a:xfrm>
            <a:prstGeom prst="rect">
              <a:avLst/>
            </a:prstGeom>
          </p:spPr>
        </p:pic>
      </p:grpSp>
      <p:grpSp>
        <p:nvGrpSpPr>
          <p:cNvPr id="91" name="Group 90"/>
          <p:cNvGrpSpPr/>
          <p:nvPr/>
        </p:nvGrpSpPr>
        <p:grpSpPr>
          <a:xfrm>
            <a:off x="0" y="76200"/>
            <a:ext cx="9144000" cy="1071481"/>
            <a:chOff x="0" y="76200"/>
            <a:chExt cx="9144000" cy="1071481"/>
          </a:xfrm>
        </p:grpSpPr>
        <p:pic>
          <p:nvPicPr>
            <p:cNvPr id="92" name="Picture 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93" name="TextBox 92"/>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96" name="Rounded Rectangle 95"/>
            <p:cNvSpPr/>
            <p:nvPr/>
          </p:nvSpPr>
          <p:spPr>
            <a:xfrm>
              <a:off x="7543800" y="797793"/>
              <a:ext cx="10668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rPr>
                <a:t>A</a:t>
              </a:r>
              <a:r>
                <a:rPr lang="en-US" sz="1000" b="1" dirty="0" smtClean="0">
                  <a:solidFill>
                    <a:srgbClr val="30549E"/>
                  </a:solidFill>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7" name="Rounded Rectangle 96"/>
            <p:cNvSpPr/>
            <p:nvPr/>
          </p:nvSpPr>
          <p:spPr>
            <a:xfrm>
              <a:off x="444375" y="797793"/>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30549E"/>
                  </a:solidFill>
                </a:rPr>
                <a:t>Filter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8" name="Rounded Rectangle 97"/>
            <p:cNvSpPr/>
            <p:nvPr/>
          </p:nvSpPr>
          <p:spPr>
            <a:xfrm>
              <a:off x="7620000" y="145576"/>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rPr>
                <a:t>Hello, </a:t>
              </a:r>
              <a:r>
                <a:rPr lang="en-US" sz="1000" dirty="0" smtClean="0">
                  <a:solidFill>
                    <a:srgbClr val="F38814"/>
                  </a:solidFill>
                </a:rPr>
                <a:t>Katie </a:t>
              </a:r>
              <a:r>
                <a:rPr lang="en-US" sz="1000" b="1" dirty="0" smtClean="0">
                  <a:solidFill>
                    <a:srgbClr val="30549E"/>
                  </a:solidFill>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sp>
        <p:nvSpPr>
          <p:cNvPr id="3" name="AutoShape 2"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25" y="796974"/>
            <a:ext cx="173375" cy="178969"/>
          </a:xfrm>
          <a:prstGeom prst="rect">
            <a:avLst/>
          </a:prstGeom>
        </p:spPr>
      </p:pic>
      <p:sp>
        <p:nvSpPr>
          <p:cNvPr id="187" name="Snip Diagonal Corner Rectangle 186"/>
          <p:cNvSpPr/>
          <p:nvPr/>
        </p:nvSpPr>
        <p:spPr>
          <a:xfrm>
            <a:off x="953559" y="5638800"/>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   Assistance</a:t>
            </a:r>
          </a:p>
        </p:txBody>
      </p:sp>
      <p:pic>
        <p:nvPicPr>
          <p:cNvPr id="188" name="Picture 1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200" y="5660376"/>
            <a:ext cx="217896" cy="187044"/>
          </a:xfrm>
          <a:prstGeom prst="rect">
            <a:avLst/>
          </a:prstGeom>
        </p:spPr>
      </p:pic>
      <p:sp>
        <p:nvSpPr>
          <p:cNvPr id="190" name="Snip Diagonal Corner Rectangle 189"/>
          <p:cNvSpPr/>
          <p:nvPr/>
        </p:nvSpPr>
        <p:spPr>
          <a:xfrm>
            <a:off x="4019856" y="5949216"/>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   </a:t>
            </a:r>
            <a:r>
              <a:rPr lang="en-US" sz="1000" b="1" dirty="0" smtClean="0">
                <a:solidFill>
                  <a:srgbClr val="30549E"/>
                </a:solidFill>
                <a:latin typeface="Arial" pitchFamily="34" charset="0"/>
                <a:cs typeface="Arial" pitchFamily="34" charset="0"/>
              </a:rPr>
              <a:t>Development</a:t>
            </a:r>
            <a:endParaRPr lang="en-US" sz="1000" b="1" dirty="0">
              <a:solidFill>
                <a:srgbClr val="30549E"/>
              </a:solidFill>
              <a:latin typeface="Arial" pitchFamily="34" charset="0"/>
              <a:cs typeface="Arial" pitchFamily="34" charset="0"/>
            </a:endParaRPr>
          </a:p>
        </p:txBody>
      </p:sp>
      <p:pic>
        <p:nvPicPr>
          <p:cNvPr id="191" name="Picture 1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5497" y="5970792"/>
            <a:ext cx="217896" cy="187044"/>
          </a:xfrm>
          <a:prstGeom prst="rect">
            <a:avLst/>
          </a:prstGeom>
        </p:spPr>
      </p:pic>
      <p:sp>
        <p:nvSpPr>
          <p:cNvPr id="192" name="Snip Diagonal Corner Rectangle 191"/>
          <p:cNvSpPr/>
          <p:nvPr/>
        </p:nvSpPr>
        <p:spPr>
          <a:xfrm>
            <a:off x="7486749" y="3554899"/>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   </a:t>
            </a:r>
            <a:r>
              <a:rPr lang="en-US" sz="1000" b="1" dirty="0" smtClean="0">
                <a:solidFill>
                  <a:srgbClr val="30549E"/>
                </a:solidFill>
                <a:latin typeface="Arial" pitchFamily="34" charset="0"/>
                <a:cs typeface="Arial" pitchFamily="34" charset="0"/>
              </a:rPr>
              <a:t>Governance</a:t>
            </a:r>
            <a:endParaRPr lang="en-US" sz="1000" b="1" dirty="0">
              <a:solidFill>
                <a:srgbClr val="30549E"/>
              </a:solidFill>
              <a:latin typeface="Arial" pitchFamily="34" charset="0"/>
              <a:cs typeface="Arial" pitchFamily="34" charset="0"/>
            </a:endParaRPr>
          </a:p>
        </p:txBody>
      </p:sp>
      <p:pic>
        <p:nvPicPr>
          <p:cNvPr id="193" name="Picture 19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2390" y="3576475"/>
            <a:ext cx="217896" cy="187044"/>
          </a:xfrm>
          <a:prstGeom prst="rect">
            <a:avLst/>
          </a:prstGeom>
        </p:spPr>
      </p:pic>
      <p:sp>
        <p:nvSpPr>
          <p:cNvPr id="194" name="Snip Diagonal Corner Rectangle 193"/>
          <p:cNvSpPr/>
          <p:nvPr/>
        </p:nvSpPr>
        <p:spPr>
          <a:xfrm>
            <a:off x="6786159" y="1676400"/>
            <a:ext cx="1257102" cy="244560"/>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   </a:t>
            </a:r>
            <a:r>
              <a:rPr lang="en-US" sz="1000" b="1" dirty="0" smtClean="0">
                <a:solidFill>
                  <a:srgbClr val="30549E"/>
                </a:solidFill>
                <a:latin typeface="Arial" pitchFamily="34" charset="0"/>
                <a:cs typeface="Arial" pitchFamily="34" charset="0"/>
              </a:rPr>
              <a:t>Justice</a:t>
            </a:r>
            <a:endParaRPr lang="en-US" sz="1000" b="1" dirty="0">
              <a:solidFill>
                <a:srgbClr val="30549E"/>
              </a:solidFill>
              <a:latin typeface="Arial" pitchFamily="34" charset="0"/>
              <a:cs typeface="Arial" pitchFamily="34" charset="0"/>
            </a:endParaRPr>
          </a:p>
        </p:txBody>
      </p:sp>
      <p:pic>
        <p:nvPicPr>
          <p:cNvPr id="195" name="Picture 19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1800" y="1697976"/>
            <a:ext cx="217896" cy="187044"/>
          </a:xfrm>
          <a:prstGeom prst="rect">
            <a:avLst/>
          </a:prstGeom>
        </p:spPr>
      </p:pic>
      <p:sp>
        <p:nvSpPr>
          <p:cNvPr id="196" name="Snip Diagonal Corner Rectangle 195"/>
          <p:cNvSpPr/>
          <p:nvPr/>
        </p:nvSpPr>
        <p:spPr>
          <a:xfrm>
            <a:off x="7090959" y="5776836"/>
            <a:ext cx="1790502" cy="206007"/>
          </a:xfrm>
          <a:prstGeom prst="snip2Diag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latin typeface="Arial" pitchFamily="34" charset="0"/>
                <a:cs typeface="Arial" pitchFamily="34" charset="0"/>
              </a:rPr>
              <a:t>    Peace Operations &amp; Conflict Management</a:t>
            </a:r>
          </a:p>
          <a:p>
            <a:pPr algn="ctr"/>
            <a:endParaRPr lang="en-US" sz="1000" b="1" dirty="0">
              <a:solidFill>
                <a:srgbClr val="30549E"/>
              </a:solidFill>
              <a:latin typeface="Arial" pitchFamily="34" charset="0"/>
              <a:cs typeface="Arial" pitchFamily="34" charset="0"/>
            </a:endParaRPr>
          </a:p>
        </p:txBody>
      </p:sp>
      <p:pic>
        <p:nvPicPr>
          <p:cNvPr id="197" name="Picture 19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5715000"/>
            <a:ext cx="217896" cy="187044"/>
          </a:xfrm>
          <a:prstGeom prst="rect">
            <a:avLst/>
          </a:prstGeom>
        </p:spPr>
      </p:pic>
      <p:grpSp>
        <p:nvGrpSpPr>
          <p:cNvPr id="77" name="Group 76"/>
          <p:cNvGrpSpPr/>
          <p:nvPr/>
        </p:nvGrpSpPr>
        <p:grpSpPr>
          <a:xfrm>
            <a:off x="155574" y="1247694"/>
            <a:ext cx="1779727" cy="597066"/>
            <a:chOff x="155574" y="1247694"/>
            <a:chExt cx="1779727" cy="597066"/>
          </a:xfrm>
        </p:grpSpPr>
        <p:pic>
          <p:nvPicPr>
            <p:cNvPr id="81" name="Picture 8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5574" y="1247694"/>
              <a:ext cx="846265" cy="297759"/>
            </a:xfrm>
            <a:prstGeom prst="rect">
              <a:avLst/>
            </a:prstGeom>
          </p:spPr>
        </p:pic>
        <p:sp>
          <p:nvSpPr>
            <p:cNvPr id="83" name="Snip Diagonal Corner Rectangle 82"/>
            <p:cNvSpPr/>
            <p:nvPr/>
          </p:nvSpPr>
          <p:spPr>
            <a:xfrm>
              <a:off x="242841" y="1600200"/>
              <a:ext cx="1692460" cy="244560"/>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Human Rights </a:t>
              </a:r>
              <a:endParaRPr lang="en-US" sz="1000" b="1" dirty="0">
                <a:solidFill>
                  <a:srgbClr val="F38814"/>
                </a:solidFill>
                <a:latin typeface="Arial" pitchFamily="34" charset="0"/>
                <a:cs typeface="Arial" pitchFamily="34" charset="0"/>
              </a:endParaRPr>
            </a:p>
          </p:txBody>
        </p:sp>
        <p:pic>
          <p:nvPicPr>
            <p:cNvPr id="84" name="Picture 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482" y="1637736"/>
              <a:ext cx="217896" cy="187044"/>
            </a:xfrm>
            <a:prstGeom prst="rect">
              <a:avLst/>
            </a:prstGeom>
          </p:spPr>
        </p:pic>
      </p:grpSp>
      <p:pic>
        <p:nvPicPr>
          <p:cNvPr id="76" name="Picture 7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18619" y="2198807"/>
            <a:ext cx="219696" cy="292928"/>
          </a:xfrm>
          <a:prstGeom prst="rect">
            <a:avLst/>
          </a:prstGeom>
        </p:spPr>
      </p:pic>
      <p:sp>
        <p:nvSpPr>
          <p:cNvPr id="4" name="Rectangular Callout 3"/>
          <p:cNvSpPr/>
          <p:nvPr/>
        </p:nvSpPr>
        <p:spPr>
          <a:xfrm>
            <a:off x="294768" y="2260191"/>
            <a:ext cx="1495176" cy="708105"/>
          </a:xfrm>
          <a:prstGeom prst="wedgeRectCallout">
            <a:avLst>
              <a:gd name="adj1" fmla="val -19769"/>
              <a:gd name="adj2" fmla="val -99197"/>
            </a:avLst>
          </a:prstGeom>
          <a:solidFill>
            <a:srgbClr val="FF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pitchFamily="34" charset="0"/>
                <a:cs typeface="Arial" pitchFamily="34" charset="0"/>
              </a:rPr>
              <a:t>A click </a:t>
            </a:r>
            <a:r>
              <a:rPr lang="en-US" sz="1000" dirty="0" smtClean="0">
                <a:solidFill>
                  <a:schemeClr val="tx1"/>
                </a:solidFill>
                <a:latin typeface="Arial" pitchFamily="34" charset="0"/>
                <a:cs typeface="Arial" pitchFamily="34" charset="0"/>
              </a:rPr>
              <a:t>history would </a:t>
            </a:r>
            <a:r>
              <a:rPr lang="en-US" sz="1000" dirty="0" smtClean="0">
                <a:solidFill>
                  <a:schemeClr val="tx1"/>
                </a:solidFill>
                <a:latin typeface="Arial" pitchFamily="34" charset="0"/>
                <a:cs typeface="Arial" pitchFamily="34" charset="0"/>
              </a:rPr>
              <a:t>show what items you have previously selected.</a:t>
            </a:r>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57586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0" y="76200"/>
            <a:ext cx="9144000" cy="1071481"/>
            <a:chOff x="0" y="76200"/>
            <a:chExt cx="9144000" cy="1071481"/>
          </a:xfrm>
        </p:grpSpPr>
        <p:pic>
          <p:nvPicPr>
            <p:cNvPr id="92" name="Picture 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93" name="TextBox 92"/>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95" name="Picture 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96" name="Rounded Rectangle 95"/>
            <p:cNvSpPr/>
            <p:nvPr/>
          </p:nvSpPr>
          <p:spPr>
            <a:xfrm>
              <a:off x="7543800" y="797793"/>
              <a:ext cx="10668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rPr>
                <a:t>A</a:t>
              </a:r>
              <a:r>
                <a:rPr lang="en-US" sz="1000" b="1" dirty="0" smtClean="0">
                  <a:solidFill>
                    <a:srgbClr val="30549E"/>
                  </a:solidFill>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7" name="Rounded Rectangle 96"/>
            <p:cNvSpPr/>
            <p:nvPr/>
          </p:nvSpPr>
          <p:spPr>
            <a:xfrm>
              <a:off x="444375" y="797793"/>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30549E"/>
                  </a:solidFill>
                </a:rPr>
                <a:t>Filter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8" name="Rounded Rectangle 97"/>
            <p:cNvSpPr/>
            <p:nvPr/>
          </p:nvSpPr>
          <p:spPr>
            <a:xfrm>
              <a:off x="7620000" y="145576"/>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rPr>
                <a:t>Hello, </a:t>
              </a:r>
              <a:r>
                <a:rPr lang="en-US" sz="1000" dirty="0" smtClean="0">
                  <a:solidFill>
                    <a:srgbClr val="F38814"/>
                  </a:solidFill>
                </a:rPr>
                <a:t>Katie </a:t>
              </a:r>
              <a:r>
                <a:rPr lang="en-US" sz="1000" b="1" dirty="0" smtClean="0">
                  <a:solidFill>
                    <a:srgbClr val="30549E"/>
                  </a:solidFill>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sp>
        <p:nvSpPr>
          <p:cNvPr id="3" name="AutoShape 2"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25" y="796974"/>
            <a:ext cx="173375" cy="178969"/>
          </a:xfrm>
          <a:prstGeom prst="rect">
            <a:avLst/>
          </a:prstGeom>
        </p:spPr>
      </p:pic>
      <p:grpSp>
        <p:nvGrpSpPr>
          <p:cNvPr id="2" name="Group 1"/>
          <p:cNvGrpSpPr/>
          <p:nvPr/>
        </p:nvGrpSpPr>
        <p:grpSpPr>
          <a:xfrm>
            <a:off x="6663724" y="2068984"/>
            <a:ext cx="1941878" cy="637275"/>
            <a:chOff x="6135322" y="1343925"/>
            <a:chExt cx="1941878" cy="637275"/>
          </a:xfrm>
        </p:grpSpPr>
        <p:pic>
          <p:nvPicPr>
            <p:cNvPr id="274" name="Picture 2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277" name="Picture 2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278" name="Picture 2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279" name="Picture 2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280" name="Picture 2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281" name="Picture 2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282" name="Picture 2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283" name="Picture 2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284" name="Picture 2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285" name="Picture 2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286" name="Picture 2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287" name="Picture 2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288" name="Picture 2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275" name="Snip Diagonal Corner Rectangle 274"/>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Civil Liberties</a:t>
              </a:r>
              <a:endParaRPr lang="en-US" sz="1200" b="1" dirty="0">
                <a:solidFill>
                  <a:srgbClr val="30549E"/>
                </a:solidFill>
                <a:latin typeface="Arial" pitchFamily="34" charset="0"/>
                <a:cs typeface="Arial" pitchFamily="34" charset="0"/>
              </a:endParaRPr>
            </a:p>
          </p:txBody>
        </p:sp>
        <p:pic>
          <p:nvPicPr>
            <p:cNvPr id="276" name="Picture 2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191" name="Picture 1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394" name="Group 393"/>
          <p:cNvGrpSpPr/>
          <p:nvPr/>
        </p:nvGrpSpPr>
        <p:grpSpPr>
          <a:xfrm>
            <a:off x="4029925" y="1447157"/>
            <a:ext cx="2133600" cy="637275"/>
            <a:chOff x="6135322" y="1343925"/>
            <a:chExt cx="2133600" cy="637275"/>
          </a:xfrm>
        </p:grpSpPr>
        <p:pic>
          <p:nvPicPr>
            <p:cNvPr id="395" name="Picture 3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396" name="Picture 3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397" name="Picture 3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398" name="Picture 3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399" name="Picture 3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400" name="Picture 3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401" name="Picture 4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402" name="Picture 4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403" name="Picture 4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404" name="Picture 4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405" name="Picture 4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406" name="Picture 4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407" name="Picture 40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408" name="Snip Diagonal Corner Rectangle 407"/>
            <p:cNvSpPr/>
            <p:nvPr/>
          </p:nvSpPr>
          <p:spPr>
            <a:xfrm>
              <a:off x="6570878" y="1540084"/>
              <a:ext cx="169804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(Preventing) Crimes Against Humanity</a:t>
              </a:r>
              <a:endParaRPr lang="en-US" sz="1200" b="1" dirty="0">
                <a:solidFill>
                  <a:srgbClr val="30549E"/>
                </a:solidFill>
                <a:latin typeface="Arial" pitchFamily="34" charset="0"/>
                <a:cs typeface="Arial" pitchFamily="34" charset="0"/>
              </a:endParaRPr>
            </a:p>
          </p:txBody>
        </p:sp>
        <p:pic>
          <p:nvPicPr>
            <p:cNvPr id="409" name="Picture 40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410" name="Picture 4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411" name="Group 410"/>
          <p:cNvGrpSpPr/>
          <p:nvPr/>
        </p:nvGrpSpPr>
        <p:grpSpPr>
          <a:xfrm>
            <a:off x="3851931" y="4500674"/>
            <a:ext cx="1941878" cy="637275"/>
            <a:chOff x="6135322" y="1343925"/>
            <a:chExt cx="1941878" cy="637275"/>
          </a:xfrm>
        </p:grpSpPr>
        <p:pic>
          <p:nvPicPr>
            <p:cNvPr id="412" name="Picture 4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413" name="Picture 4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414" name="Picture 4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415" name="Picture 4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416" name="Picture 4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417" name="Picture 4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418" name="Picture 4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419" name="Picture 4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420" name="Picture 4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421" name="Picture 4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422" name="Picture 4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423" name="Picture 4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424" name="Picture 4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425" name="Snip Diagonal Corner Rectangle 424"/>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Torture</a:t>
              </a:r>
              <a:endParaRPr lang="en-US" sz="1200" b="1" dirty="0">
                <a:solidFill>
                  <a:srgbClr val="30549E"/>
                </a:solidFill>
                <a:latin typeface="Arial" pitchFamily="34" charset="0"/>
                <a:cs typeface="Arial" pitchFamily="34" charset="0"/>
              </a:endParaRPr>
            </a:p>
          </p:txBody>
        </p:sp>
        <p:pic>
          <p:nvPicPr>
            <p:cNvPr id="426" name="Picture 4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427" name="Picture 4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445" name="Group 444"/>
          <p:cNvGrpSpPr/>
          <p:nvPr/>
        </p:nvGrpSpPr>
        <p:grpSpPr>
          <a:xfrm>
            <a:off x="6539899" y="5619845"/>
            <a:ext cx="2133600" cy="637275"/>
            <a:chOff x="6135322" y="1343925"/>
            <a:chExt cx="2133600" cy="637275"/>
          </a:xfrm>
        </p:grpSpPr>
        <p:pic>
          <p:nvPicPr>
            <p:cNvPr id="446" name="Picture 4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447" name="Picture 4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448" name="Picture 4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449" name="Picture 4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452" name="Picture 4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453" name="Picture 4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454" name="Picture 4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455" name="Picture 4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456" name="Picture 4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457" name="Picture 4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458" name="Picture 4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459" name="Picture 4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460" name="Picture 4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461" name="Snip Diagonal Corner Rectangle 460"/>
            <p:cNvSpPr/>
            <p:nvPr/>
          </p:nvSpPr>
          <p:spPr>
            <a:xfrm>
              <a:off x="6570878" y="1540084"/>
              <a:ext cx="169804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(Preventing) </a:t>
              </a:r>
              <a:r>
                <a:rPr lang="en-US" sz="1400" b="1" dirty="0" smtClean="0">
                  <a:solidFill>
                    <a:srgbClr val="30549E"/>
                  </a:solidFill>
                </a:rPr>
                <a:t/>
              </a:r>
              <a:br>
                <a:rPr lang="en-US" sz="1400" b="1" dirty="0" smtClean="0">
                  <a:solidFill>
                    <a:srgbClr val="30549E"/>
                  </a:solidFill>
                </a:rPr>
              </a:br>
              <a:r>
                <a:rPr lang="en-US" sz="1400" b="1" dirty="0" smtClean="0">
                  <a:solidFill>
                    <a:srgbClr val="30549E"/>
                  </a:solidFill>
                </a:rPr>
                <a:t>Ethnic </a:t>
              </a:r>
              <a:r>
                <a:rPr lang="en-US" sz="1400" b="1" dirty="0">
                  <a:solidFill>
                    <a:srgbClr val="30549E"/>
                  </a:solidFill>
                </a:rPr>
                <a:t>Cleansing</a:t>
              </a:r>
              <a:endParaRPr lang="en-US" sz="1200" b="1" dirty="0">
                <a:solidFill>
                  <a:srgbClr val="30549E"/>
                </a:solidFill>
                <a:latin typeface="Arial" pitchFamily="34" charset="0"/>
                <a:cs typeface="Arial" pitchFamily="34" charset="0"/>
              </a:endParaRPr>
            </a:p>
          </p:txBody>
        </p:sp>
        <p:pic>
          <p:nvPicPr>
            <p:cNvPr id="462" name="Picture 4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463" name="Picture 4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464" name="Group 463"/>
          <p:cNvGrpSpPr/>
          <p:nvPr/>
        </p:nvGrpSpPr>
        <p:grpSpPr>
          <a:xfrm>
            <a:off x="6329485" y="3708220"/>
            <a:ext cx="2133600" cy="637275"/>
            <a:chOff x="6135322" y="1343925"/>
            <a:chExt cx="2133600" cy="637275"/>
          </a:xfrm>
        </p:grpSpPr>
        <p:pic>
          <p:nvPicPr>
            <p:cNvPr id="465" name="Picture 4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466" name="Picture 4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467" name="Picture 4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468" name="Picture 4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469" name="Picture 4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470" name="Picture 4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471" name="Picture 4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472" name="Picture 4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473" name="Picture 4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474" name="Picture 4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475" name="Picture 4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476" name="Picture 4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477" name="Picture 4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478" name="Snip Diagonal Corner Rectangle 477"/>
            <p:cNvSpPr/>
            <p:nvPr/>
          </p:nvSpPr>
          <p:spPr>
            <a:xfrm>
              <a:off x="6570878" y="1540084"/>
              <a:ext cx="169804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(Preventing) Genocide</a:t>
              </a:r>
              <a:endParaRPr lang="en-US" sz="1200" b="1" dirty="0">
                <a:solidFill>
                  <a:srgbClr val="30549E"/>
                </a:solidFill>
                <a:latin typeface="Arial" pitchFamily="34" charset="0"/>
                <a:cs typeface="Arial" pitchFamily="34" charset="0"/>
              </a:endParaRPr>
            </a:p>
          </p:txBody>
        </p:sp>
        <p:pic>
          <p:nvPicPr>
            <p:cNvPr id="479" name="Picture 4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480" name="Picture 4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481" name="Group 480"/>
          <p:cNvGrpSpPr/>
          <p:nvPr/>
        </p:nvGrpSpPr>
        <p:grpSpPr>
          <a:xfrm>
            <a:off x="3268397" y="5692715"/>
            <a:ext cx="2335272" cy="637275"/>
            <a:chOff x="6135322" y="1343925"/>
            <a:chExt cx="2335272" cy="637275"/>
          </a:xfrm>
        </p:grpSpPr>
        <p:pic>
          <p:nvPicPr>
            <p:cNvPr id="482" name="Picture 4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483" name="Picture 4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484" name="Picture 4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485" name="Picture 48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486" name="Picture 4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487" name="Picture 48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488" name="Picture 4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489" name="Picture 4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490" name="Picture 4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491" name="Picture 49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492" name="Picture 4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493" name="Picture 4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494" name="Picture 4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495" name="Snip Diagonal Corner Rectangle 494"/>
            <p:cNvSpPr/>
            <p:nvPr/>
          </p:nvSpPr>
          <p:spPr>
            <a:xfrm>
              <a:off x="6570877" y="1382024"/>
              <a:ext cx="1899717" cy="599176"/>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(Preventing) </a:t>
              </a:r>
              <a:r>
                <a:rPr lang="en-US" sz="1400" b="1" dirty="0" smtClean="0">
                  <a:solidFill>
                    <a:srgbClr val="30549E"/>
                  </a:solidFill>
                </a:rPr>
                <a:t/>
              </a:r>
              <a:br>
                <a:rPr lang="en-US" sz="1400" b="1" dirty="0" smtClean="0">
                  <a:solidFill>
                    <a:srgbClr val="30549E"/>
                  </a:solidFill>
                </a:rPr>
              </a:br>
              <a:r>
                <a:rPr lang="en-US" sz="1400" b="1" dirty="0" smtClean="0">
                  <a:solidFill>
                    <a:srgbClr val="30549E"/>
                  </a:solidFill>
                </a:rPr>
                <a:t>Human </a:t>
              </a:r>
              <a:r>
                <a:rPr lang="en-US" sz="1400" b="1" dirty="0">
                  <a:solidFill>
                    <a:srgbClr val="30549E"/>
                  </a:solidFill>
                </a:rPr>
                <a:t>Trafficking (People Smuggling)</a:t>
              </a:r>
              <a:endParaRPr lang="en-US" sz="1200" b="1" dirty="0">
                <a:solidFill>
                  <a:srgbClr val="30549E"/>
                </a:solidFill>
                <a:latin typeface="Arial" pitchFamily="34" charset="0"/>
                <a:cs typeface="Arial" pitchFamily="34" charset="0"/>
              </a:endParaRPr>
            </a:p>
          </p:txBody>
        </p:sp>
        <p:pic>
          <p:nvPicPr>
            <p:cNvPr id="496" name="Picture 4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497" name="Picture 4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498" name="Group 497"/>
          <p:cNvGrpSpPr/>
          <p:nvPr/>
        </p:nvGrpSpPr>
        <p:grpSpPr>
          <a:xfrm>
            <a:off x="3552977" y="3111426"/>
            <a:ext cx="2133600" cy="639563"/>
            <a:chOff x="6135322" y="1343925"/>
            <a:chExt cx="2133600" cy="639563"/>
          </a:xfrm>
        </p:grpSpPr>
        <p:pic>
          <p:nvPicPr>
            <p:cNvPr id="499" name="Picture 4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500" name="Picture 4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501" name="Picture 5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502" name="Picture 5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503" name="Picture 5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504" name="Picture 5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505" name="Picture 5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506" name="Picture 5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507" name="Picture 50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508" name="Picture 5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509" name="Picture 5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902527"/>
              <a:ext cx="104461" cy="80961"/>
            </a:xfrm>
            <a:prstGeom prst="rect">
              <a:avLst/>
            </a:prstGeom>
          </p:spPr>
        </p:pic>
        <p:pic>
          <p:nvPicPr>
            <p:cNvPr id="510" name="Picture 5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511" name="Picture 5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512" name="Snip Diagonal Corner Rectangle 511"/>
            <p:cNvSpPr/>
            <p:nvPr/>
          </p:nvSpPr>
          <p:spPr>
            <a:xfrm>
              <a:off x="6570878" y="1526288"/>
              <a:ext cx="169804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(Preventing) </a:t>
              </a:r>
              <a:r>
                <a:rPr lang="en-US" sz="1400" b="1" dirty="0" smtClean="0">
                  <a:solidFill>
                    <a:srgbClr val="30549E"/>
                  </a:solidFill>
                </a:rPr>
                <a:t/>
              </a:r>
              <a:br>
                <a:rPr lang="en-US" sz="1400" b="1" dirty="0" smtClean="0">
                  <a:solidFill>
                    <a:srgbClr val="30549E"/>
                  </a:solidFill>
                </a:rPr>
              </a:br>
              <a:r>
                <a:rPr lang="en-US" sz="1400" b="1" dirty="0" smtClean="0">
                  <a:solidFill>
                    <a:srgbClr val="30549E"/>
                  </a:solidFill>
                </a:rPr>
                <a:t>War </a:t>
              </a:r>
              <a:r>
                <a:rPr lang="en-US" sz="1400" b="1" dirty="0">
                  <a:solidFill>
                    <a:srgbClr val="30549E"/>
                  </a:solidFill>
                </a:rPr>
                <a:t>Crimes</a:t>
              </a:r>
              <a:endParaRPr lang="en-US" sz="1200" b="1" dirty="0">
                <a:solidFill>
                  <a:srgbClr val="30549E"/>
                </a:solidFill>
                <a:latin typeface="Arial" pitchFamily="34" charset="0"/>
                <a:cs typeface="Arial" pitchFamily="34" charset="0"/>
              </a:endParaRPr>
            </a:p>
          </p:txBody>
        </p:sp>
        <p:pic>
          <p:nvPicPr>
            <p:cNvPr id="513" name="Picture 5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514" name="Picture 5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515" name="Group 514"/>
          <p:cNvGrpSpPr/>
          <p:nvPr/>
        </p:nvGrpSpPr>
        <p:grpSpPr>
          <a:xfrm>
            <a:off x="497293" y="4036464"/>
            <a:ext cx="2133600" cy="639563"/>
            <a:chOff x="6135322" y="1343925"/>
            <a:chExt cx="2133600" cy="639563"/>
          </a:xfrm>
        </p:grpSpPr>
        <p:pic>
          <p:nvPicPr>
            <p:cNvPr id="516" name="Picture 5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517" name="Picture 5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518" name="Picture 5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519" name="Picture 5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520" name="Picture 5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522" name="Picture 5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523" name="Picture 5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524" name="Picture 5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525" name="Picture 5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526" name="Picture 5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902527"/>
              <a:ext cx="104461" cy="80961"/>
            </a:xfrm>
            <a:prstGeom prst="rect">
              <a:avLst/>
            </a:prstGeom>
          </p:spPr>
        </p:pic>
        <p:pic>
          <p:nvPicPr>
            <p:cNvPr id="527" name="Picture 5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528" name="Picture 5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529" name="Snip Diagonal Corner Rectangle 528"/>
            <p:cNvSpPr/>
            <p:nvPr/>
          </p:nvSpPr>
          <p:spPr>
            <a:xfrm>
              <a:off x="6570878" y="1526288"/>
              <a:ext cx="169804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Economic, Political and Cultural Rights</a:t>
              </a:r>
              <a:endParaRPr lang="en-US" sz="1200" b="1" dirty="0">
                <a:solidFill>
                  <a:srgbClr val="30549E"/>
                </a:solidFill>
                <a:latin typeface="Arial" pitchFamily="34" charset="0"/>
                <a:cs typeface="Arial" pitchFamily="34" charset="0"/>
              </a:endParaRPr>
            </a:p>
          </p:txBody>
        </p:sp>
        <p:pic>
          <p:nvPicPr>
            <p:cNvPr id="530" name="Picture 5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531" name="Picture 5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532" name="Group 531"/>
          <p:cNvGrpSpPr/>
          <p:nvPr/>
        </p:nvGrpSpPr>
        <p:grpSpPr>
          <a:xfrm>
            <a:off x="1221036" y="2726909"/>
            <a:ext cx="1941878" cy="637275"/>
            <a:chOff x="6135322" y="1343925"/>
            <a:chExt cx="1941878" cy="637275"/>
          </a:xfrm>
        </p:grpSpPr>
        <p:pic>
          <p:nvPicPr>
            <p:cNvPr id="533" name="Picture 5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534" name="Picture 5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535" name="Picture 5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536" name="Picture 5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537" name="Picture 5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538" name="Picture 5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539" name="Picture 5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540" name="Picture 5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541" name="Picture 5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542" name="Picture 5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543" name="Picture 5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544" name="Picture 5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545" name="Picture 5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546" name="Snip Diagonal Corner Rectangle 545"/>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Freedoms</a:t>
              </a:r>
              <a:endParaRPr lang="en-US" sz="1200" b="1" dirty="0">
                <a:solidFill>
                  <a:srgbClr val="30549E"/>
                </a:solidFill>
                <a:latin typeface="Arial" pitchFamily="34" charset="0"/>
                <a:cs typeface="Arial" pitchFamily="34" charset="0"/>
              </a:endParaRPr>
            </a:p>
          </p:txBody>
        </p:sp>
        <p:pic>
          <p:nvPicPr>
            <p:cNvPr id="547" name="Picture 5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548" name="Picture 5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549" name="Group 548"/>
          <p:cNvGrpSpPr/>
          <p:nvPr/>
        </p:nvGrpSpPr>
        <p:grpSpPr>
          <a:xfrm>
            <a:off x="1200918" y="5571274"/>
            <a:ext cx="1941878" cy="637275"/>
            <a:chOff x="6135322" y="1343925"/>
            <a:chExt cx="1941878" cy="637275"/>
          </a:xfrm>
        </p:grpSpPr>
        <p:pic>
          <p:nvPicPr>
            <p:cNvPr id="550" name="Picture 5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551" name="Picture 5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552" name="Picture 5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553" name="Picture 5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554" name="Picture 5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555" name="Picture 5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556" name="Picture 5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557" name="Picture 5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558" name="Picture 5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559" name="Picture 5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560" name="Picture 5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561" name="Picture 5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562" name="Picture 5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563" name="Snip Diagonal Corner Rectangle 562"/>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30549E"/>
                  </a:solidFill>
                </a:rPr>
                <a:t>Slavery</a:t>
              </a:r>
              <a:endParaRPr lang="en-US" sz="1200" b="1" dirty="0">
                <a:solidFill>
                  <a:srgbClr val="30549E"/>
                </a:solidFill>
                <a:latin typeface="Arial" pitchFamily="34" charset="0"/>
                <a:cs typeface="Arial" pitchFamily="34" charset="0"/>
              </a:endParaRPr>
            </a:p>
          </p:txBody>
        </p:sp>
        <p:pic>
          <p:nvPicPr>
            <p:cNvPr id="564" name="Picture 5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565" name="Picture 5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196" name="Group 195"/>
          <p:cNvGrpSpPr/>
          <p:nvPr/>
        </p:nvGrpSpPr>
        <p:grpSpPr>
          <a:xfrm>
            <a:off x="141842" y="1247694"/>
            <a:ext cx="2067958" cy="809706"/>
            <a:chOff x="141842" y="1247694"/>
            <a:chExt cx="2067958" cy="809706"/>
          </a:xfrm>
        </p:grpSpPr>
        <p:sp>
          <p:nvSpPr>
            <p:cNvPr id="199" name="Snip Diagonal Corner Rectangle 198"/>
            <p:cNvSpPr/>
            <p:nvPr/>
          </p:nvSpPr>
          <p:spPr>
            <a:xfrm>
              <a:off x="141842" y="1780275"/>
              <a:ext cx="2067958" cy="277125"/>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Abuses &amp; Violations</a:t>
              </a:r>
              <a:endParaRPr lang="en-US" sz="1000" b="1" dirty="0">
                <a:solidFill>
                  <a:srgbClr val="F38814"/>
                </a:solidFill>
                <a:latin typeface="Arial" pitchFamily="34" charset="0"/>
                <a:cs typeface="Arial" pitchFamily="34" charset="0"/>
              </a:endParaRPr>
            </a:p>
          </p:txBody>
        </p:sp>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574" y="1247694"/>
              <a:ext cx="846265" cy="297759"/>
            </a:xfrm>
            <a:prstGeom prst="rect">
              <a:avLst/>
            </a:prstGeom>
          </p:spPr>
        </p:pic>
        <p:pic>
          <p:nvPicPr>
            <p:cNvPr id="201" name="Picture 2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0156" y="1825315"/>
              <a:ext cx="187044" cy="187044"/>
            </a:xfrm>
            <a:prstGeom prst="rect">
              <a:avLst/>
            </a:prstGeom>
          </p:spPr>
        </p:pic>
        <p:sp>
          <p:nvSpPr>
            <p:cNvPr id="202" name="Snip Diagonal Corner Rectangle 201"/>
            <p:cNvSpPr/>
            <p:nvPr/>
          </p:nvSpPr>
          <p:spPr>
            <a:xfrm>
              <a:off x="242841" y="1600200"/>
              <a:ext cx="1692460" cy="244560"/>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Human Rights </a:t>
              </a:r>
              <a:endParaRPr lang="en-US" sz="1000" b="1" dirty="0">
                <a:solidFill>
                  <a:srgbClr val="F38814"/>
                </a:solidFill>
                <a:latin typeface="Arial" pitchFamily="34" charset="0"/>
                <a:cs typeface="Arial" pitchFamily="34" charset="0"/>
              </a:endParaRPr>
            </a:p>
          </p:txBody>
        </p:sp>
        <p:pic>
          <p:nvPicPr>
            <p:cNvPr id="203" name="Picture 2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482" y="1637736"/>
              <a:ext cx="217896" cy="187044"/>
            </a:xfrm>
            <a:prstGeom prst="rect">
              <a:avLst/>
            </a:prstGeom>
          </p:spPr>
        </p:pic>
      </p:grpSp>
      <p:pic>
        <p:nvPicPr>
          <p:cNvPr id="190" name="Picture 18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10216" y="3151976"/>
            <a:ext cx="219696" cy="292928"/>
          </a:xfrm>
          <a:prstGeom prst="rect">
            <a:avLst/>
          </a:prstGeom>
        </p:spPr>
      </p:pic>
    </p:spTree>
    <p:extLst>
      <p:ext uri="{BB962C8B-B14F-4D97-AF65-F5344CB8AC3E}">
        <p14:creationId xmlns:p14="http://schemas.microsoft.com/office/powerpoint/2010/main" val="134370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Picture 2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5894015"/>
            <a:ext cx="125785" cy="125785"/>
          </a:xfrm>
          <a:prstGeom prst="rect">
            <a:avLst/>
          </a:prstGeom>
        </p:spPr>
      </p:pic>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556" y="5948756"/>
            <a:ext cx="125785" cy="125785"/>
          </a:xfrm>
          <a:prstGeom prst="rect">
            <a:avLst/>
          </a:prstGeom>
        </p:spPr>
      </p:pic>
      <p:grpSp>
        <p:nvGrpSpPr>
          <p:cNvPr id="91" name="Group 90"/>
          <p:cNvGrpSpPr/>
          <p:nvPr/>
        </p:nvGrpSpPr>
        <p:grpSpPr>
          <a:xfrm>
            <a:off x="0" y="76200"/>
            <a:ext cx="9144000" cy="1071481"/>
            <a:chOff x="0" y="76200"/>
            <a:chExt cx="9144000" cy="1071481"/>
          </a:xfrm>
        </p:grpSpPr>
        <p:pic>
          <p:nvPicPr>
            <p:cNvPr id="92" name="Picture 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93" name="TextBox 92"/>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96" name="Rounded Rectangle 95"/>
            <p:cNvSpPr/>
            <p:nvPr/>
          </p:nvSpPr>
          <p:spPr>
            <a:xfrm>
              <a:off x="7543800" y="797793"/>
              <a:ext cx="10668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rPr>
                <a:t>A</a:t>
              </a:r>
              <a:r>
                <a:rPr lang="en-US" sz="1000" b="1" dirty="0" smtClean="0">
                  <a:solidFill>
                    <a:srgbClr val="30549E"/>
                  </a:solidFill>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7" name="Rounded Rectangle 96"/>
            <p:cNvSpPr/>
            <p:nvPr/>
          </p:nvSpPr>
          <p:spPr>
            <a:xfrm>
              <a:off x="444375" y="797793"/>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30549E"/>
                  </a:solidFill>
                </a:rPr>
                <a:t>Filter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8" name="Rounded Rectangle 97"/>
            <p:cNvSpPr/>
            <p:nvPr/>
          </p:nvSpPr>
          <p:spPr>
            <a:xfrm>
              <a:off x="7620000" y="145576"/>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rPr>
                <a:t>Hello, </a:t>
              </a:r>
              <a:r>
                <a:rPr lang="en-US" sz="1000" dirty="0" smtClean="0">
                  <a:solidFill>
                    <a:srgbClr val="F38814"/>
                  </a:solidFill>
                </a:rPr>
                <a:t>Katie </a:t>
              </a:r>
              <a:r>
                <a:rPr lang="en-US" sz="1000" b="1" dirty="0" smtClean="0">
                  <a:solidFill>
                    <a:srgbClr val="30549E"/>
                  </a:solidFill>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sp>
        <p:nvSpPr>
          <p:cNvPr id="3" name="AutoShape 2"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25" y="796974"/>
            <a:ext cx="173375" cy="178969"/>
          </a:xfrm>
          <a:prstGeom prst="rect">
            <a:avLst/>
          </a:prstGeom>
        </p:spPr>
      </p:pic>
      <p:grpSp>
        <p:nvGrpSpPr>
          <p:cNvPr id="4" name="Group 3"/>
          <p:cNvGrpSpPr/>
          <p:nvPr/>
        </p:nvGrpSpPr>
        <p:grpSpPr>
          <a:xfrm>
            <a:off x="4418378" y="1999449"/>
            <a:ext cx="3168407" cy="286551"/>
            <a:chOff x="5365993" y="2148989"/>
            <a:chExt cx="3168407" cy="286551"/>
          </a:xfrm>
        </p:grpSpPr>
        <p:sp>
          <p:nvSpPr>
            <p:cNvPr id="546" name="Snip Diagonal Corner Rectangle 545"/>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0549E"/>
                  </a:solidFill>
                </a:rPr>
                <a:t>Conference on  </a:t>
              </a:r>
              <a:r>
                <a:rPr lang="en-US" sz="1200" b="1" dirty="0" err="1" smtClean="0">
                  <a:solidFill>
                    <a:srgbClr val="30549E"/>
                  </a:solidFill>
                </a:rPr>
                <a:t>Peacebuilding</a:t>
              </a:r>
              <a:r>
                <a:rPr lang="en-US" sz="1200" b="1" dirty="0" smtClean="0">
                  <a:solidFill>
                    <a:srgbClr val="30549E"/>
                  </a:solidFill>
                </a:rPr>
                <a:t> </a:t>
              </a:r>
              <a:r>
                <a:rPr lang="en-US" sz="1200" b="1" dirty="0">
                  <a:solidFill>
                    <a:srgbClr val="30549E"/>
                  </a:solidFill>
                </a:rPr>
                <a:t>and </a:t>
              </a:r>
              <a:r>
                <a:rPr lang="en-US" sz="1200" b="1" dirty="0" smtClean="0">
                  <a:solidFill>
                    <a:srgbClr val="30549E"/>
                  </a:solidFill>
                </a:rPr>
                <a:t/>
              </a:r>
              <a:br>
                <a:rPr lang="en-US" sz="1200" b="1" dirty="0" smtClean="0">
                  <a:solidFill>
                    <a:srgbClr val="30549E"/>
                  </a:solidFill>
                </a:rPr>
              </a:br>
              <a:r>
                <a:rPr lang="en-US" sz="1200" b="1" dirty="0" smtClean="0">
                  <a:solidFill>
                    <a:srgbClr val="30549E"/>
                  </a:solidFill>
                </a:rPr>
                <a:t>Post–conflict Reconstruction</a:t>
              </a:r>
              <a:r>
                <a:rPr lang="en-US" sz="1200" b="1" dirty="0">
                  <a:solidFill>
                    <a:srgbClr val="30549E"/>
                  </a:solidFill>
                </a:rPr>
                <a:t>: </a:t>
              </a:r>
              <a:endParaRPr lang="en-US" sz="1200" b="1" dirty="0">
                <a:solidFill>
                  <a:srgbClr val="30549E"/>
                </a:solidFill>
                <a:latin typeface="Arial" pitchFamily="34" charset="0"/>
                <a:cs typeface="Arial" pitchFamily="34" charset="0"/>
              </a:endParaRPr>
            </a:p>
          </p:txBody>
        </p:sp>
        <p:pic>
          <p:nvPicPr>
            <p:cNvPr id="547" name="Picture 5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198" name="Group 197"/>
          <p:cNvGrpSpPr/>
          <p:nvPr/>
        </p:nvGrpSpPr>
        <p:grpSpPr>
          <a:xfrm>
            <a:off x="5413618" y="5791200"/>
            <a:ext cx="3168407" cy="286551"/>
            <a:chOff x="5365993" y="2148989"/>
            <a:chExt cx="3168407" cy="286551"/>
          </a:xfrm>
        </p:grpSpPr>
        <p:sp>
          <p:nvSpPr>
            <p:cNvPr id="199" name="Snip Diagonal Corner Rectangle 198"/>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UK Department for International Development</a:t>
              </a:r>
              <a:endParaRPr lang="en-US" sz="1000" b="1" dirty="0">
                <a:solidFill>
                  <a:srgbClr val="30549E"/>
                </a:solidFill>
                <a:latin typeface="Arial" pitchFamily="34" charset="0"/>
                <a:cs typeface="Arial" pitchFamily="34" charset="0"/>
              </a:endParaRPr>
            </a:p>
          </p:txBody>
        </p:sp>
        <p:pic>
          <p:nvPicPr>
            <p:cNvPr id="200" name="Picture 19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204" name="Group 203"/>
          <p:cNvGrpSpPr/>
          <p:nvPr/>
        </p:nvGrpSpPr>
        <p:grpSpPr>
          <a:xfrm>
            <a:off x="1249971" y="4532298"/>
            <a:ext cx="3168407" cy="286551"/>
            <a:chOff x="5365993" y="2148989"/>
            <a:chExt cx="3168407" cy="286551"/>
          </a:xfrm>
        </p:grpSpPr>
        <p:sp>
          <p:nvSpPr>
            <p:cNvPr id="205" name="Snip Diagonal Corner Rectangle 204"/>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Capacity Building of County Level Government</a:t>
              </a:r>
              <a:endParaRPr lang="en-US" sz="1000" b="1" dirty="0">
                <a:solidFill>
                  <a:srgbClr val="30549E"/>
                </a:solidFill>
                <a:latin typeface="Arial" pitchFamily="34" charset="0"/>
                <a:cs typeface="Arial" pitchFamily="34" charset="0"/>
              </a:endParaRPr>
            </a:p>
          </p:txBody>
        </p:sp>
        <p:pic>
          <p:nvPicPr>
            <p:cNvPr id="206" name="Picture 20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207" name="Group 206"/>
          <p:cNvGrpSpPr/>
          <p:nvPr/>
        </p:nvGrpSpPr>
        <p:grpSpPr>
          <a:xfrm>
            <a:off x="540382" y="5638800"/>
            <a:ext cx="1059818" cy="286551"/>
            <a:chOff x="5365993" y="2148989"/>
            <a:chExt cx="1059818" cy="286551"/>
          </a:xfrm>
        </p:grpSpPr>
        <p:sp>
          <p:nvSpPr>
            <p:cNvPr id="208" name="Snip Diagonal Corner Rectangle 207"/>
            <p:cNvSpPr/>
            <p:nvPr/>
          </p:nvSpPr>
          <p:spPr>
            <a:xfrm>
              <a:off x="5451966" y="2148989"/>
              <a:ext cx="973845"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err="1" smtClean="0">
                  <a:solidFill>
                    <a:srgbClr val="30549E"/>
                  </a:solidFill>
                </a:rPr>
                <a:t>Saskia</a:t>
              </a:r>
              <a:r>
                <a:rPr lang="en-US" sz="1000" b="1" dirty="0">
                  <a:solidFill>
                    <a:srgbClr val="30549E"/>
                  </a:solidFill>
                </a:rPr>
                <a:t> Gent</a:t>
              </a:r>
              <a:endParaRPr lang="en-US" sz="1000" b="1" dirty="0">
                <a:solidFill>
                  <a:srgbClr val="30549E"/>
                </a:solidFill>
                <a:latin typeface="Arial" pitchFamily="34" charset="0"/>
                <a:cs typeface="Arial" pitchFamily="34" charset="0"/>
              </a:endParaRPr>
            </a:p>
          </p:txBody>
        </p:sp>
        <p:pic>
          <p:nvPicPr>
            <p:cNvPr id="209" name="Picture 20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232" name="Group 231"/>
          <p:cNvGrpSpPr/>
          <p:nvPr/>
        </p:nvGrpSpPr>
        <p:grpSpPr>
          <a:xfrm>
            <a:off x="3124200" y="3171424"/>
            <a:ext cx="3168407" cy="286551"/>
            <a:chOff x="5365993" y="2148989"/>
            <a:chExt cx="3168407" cy="286551"/>
          </a:xfrm>
        </p:grpSpPr>
        <p:sp>
          <p:nvSpPr>
            <p:cNvPr id="233" name="Snip Diagonal Corner Rectangle 232"/>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rPr>
                <a:t>Building New States: Lessons from Eritrea</a:t>
              </a:r>
              <a:endParaRPr lang="en-US" sz="1200" b="1" dirty="0">
                <a:solidFill>
                  <a:srgbClr val="30549E"/>
                </a:solidFill>
                <a:latin typeface="Arial" pitchFamily="34" charset="0"/>
                <a:cs typeface="Arial" pitchFamily="34" charset="0"/>
              </a:endParaRPr>
            </a:p>
          </p:txBody>
        </p:sp>
        <p:pic>
          <p:nvPicPr>
            <p:cNvPr id="234" name="Picture 2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238" name="Group 237"/>
          <p:cNvGrpSpPr/>
          <p:nvPr/>
        </p:nvGrpSpPr>
        <p:grpSpPr>
          <a:xfrm>
            <a:off x="5518393" y="3904449"/>
            <a:ext cx="3168407" cy="286551"/>
            <a:chOff x="5365993" y="2148989"/>
            <a:chExt cx="3168407" cy="286551"/>
          </a:xfrm>
        </p:grpSpPr>
        <p:sp>
          <p:nvSpPr>
            <p:cNvPr id="239" name="Snip Diagonal Corner Rectangle 238"/>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A Guide to Economic Growth in Post-Conflict Countries</a:t>
              </a:r>
              <a:endParaRPr lang="en-US" sz="1000" b="1" dirty="0">
                <a:solidFill>
                  <a:srgbClr val="30549E"/>
                </a:solidFill>
                <a:latin typeface="Arial" pitchFamily="34" charset="0"/>
                <a:cs typeface="Arial" pitchFamily="34" charset="0"/>
              </a:endParaRPr>
            </a:p>
          </p:txBody>
        </p:sp>
        <p:pic>
          <p:nvPicPr>
            <p:cNvPr id="240" name="Picture 2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241" name="Group 240"/>
          <p:cNvGrpSpPr/>
          <p:nvPr/>
        </p:nvGrpSpPr>
        <p:grpSpPr>
          <a:xfrm>
            <a:off x="4375392" y="4988260"/>
            <a:ext cx="3168407" cy="286551"/>
            <a:chOff x="5365993" y="2148989"/>
            <a:chExt cx="3168407" cy="286551"/>
          </a:xfrm>
        </p:grpSpPr>
        <p:sp>
          <p:nvSpPr>
            <p:cNvPr id="242" name="Snip Diagonal Corner Rectangle 241"/>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Politics and Transition in the New South Sudan</a:t>
              </a:r>
              <a:endParaRPr lang="en-US" sz="1000" b="1" dirty="0">
                <a:solidFill>
                  <a:srgbClr val="30549E"/>
                </a:solidFill>
                <a:latin typeface="Arial" pitchFamily="34" charset="0"/>
                <a:cs typeface="Arial" pitchFamily="34" charset="0"/>
              </a:endParaRPr>
            </a:p>
          </p:txBody>
        </p:sp>
        <p:pic>
          <p:nvPicPr>
            <p:cNvPr id="243" name="Picture 2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244" name="Group 243"/>
          <p:cNvGrpSpPr/>
          <p:nvPr/>
        </p:nvGrpSpPr>
        <p:grpSpPr>
          <a:xfrm>
            <a:off x="830908" y="3666894"/>
            <a:ext cx="1513601" cy="286551"/>
            <a:chOff x="5365993" y="2148989"/>
            <a:chExt cx="1513601" cy="286551"/>
          </a:xfrm>
        </p:grpSpPr>
        <p:sp>
          <p:nvSpPr>
            <p:cNvPr id="245" name="Snip Diagonal Corner Rectangle 244"/>
            <p:cNvSpPr/>
            <p:nvPr/>
          </p:nvSpPr>
          <p:spPr>
            <a:xfrm>
              <a:off x="5451966" y="2148989"/>
              <a:ext cx="1427628"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0549E"/>
                  </a:solidFill>
                </a:rPr>
                <a:t>Helga </a:t>
              </a:r>
              <a:r>
                <a:rPr lang="en-US" sz="1200" b="1" dirty="0" err="1" smtClean="0">
                  <a:solidFill>
                    <a:srgbClr val="30549E"/>
                  </a:solidFill>
                </a:rPr>
                <a:t>Binningsbø</a:t>
              </a:r>
              <a:endParaRPr lang="en-US" sz="1200" b="1" dirty="0">
                <a:solidFill>
                  <a:srgbClr val="30549E"/>
                </a:solidFill>
                <a:latin typeface="Arial" pitchFamily="34" charset="0"/>
                <a:cs typeface="Arial" pitchFamily="34" charset="0"/>
              </a:endParaRPr>
            </a:p>
          </p:txBody>
        </p:sp>
        <p:pic>
          <p:nvPicPr>
            <p:cNvPr id="246" name="Picture 2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sp>
        <p:nvSpPr>
          <p:cNvPr id="236" name="Snip Diagonal Corner Rectangle 235"/>
          <p:cNvSpPr/>
          <p:nvPr/>
        </p:nvSpPr>
        <p:spPr>
          <a:xfrm>
            <a:off x="1914773" y="5894015"/>
            <a:ext cx="3082434" cy="430585"/>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A Framework for Implementing the Southern Sudan Development Plan: Linking Priorities to Public Spending and Aligning Development Partner Support</a:t>
            </a:r>
            <a:endParaRPr lang="en-US" sz="1000" b="1" dirty="0">
              <a:solidFill>
                <a:srgbClr val="30549E"/>
              </a:solidFill>
              <a:latin typeface="Arial" pitchFamily="34" charset="0"/>
              <a:cs typeface="Arial" pitchFamily="34" charset="0"/>
            </a:endParaRPr>
          </a:p>
        </p:txBody>
      </p:sp>
      <p:pic>
        <p:nvPicPr>
          <p:cNvPr id="305" name="Picture 30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9210" y="6000210"/>
            <a:ext cx="171990" cy="171990"/>
          </a:xfrm>
          <a:prstGeom prst="rect">
            <a:avLst/>
          </a:prstGeom>
        </p:spPr>
      </p:pic>
      <p:grpSp>
        <p:nvGrpSpPr>
          <p:cNvPr id="52" name="Group 51"/>
          <p:cNvGrpSpPr/>
          <p:nvPr/>
        </p:nvGrpSpPr>
        <p:grpSpPr>
          <a:xfrm>
            <a:off x="141842" y="1247694"/>
            <a:ext cx="2067958" cy="1020057"/>
            <a:chOff x="141842" y="1247694"/>
            <a:chExt cx="2067958" cy="1020057"/>
          </a:xfrm>
        </p:grpSpPr>
        <p:sp>
          <p:nvSpPr>
            <p:cNvPr id="55" name="Snip Diagonal Corner Rectangle 54"/>
            <p:cNvSpPr/>
            <p:nvPr/>
          </p:nvSpPr>
          <p:spPr>
            <a:xfrm>
              <a:off x="398678" y="1981200"/>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F38814"/>
                  </a:solidFill>
                </a:rPr>
                <a:t>Freedoms</a:t>
              </a:r>
              <a:endParaRPr lang="en-US" sz="1200" b="1" dirty="0">
                <a:solidFill>
                  <a:srgbClr val="F38814"/>
                </a:solidFill>
                <a:latin typeface="Arial" pitchFamily="34" charset="0"/>
                <a:cs typeface="Arial" pitchFamily="34" charset="0"/>
              </a:endParaRPr>
            </a:p>
          </p:txBody>
        </p:sp>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10" y="2043794"/>
              <a:ext cx="171990" cy="171990"/>
            </a:xfrm>
            <a:prstGeom prst="rect">
              <a:avLst/>
            </a:prstGeom>
          </p:spPr>
        </p:pic>
        <p:sp>
          <p:nvSpPr>
            <p:cNvPr id="57" name="Snip Diagonal Corner Rectangle 56"/>
            <p:cNvSpPr/>
            <p:nvPr/>
          </p:nvSpPr>
          <p:spPr>
            <a:xfrm>
              <a:off x="141842" y="1780275"/>
              <a:ext cx="2067958" cy="277125"/>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Abuses &amp; Violations</a:t>
              </a:r>
              <a:endParaRPr lang="en-US" sz="1000" b="1" dirty="0">
                <a:solidFill>
                  <a:srgbClr val="F38814"/>
                </a:solidFill>
                <a:latin typeface="Arial" pitchFamily="34" charset="0"/>
                <a:cs typeface="Arial" pitchFamily="34" charset="0"/>
              </a:endParaRPr>
            </a:p>
          </p:txBody>
        </p:sp>
        <p:pic>
          <p:nvPicPr>
            <p:cNvPr id="58" name="Picture 5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5574" y="1247694"/>
              <a:ext cx="846265" cy="297759"/>
            </a:xfrm>
            <a:prstGeom prst="rect">
              <a:avLst/>
            </a:prstGeom>
          </p:spPr>
        </p:pic>
        <p:pic>
          <p:nvPicPr>
            <p:cNvPr id="59" name="Picture 5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0156" y="1825315"/>
              <a:ext cx="187044" cy="187044"/>
            </a:xfrm>
            <a:prstGeom prst="rect">
              <a:avLst/>
            </a:prstGeom>
          </p:spPr>
        </p:pic>
        <p:sp>
          <p:nvSpPr>
            <p:cNvPr id="60" name="Snip Diagonal Corner Rectangle 59"/>
            <p:cNvSpPr/>
            <p:nvPr/>
          </p:nvSpPr>
          <p:spPr>
            <a:xfrm>
              <a:off x="242841" y="1600200"/>
              <a:ext cx="1692460" cy="244560"/>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Human Rights </a:t>
              </a:r>
              <a:endParaRPr lang="en-US" sz="1000" b="1" dirty="0">
                <a:solidFill>
                  <a:srgbClr val="F38814"/>
                </a:solidFill>
                <a:latin typeface="Arial" pitchFamily="34" charset="0"/>
                <a:cs typeface="Arial" pitchFamily="34" charset="0"/>
              </a:endParaRPr>
            </a:p>
          </p:txBody>
        </p:sp>
        <p:pic>
          <p:nvPicPr>
            <p:cNvPr id="61" name="Picture 6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8482" y="1637736"/>
              <a:ext cx="217896" cy="187044"/>
            </a:xfrm>
            <a:prstGeom prst="rect">
              <a:avLst/>
            </a:prstGeom>
          </p:spPr>
        </p:pic>
      </p:grpSp>
      <p:pic>
        <p:nvPicPr>
          <p:cNvPr id="50" name="Picture 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198682" y="3406008"/>
            <a:ext cx="219696" cy="292928"/>
          </a:xfrm>
          <a:prstGeom prst="rect">
            <a:avLst/>
          </a:prstGeom>
        </p:spPr>
      </p:pic>
    </p:spTree>
    <p:extLst>
      <p:ext uri="{BB962C8B-B14F-4D97-AF65-F5344CB8AC3E}">
        <p14:creationId xmlns:p14="http://schemas.microsoft.com/office/powerpoint/2010/main" val="395665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0" y="76200"/>
            <a:ext cx="9144000" cy="1071481"/>
            <a:chOff x="0" y="76200"/>
            <a:chExt cx="9144000" cy="1071481"/>
          </a:xfrm>
        </p:grpSpPr>
        <p:pic>
          <p:nvPicPr>
            <p:cNvPr id="92" name="Picture 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93" name="TextBox 92"/>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95" name="Picture 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96" name="Rounded Rectangle 95"/>
            <p:cNvSpPr/>
            <p:nvPr/>
          </p:nvSpPr>
          <p:spPr>
            <a:xfrm>
              <a:off x="7543800" y="797793"/>
              <a:ext cx="10668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rPr>
                <a:t>A</a:t>
              </a:r>
              <a:r>
                <a:rPr lang="en-US" sz="1000" b="1" dirty="0" smtClean="0">
                  <a:solidFill>
                    <a:srgbClr val="30549E"/>
                  </a:solidFill>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7" name="Rounded Rectangle 96"/>
            <p:cNvSpPr/>
            <p:nvPr/>
          </p:nvSpPr>
          <p:spPr>
            <a:xfrm>
              <a:off x="444375" y="797793"/>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30549E"/>
                  </a:solidFill>
                </a:rPr>
                <a:t>Filter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8" name="Rounded Rectangle 97"/>
            <p:cNvSpPr/>
            <p:nvPr/>
          </p:nvSpPr>
          <p:spPr>
            <a:xfrm>
              <a:off x="7620000" y="145576"/>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rPr>
                <a:t>Hello, </a:t>
              </a:r>
              <a:r>
                <a:rPr lang="en-US" sz="1000" dirty="0" smtClean="0">
                  <a:solidFill>
                    <a:srgbClr val="F38814"/>
                  </a:solidFill>
                </a:rPr>
                <a:t>Katie </a:t>
              </a:r>
              <a:r>
                <a:rPr lang="en-US" sz="1000" b="1" dirty="0" smtClean="0">
                  <a:solidFill>
                    <a:srgbClr val="30549E"/>
                  </a:solidFill>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sp>
        <p:nvSpPr>
          <p:cNvPr id="3" name="AutoShape 2"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25" y="796974"/>
            <a:ext cx="173375" cy="178969"/>
          </a:xfrm>
          <a:prstGeom prst="rect">
            <a:avLst/>
          </a:prstGeom>
        </p:spPr>
      </p:pic>
      <p:grpSp>
        <p:nvGrpSpPr>
          <p:cNvPr id="232" name="Group 231"/>
          <p:cNvGrpSpPr/>
          <p:nvPr/>
        </p:nvGrpSpPr>
        <p:grpSpPr>
          <a:xfrm>
            <a:off x="2590800" y="3371049"/>
            <a:ext cx="3962399" cy="286551"/>
            <a:chOff x="5365993" y="2148989"/>
            <a:chExt cx="3962399" cy="286551"/>
          </a:xfrm>
        </p:grpSpPr>
        <p:sp>
          <p:nvSpPr>
            <p:cNvPr id="233" name="Snip Diagonal Corner Rectangle 232"/>
            <p:cNvSpPr/>
            <p:nvPr/>
          </p:nvSpPr>
          <p:spPr>
            <a:xfrm>
              <a:off x="5451965" y="2148989"/>
              <a:ext cx="3876427"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AB5522"/>
                  </a:solidFill>
                </a:rPr>
                <a:t>Building New States: </a:t>
              </a:r>
              <a:r>
                <a:rPr lang="en-US" sz="1600" b="1" dirty="0" smtClean="0">
                  <a:solidFill>
                    <a:srgbClr val="AB5522"/>
                  </a:solidFill>
                </a:rPr>
                <a:t> Lessons </a:t>
              </a:r>
              <a:r>
                <a:rPr lang="en-US" sz="1600" b="1" dirty="0">
                  <a:solidFill>
                    <a:srgbClr val="AB5522"/>
                  </a:solidFill>
                </a:rPr>
                <a:t>from Eritrea</a:t>
              </a:r>
              <a:endParaRPr lang="en-US" sz="1600" b="1" dirty="0">
                <a:solidFill>
                  <a:srgbClr val="AB5522"/>
                </a:solidFill>
                <a:latin typeface="Arial" pitchFamily="34" charset="0"/>
                <a:cs typeface="Arial" pitchFamily="34" charset="0"/>
              </a:endParaRPr>
            </a:p>
          </p:txBody>
        </p:sp>
        <p:pic>
          <p:nvPicPr>
            <p:cNvPr id="234" name="Picture 2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49" name="Group 48"/>
          <p:cNvGrpSpPr/>
          <p:nvPr/>
        </p:nvGrpSpPr>
        <p:grpSpPr>
          <a:xfrm>
            <a:off x="1600200" y="3886200"/>
            <a:ext cx="1747887" cy="286551"/>
            <a:chOff x="5365993" y="2148989"/>
            <a:chExt cx="1747887" cy="286551"/>
          </a:xfrm>
        </p:grpSpPr>
        <p:sp>
          <p:nvSpPr>
            <p:cNvPr id="50" name="Snip Diagonal Corner Rectangle 49"/>
            <p:cNvSpPr/>
            <p:nvPr/>
          </p:nvSpPr>
          <p:spPr>
            <a:xfrm>
              <a:off x="5451966" y="2148989"/>
              <a:ext cx="166191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rPr>
                <a:t>Roberto Di </a:t>
              </a:r>
              <a:r>
                <a:rPr lang="en-US" sz="1200" b="1" dirty="0" err="1">
                  <a:solidFill>
                    <a:srgbClr val="30549E"/>
                  </a:solidFill>
                </a:rPr>
                <a:t>Meglio</a:t>
              </a:r>
              <a:endParaRPr lang="en-US" sz="1200" b="1" dirty="0">
                <a:solidFill>
                  <a:srgbClr val="30549E"/>
                </a:solidFill>
                <a:latin typeface="Arial" pitchFamily="34" charset="0"/>
                <a:cs typeface="Arial" pitchFamily="34" charset="0"/>
              </a:endParaRPr>
            </a:p>
          </p:txBody>
        </p:sp>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56" name="Group 55"/>
          <p:cNvGrpSpPr/>
          <p:nvPr/>
        </p:nvGrpSpPr>
        <p:grpSpPr>
          <a:xfrm>
            <a:off x="4648200" y="1734450"/>
            <a:ext cx="1941878" cy="637275"/>
            <a:chOff x="6135322" y="1343925"/>
            <a:chExt cx="1941878" cy="637275"/>
          </a:xfrm>
        </p:grpSpPr>
        <p:pic>
          <p:nvPicPr>
            <p:cNvPr id="57" name="Picture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58" name="Picture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60" name="Picture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63" name="Picture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64" name="Picture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67" name="Picture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68" name="Pictur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69" name="Picture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70" name="Snip Diagonal Corner Rectangle 69"/>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Torture</a:t>
              </a:r>
              <a:endParaRPr lang="en-US" sz="1000" b="1" dirty="0">
                <a:solidFill>
                  <a:srgbClr val="30549E"/>
                </a:solidFill>
                <a:latin typeface="Arial" pitchFamily="34" charset="0"/>
                <a:cs typeface="Arial" pitchFamily="34" charset="0"/>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72" name="Picture 7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73" name="Group 72"/>
          <p:cNvGrpSpPr/>
          <p:nvPr/>
        </p:nvGrpSpPr>
        <p:grpSpPr>
          <a:xfrm>
            <a:off x="762000" y="5257800"/>
            <a:ext cx="2335272" cy="637275"/>
            <a:chOff x="6135322" y="1343925"/>
            <a:chExt cx="2335272" cy="637275"/>
          </a:xfrm>
        </p:grpSpPr>
        <p:pic>
          <p:nvPicPr>
            <p:cNvPr id="74" name="Picture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75" name="Picture 7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77" name="Picture 7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78" name="Picture 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79" name="Picture 7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80" name="Picture 7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81" name="Picture 8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82" name="Picture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84" name="Picture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86" name="Picture 8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87" name="Snip Diagonal Corner Rectangle 86"/>
            <p:cNvSpPr/>
            <p:nvPr/>
          </p:nvSpPr>
          <p:spPr>
            <a:xfrm>
              <a:off x="6570877" y="1382024"/>
              <a:ext cx="1899717" cy="599176"/>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(Preventing) </a:t>
              </a:r>
              <a:r>
                <a:rPr lang="en-US" sz="1000" b="1" dirty="0" smtClean="0">
                  <a:solidFill>
                    <a:srgbClr val="30549E"/>
                  </a:solidFill>
                </a:rPr>
                <a:t/>
              </a:r>
              <a:br>
                <a:rPr lang="en-US" sz="1000" b="1" dirty="0" smtClean="0">
                  <a:solidFill>
                    <a:srgbClr val="30549E"/>
                  </a:solidFill>
                </a:rPr>
              </a:br>
              <a:r>
                <a:rPr lang="en-US" sz="1000" b="1" dirty="0" smtClean="0">
                  <a:solidFill>
                    <a:srgbClr val="30549E"/>
                  </a:solidFill>
                </a:rPr>
                <a:t>Human </a:t>
              </a:r>
              <a:r>
                <a:rPr lang="en-US" sz="1000" b="1" dirty="0">
                  <a:solidFill>
                    <a:srgbClr val="30549E"/>
                  </a:solidFill>
                </a:rPr>
                <a:t>Trafficking (People Smuggling)</a:t>
              </a:r>
              <a:endParaRPr lang="en-US" sz="1000" b="1" dirty="0">
                <a:solidFill>
                  <a:srgbClr val="30549E"/>
                </a:solidFill>
                <a:latin typeface="Arial" pitchFamily="34" charset="0"/>
                <a:cs typeface="Arial" pitchFamily="34" charset="0"/>
              </a:endParaRPr>
            </a:p>
          </p:txBody>
        </p:sp>
        <p:pic>
          <p:nvPicPr>
            <p:cNvPr id="88" name="Picture 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89" name="Picture 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90" name="Group 89"/>
          <p:cNvGrpSpPr/>
          <p:nvPr/>
        </p:nvGrpSpPr>
        <p:grpSpPr>
          <a:xfrm>
            <a:off x="3581400" y="4133049"/>
            <a:ext cx="3168407" cy="286551"/>
            <a:chOff x="5365993" y="2148989"/>
            <a:chExt cx="3168407" cy="286551"/>
          </a:xfrm>
        </p:grpSpPr>
        <p:sp>
          <p:nvSpPr>
            <p:cNvPr id="99" name="Snip Diagonal Corner Rectangle 98"/>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solidFill>
                    <a:srgbClr val="30549E"/>
                  </a:solidFill>
                </a:rPr>
                <a:t>Organisation</a:t>
              </a:r>
              <a:r>
                <a:rPr lang="en-US" sz="1200" b="1" dirty="0">
                  <a:solidFill>
                    <a:srgbClr val="30549E"/>
                  </a:solidFill>
                </a:rPr>
                <a:t> for Economic Co-operation and Development</a:t>
              </a:r>
              <a:endParaRPr lang="en-US" sz="1200" b="1" dirty="0">
                <a:solidFill>
                  <a:srgbClr val="30549E"/>
                </a:solidFill>
                <a:latin typeface="Arial" pitchFamily="34" charset="0"/>
                <a:cs typeface="Arial" pitchFamily="34" charset="0"/>
              </a:endParaRPr>
            </a:p>
          </p:txBody>
        </p:sp>
        <p:pic>
          <p:nvPicPr>
            <p:cNvPr id="100" name="Picture 9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101" name="Group 100"/>
          <p:cNvGrpSpPr/>
          <p:nvPr/>
        </p:nvGrpSpPr>
        <p:grpSpPr>
          <a:xfrm>
            <a:off x="5257800" y="5613805"/>
            <a:ext cx="2133600" cy="639563"/>
            <a:chOff x="6135322" y="1343925"/>
            <a:chExt cx="2133600" cy="639563"/>
          </a:xfrm>
        </p:grpSpPr>
        <p:pic>
          <p:nvPicPr>
            <p:cNvPr id="102" name="Picture 1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103" name="Picture 10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104" name="Picture 10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105" name="Picture 10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106" name="Picture 10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109" name="Picture 10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110" name="Picture 10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111" name="Picture 1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112" name="Picture 1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902527"/>
              <a:ext cx="104461" cy="80961"/>
            </a:xfrm>
            <a:prstGeom prst="rect">
              <a:avLst/>
            </a:prstGeom>
          </p:spPr>
        </p:pic>
        <p:pic>
          <p:nvPicPr>
            <p:cNvPr id="113" name="Picture 1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114" name="Picture 1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115" name="Snip Diagonal Corner Rectangle 114"/>
            <p:cNvSpPr/>
            <p:nvPr/>
          </p:nvSpPr>
          <p:spPr>
            <a:xfrm>
              <a:off x="6570878" y="1526288"/>
              <a:ext cx="169804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Economic, Political and Cultural Rights</a:t>
              </a:r>
              <a:endParaRPr lang="en-US" sz="1000" b="1" dirty="0">
                <a:solidFill>
                  <a:srgbClr val="30549E"/>
                </a:solidFill>
                <a:latin typeface="Arial" pitchFamily="34" charset="0"/>
                <a:cs typeface="Arial" pitchFamily="34" charset="0"/>
              </a:endParaRPr>
            </a:p>
          </p:txBody>
        </p:sp>
        <p:pic>
          <p:nvPicPr>
            <p:cNvPr id="116" name="Picture 1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117" name="Picture 1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118" name="Group 117"/>
          <p:cNvGrpSpPr/>
          <p:nvPr/>
        </p:nvGrpSpPr>
        <p:grpSpPr>
          <a:xfrm>
            <a:off x="4428173" y="2761449"/>
            <a:ext cx="3168407" cy="286551"/>
            <a:chOff x="5365993" y="2148989"/>
            <a:chExt cx="3168407" cy="286551"/>
          </a:xfrm>
        </p:grpSpPr>
        <p:sp>
          <p:nvSpPr>
            <p:cNvPr id="119" name="Snip Diagonal Corner Rectangle 118"/>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0549E"/>
                  </a:solidFill>
                </a:rPr>
                <a:t>New States Summit 2012</a:t>
              </a:r>
              <a:endParaRPr lang="en-US" sz="1200" b="1" dirty="0">
                <a:solidFill>
                  <a:srgbClr val="30549E"/>
                </a:solidFill>
                <a:latin typeface="Arial" pitchFamily="34" charset="0"/>
                <a:cs typeface="Arial" pitchFamily="34" charset="0"/>
              </a:endParaRPr>
            </a:p>
          </p:txBody>
        </p:sp>
        <p:pic>
          <p:nvPicPr>
            <p:cNvPr id="120" name="Picture 1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121" name="Group 120"/>
          <p:cNvGrpSpPr/>
          <p:nvPr/>
        </p:nvGrpSpPr>
        <p:grpSpPr>
          <a:xfrm>
            <a:off x="2971800" y="5373746"/>
            <a:ext cx="1941878" cy="637275"/>
            <a:chOff x="6135322" y="1343925"/>
            <a:chExt cx="1941878" cy="637275"/>
          </a:xfrm>
        </p:grpSpPr>
        <p:pic>
          <p:nvPicPr>
            <p:cNvPr id="122" name="Picture 1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123" name="Picture 1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124" name="Picture 1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125" name="Picture 1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126" name="Picture 1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127" name="Picture 1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128" name="Picture 1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129" name="Picture 1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130" name="Picture 1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131" name="Picture 1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134" name="Picture 1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135" name="Snip Diagonal Corner Rectangle 134"/>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Civil Liberties</a:t>
              </a:r>
              <a:endParaRPr lang="en-US" sz="1000" b="1" dirty="0">
                <a:solidFill>
                  <a:srgbClr val="30549E"/>
                </a:solidFill>
                <a:latin typeface="Arial" pitchFamily="34" charset="0"/>
                <a:cs typeface="Arial" pitchFamily="34" charset="0"/>
              </a:endParaRPr>
            </a:p>
          </p:txBody>
        </p:sp>
        <p:pic>
          <p:nvPicPr>
            <p:cNvPr id="136" name="Picture 1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137" name="Picture 1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sp>
        <p:nvSpPr>
          <p:cNvPr id="8" name="TextBox 7"/>
          <p:cNvSpPr txBox="1"/>
          <p:nvPr/>
        </p:nvSpPr>
        <p:spPr>
          <a:xfrm>
            <a:off x="7229475" y="3770055"/>
            <a:ext cx="1914525" cy="2554545"/>
          </a:xfrm>
          <a:prstGeom prst="rect">
            <a:avLst/>
          </a:prstGeom>
          <a:noFill/>
        </p:spPr>
        <p:txBody>
          <a:bodyPr wrap="square" rtlCol="0">
            <a:spAutoFit/>
          </a:bodyPr>
          <a:lstStyle/>
          <a:p>
            <a:r>
              <a:rPr lang="en-US" sz="800" dirty="0"/>
              <a:t>This short note addresses the labor market issues in Eritrea, post-conflict. Eritrea is currently suffering from a labor shortage, due to several factors. Eritrea recently reintroduced conscription, causing many of the young men to either go into hiding or flee the country, the recent conflict alone claimed many lives and many members of Eritrean families receive remittance, in turn, not forcing them to seek jobs in the formal private sector. “High unit labor costs are affecting private sector competitiveness and export potential.”  It is thought that implementation of a demobilization program as well as immediate training will help to decrease the labor shortage; however Eritrea still suffers from lack of PSD and an internationally competitive edge.</a:t>
            </a:r>
          </a:p>
        </p:txBody>
      </p:sp>
      <p:sp>
        <p:nvSpPr>
          <p:cNvPr id="11" name="TextBox 10"/>
          <p:cNvSpPr txBox="1"/>
          <p:nvPr/>
        </p:nvSpPr>
        <p:spPr>
          <a:xfrm>
            <a:off x="7315199" y="3391321"/>
            <a:ext cx="1752601" cy="246221"/>
          </a:xfrm>
          <a:prstGeom prst="rect">
            <a:avLst/>
          </a:prstGeom>
          <a:noFill/>
        </p:spPr>
        <p:txBody>
          <a:bodyPr wrap="square" rtlCol="0">
            <a:spAutoFit/>
          </a:bodyPr>
          <a:lstStyle/>
          <a:p>
            <a:r>
              <a:rPr lang="en-US" sz="1000" u="sng" dirty="0">
                <a:solidFill>
                  <a:srgbClr val="30549E"/>
                </a:solidFill>
              </a:rPr>
              <a:t>siteresources.worldbank.org</a:t>
            </a:r>
          </a:p>
        </p:txBody>
      </p:sp>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41954" y="1371600"/>
            <a:ext cx="189693" cy="227631"/>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25707" y="1295400"/>
            <a:ext cx="189693" cy="227631"/>
          </a:xfrm>
          <a:prstGeom prst="rect">
            <a:avLst/>
          </a:prstGeom>
        </p:spPr>
      </p:pic>
      <p:cxnSp>
        <p:nvCxnSpPr>
          <p:cNvPr id="15" name="Straight Connector 14"/>
          <p:cNvCxnSpPr/>
          <p:nvPr/>
        </p:nvCxnSpPr>
        <p:spPr>
          <a:xfrm>
            <a:off x="7162800" y="1396573"/>
            <a:ext cx="0" cy="5156627"/>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8672" y="1820676"/>
            <a:ext cx="9429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0" name="Group 139"/>
          <p:cNvGrpSpPr/>
          <p:nvPr/>
        </p:nvGrpSpPr>
        <p:grpSpPr>
          <a:xfrm>
            <a:off x="141842" y="1247694"/>
            <a:ext cx="2067958" cy="1020057"/>
            <a:chOff x="141842" y="1247694"/>
            <a:chExt cx="2067958" cy="1020057"/>
          </a:xfrm>
        </p:grpSpPr>
        <p:sp>
          <p:nvSpPr>
            <p:cNvPr id="141" name="Snip Diagonal Corner Rectangle 140"/>
            <p:cNvSpPr/>
            <p:nvPr/>
          </p:nvSpPr>
          <p:spPr>
            <a:xfrm>
              <a:off x="398678" y="1981200"/>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F38814"/>
                  </a:solidFill>
                </a:rPr>
                <a:t>Freedoms</a:t>
              </a:r>
              <a:endParaRPr lang="en-US" sz="1200" b="1" dirty="0">
                <a:solidFill>
                  <a:srgbClr val="F38814"/>
                </a:solidFill>
                <a:latin typeface="Arial" pitchFamily="34" charset="0"/>
                <a:cs typeface="Arial" pitchFamily="34" charset="0"/>
              </a:endParaRPr>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10" y="2043794"/>
              <a:ext cx="171990" cy="171990"/>
            </a:xfrm>
            <a:prstGeom prst="rect">
              <a:avLst/>
            </a:prstGeom>
          </p:spPr>
        </p:pic>
        <p:sp>
          <p:nvSpPr>
            <p:cNvPr id="143" name="Snip Diagonal Corner Rectangle 142"/>
            <p:cNvSpPr/>
            <p:nvPr/>
          </p:nvSpPr>
          <p:spPr>
            <a:xfrm>
              <a:off x="141842" y="1780275"/>
              <a:ext cx="2067958" cy="277125"/>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Abuses &amp; Violations</a:t>
              </a:r>
              <a:endParaRPr lang="en-US" sz="1000" b="1" dirty="0">
                <a:solidFill>
                  <a:srgbClr val="F38814"/>
                </a:solidFill>
                <a:latin typeface="Arial" pitchFamily="34" charset="0"/>
                <a:cs typeface="Arial" pitchFamily="34" charset="0"/>
              </a:endParaRPr>
            </a:p>
          </p:txBody>
        </p:sp>
        <p:pic>
          <p:nvPicPr>
            <p:cNvPr id="144" name="Picture 1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5574" y="1247694"/>
              <a:ext cx="846265" cy="297759"/>
            </a:xfrm>
            <a:prstGeom prst="rect">
              <a:avLst/>
            </a:prstGeom>
          </p:spPr>
        </p:pic>
        <p:pic>
          <p:nvPicPr>
            <p:cNvPr id="145" name="Picture 1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0156" y="1825315"/>
              <a:ext cx="187044" cy="187044"/>
            </a:xfrm>
            <a:prstGeom prst="rect">
              <a:avLst/>
            </a:prstGeom>
          </p:spPr>
        </p:pic>
        <p:sp>
          <p:nvSpPr>
            <p:cNvPr id="146" name="Snip Diagonal Corner Rectangle 145"/>
            <p:cNvSpPr/>
            <p:nvPr/>
          </p:nvSpPr>
          <p:spPr>
            <a:xfrm>
              <a:off x="242841" y="1600200"/>
              <a:ext cx="1692460" cy="244560"/>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Human Rights </a:t>
              </a:r>
              <a:endParaRPr lang="en-US" sz="1000" b="1" dirty="0">
                <a:solidFill>
                  <a:srgbClr val="F38814"/>
                </a:solidFill>
                <a:latin typeface="Arial" pitchFamily="34" charset="0"/>
                <a:cs typeface="Arial" pitchFamily="34" charset="0"/>
              </a:endParaRPr>
            </a:p>
          </p:txBody>
        </p:sp>
        <p:pic>
          <p:nvPicPr>
            <p:cNvPr id="147" name="Picture 1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8482" y="1637736"/>
              <a:ext cx="217896" cy="187044"/>
            </a:xfrm>
            <a:prstGeom prst="rect">
              <a:avLst/>
            </a:prstGeom>
          </p:spPr>
        </p:pic>
      </p:grpSp>
    </p:spTree>
    <p:extLst>
      <p:ext uri="{BB962C8B-B14F-4D97-AF65-F5344CB8AC3E}">
        <p14:creationId xmlns:p14="http://schemas.microsoft.com/office/powerpoint/2010/main" val="177511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0" y="76200"/>
            <a:ext cx="9144000" cy="1071481"/>
            <a:chOff x="0" y="76200"/>
            <a:chExt cx="9144000" cy="1071481"/>
          </a:xfrm>
        </p:grpSpPr>
        <p:pic>
          <p:nvPicPr>
            <p:cNvPr id="92" name="Picture 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1071481"/>
            </a:xfrm>
            <a:prstGeom prst="rect">
              <a:avLst/>
            </a:prstGeom>
          </p:spPr>
        </p:pic>
        <p:sp>
          <p:nvSpPr>
            <p:cNvPr id="93" name="TextBox 92"/>
            <p:cNvSpPr txBox="1"/>
            <p:nvPr/>
          </p:nvSpPr>
          <p:spPr>
            <a:xfrm>
              <a:off x="2286000" y="152400"/>
              <a:ext cx="5257800" cy="307777"/>
            </a:xfrm>
            <a:prstGeom prst="rect">
              <a:avLst/>
            </a:prstGeom>
            <a:noFill/>
          </p:spPr>
          <p:txBody>
            <a:bodyPr wrap="square" rtlCol="0">
              <a:spAutoFit/>
            </a:bodyPr>
            <a:lstStyle/>
            <a:p>
              <a:r>
                <a:rPr lang="en-US" sz="1400" b="1" dirty="0" err="1" smtClean="0">
                  <a:solidFill>
                    <a:srgbClr val="30549E"/>
                  </a:solidFill>
                  <a:latin typeface="Arial" pitchFamily="34" charset="0"/>
                  <a:cs typeface="Arial" pitchFamily="34" charset="0"/>
                </a:rPr>
                <a:t>ideaMap</a:t>
              </a:r>
              <a:r>
                <a:rPr lang="en-US" sz="1400" b="1"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theBuzz</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specialistDirectory</a:t>
              </a:r>
              <a:r>
                <a:rPr lang="en-US" sz="1400" dirty="0" smtClean="0">
                  <a:solidFill>
                    <a:srgbClr val="30549E"/>
                  </a:solidFill>
                  <a:latin typeface="Arial" pitchFamily="34" charset="0"/>
                  <a:cs typeface="Arial" pitchFamily="34" charset="0"/>
                </a:rPr>
                <a:t>   </a:t>
              </a:r>
              <a:r>
                <a:rPr lang="en-US" sz="1400" dirty="0" err="1" smtClean="0">
                  <a:solidFill>
                    <a:srgbClr val="30549E"/>
                  </a:solidFill>
                  <a:latin typeface="Arial" pitchFamily="34" charset="0"/>
                  <a:cs typeface="Arial" pitchFamily="34" charset="0"/>
                </a:rPr>
                <a:t>socialNetwor</a:t>
              </a:r>
              <a:r>
                <a:rPr lang="en-US" sz="1400" dirty="0" err="1">
                  <a:solidFill>
                    <a:srgbClr val="30549E"/>
                  </a:solidFill>
                  <a:latin typeface="Arial" pitchFamily="34" charset="0"/>
                  <a:cs typeface="Arial" pitchFamily="34" charset="0"/>
                </a:rPr>
                <a:t>k</a:t>
              </a:r>
              <a:endParaRPr lang="en-US" sz="1400" b="1" dirty="0">
                <a:solidFill>
                  <a:srgbClr val="30549E"/>
                </a:solidFill>
                <a:latin typeface="Arial" pitchFamily="34" charset="0"/>
                <a:cs typeface="Arial" pitchFamily="34" charset="0"/>
              </a:endParaRPr>
            </a:p>
          </p:txBody>
        </p:sp>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90741"/>
              <a:ext cx="1726951" cy="653614"/>
            </a:xfrm>
            <a:prstGeom prst="rect">
              <a:avLst/>
            </a:prstGeom>
          </p:spPr>
        </p:pic>
        <p:pic>
          <p:nvPicPr>
            <p:cNvPr id="95" name="Picture 9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685800"/>
              <a:ext cx="4851469" cy="447975"/>
            </a:xfrm>
            <a:prstGeom prst="rect">
              <a:avLst/>
            </a:prstGeom>
          </p:spPr>
        </p:pic>
        <p:sp>
          <p:nvSpPr>
            <p:cNvPr id="96" name="Rounded Rectangle 95"/>
            <p:cNvSpPr/>
            <p:nvPr/>
          </p:nvSpPr>
          <p:spPr>
            <a:xfrm>
              <a:off x="7543800" y="797793"/>
              <a:ext cx="10668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30549E"/>
                  </a:solidFill>
                </a:rPr>
                <a:t>A</a:t>
              </a:r>
              <a:r>
                <a:rPr lang="en-US" sz="1000" b="1" dirty="0" smtClean="0">
                  <a:solidFill>
                    <a:srgbClr val="30549E"/>
                  </a:solidFill>
                </a:rPr>
                <a:t>dd Resource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7" name="Rounded Rectangle 96"/>
            <p:cNvSpPr/>
            <p:nvPr/>
          </p:nvSpPr>
          <p:spPr>
            <a:xfrm>
              <a:off x="444375" y="797793"/>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30549E"/>
                  </a:solidFill>
                </a:rPr>
                <a:t>Filter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sp>
          <p:nvSpPr>
            <p:cNvPr id="98" name="Rounded Rectangle 97"/>
            <p:cNvSpPr/>
            <p:nvPr/>
          </p:nvSpPr>
          <p:spPr>
            <a:xfrm>
              <a:off x="7620000" y="145576"/>
              <a:ext cx="990600" cy="2239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30549E"/>
                  </a:solidFill>
                </a:rPr>
                <a:t>Hello, </a:t>
              </a:r>
              <a:r>
                <a:rPr lang="en-US" sz="1000" dirty="0" smtClean="0">
                  <a:solidFill>
                    <a:srgbClr val="F38814"/>
                  </a:solidFill>
                </a:rPr>
                <a:t>Katie </a:t>
              </a:r>
              <a:r>
                <a:rPr lang="en-US" sz="1000" b="1" dirty="0" smtClean="0">
                  <a:solidFill>
                    <a:srgbClr val="30549E"/>
                  </a:solidFill>
                </a:rPr>
                <a:t>Your Profile </a:t>
              </a:r>
              <a:r>
                <a:rPr lang="en-US" sz="800" b="1" dirty="0" smtClean="0">
                  <a:solidFill>
                    <a:srgbClr val="30549E"/>
                  </a:solidFill>
                  <a:latin typeface="Wingdings" pitchFamily="2" charset="2"/>
                  <a:sym typeface="Wingdings 3"/>
                </a:rPr>
                <a:t></a:t>
              </a:r>
              <a:endParaRPr lang="en-US" sz="800" b="1" dirty="0">
                <a:solidFill>
                  <a:srgbClr val="30549E"/>
                </a:solidFill>
              </a:endParaRPr>
            </a:p>
          </p:txBody>
        </p:sp>
      </p:grpSp>
      <p:sp>
        <p:nvSpPr>
          <p:cNvPr id="3" name="AutoShape 2"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ggGDwkIBwgKFBMVFhYTFxEUDRoTGxAcHyMhIBgcKB4fJy4eFyUoJRgUKy8iJicqODg4IR49ODk2PjIuODUBCQoKDAwMDQ0ODSkYFBgpKSkpKSkpKSkpKSkpKSkpKSkpKSkpKSkpKSkpKSkpKSkpKSkpKSkpKSkpKSkpKSkpKf/AABEIAFEAUQMBIgACEQEDEQH/xAAbAAEAAgIDAAAAAAAAAAAAAAAABAYBAwIFB//EACsQAQABAwIDBgcBAAAAAAAAAAABAgMEBRESMUEUISJRYXETUmOBoaKxBv/EABUBAQEAAAAAAAAAAAAAAAAAAAAB/8QAFBEBAAAAAAAAAAAAAAAAAAAAAP/aAAwDAQACEQMRAD8A9xAAAAAAAAAAAAAAAAGq5l49nuu37Ue9cQ405+LXO1OTZmfKLkA3hE78gAAAAAABB1m1l3rF2jAqiK+m/XzTgFHxMnWcaOLsVdcfNa2q7/aPFE+8GXq+qXfBOFeifqbUR+0wtOZR2D4udZjlHFco6VxHX0qj8q/haHb1HOzL1+PDbmI4du+rfl9u5UT/APJ29RppvXM6q3wTtwRTy9Z/nJYGIiKdoiGUUAAAAAAABH1DHqy7ORj0VRE1UVUxM8omY2RNJwMnHuZ2Tkxbj4lVMxTTVNW22/XaPPydmAAAAAAAAAAAAAAAAAAAAAAAAAAAAAA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25" y="796974"/>
            <a:ext cx="173375" cy="178969"/>
          </a:xfrm>
          <a:prstGeom prst="rect">
            <a:avLst/>
          </a:prstGeom>
        </p:spPr>
      </p:pic>
      <p:grpSp>
        <p:nvGrpSpPr>
          <p:cNvPr id="232" name="Group 231"/>
          <p:cNvGrpSpPr/>
          <p:nvPr/>
        </p:nvGrpSpPr>
        <p:grpSpPr>
          <a:xfrm>
            <a:off x="2590800" y="3371049"/>
            <a:ext cx="3962399" cy="286551"/>
            <a:chOff x="5365993" y="2148989"/>
            <a:chExt cx="3962399" cy="286551"/>
          </a:xfrm>
        </p:grpSpPr>
        <p:sp>
          <p:nvSpPr>
            <p:cNvPr id="233" name="Snip Diagonal Corner Rectangle 232"/>
            <p:cNvSpPr/>
            <p:nvPr/>
          </p:nvSpPr>
          <p:spPr>
            <a:xfrm>
              <a:off x="5451965" y="2148989"/>
              <a:ext cx="3876427"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AB5522"/>
                  </a:solidFill>
                </a:rPr>
                <a:t>Building New States: </a:t>
              </a:r>
              <a:r>
                <a:rPr lang="en-US" sz="1600" b="1" dirty="0" smtClean="0">
                  <a:solidFill>
                    <a:srgbClr val="AB5522"/>
                  </a:solidFill>
                </a:rPr>
                <a:t> Lessons </a:t>
              </a:r>
              <a:r>
                <a:rPr lang="en-US" sz="1600" b="1" dirty="0">
                  <a:solidFill>
                    <a:srgbClr val="AB5522"/>
                  </a:solidFill>
                </a:rPr>
                <a:t>from Eritrea</a:t>
              </a:r>
              <a:endParaRPr lang="en-US" sz="1600" b="1" dirty="0">
                <a:solidFill>
                  <a:srgbClr val="AB5522"/>
                </a:solidFill>
                <a:latin typeface="Arial" pitchFamily="34" charset="0"/>
                <a:cs typeface="Arial" pitchFamily="34" charset="0"/>
              </a:endParaRPr>
            </a:p>
          </p:txBody>
        </p:sp>
        <p:pic>
          <p:nvPicPr>
            <p:cNvPr id="234" name="Picture 2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49" name="Group 48"/>
          <p:cNvGrpSpPr/>
          <p:nvPr/>
        </p:nvGrpSpPr>
        <p:grpSpPr>
          <a:xfrm>
            <a:off x="1600200" y="3886200"/>
            <a:ext cx="1747887" cy="286551"/>
            <a:chOff x="5365993" y="2148989"/>
            <a:chExt cx="1747887" cy="286551"/>
          </a:xfrm>
        </p:grpSpPr>
        <p:sp>
          <p:nvSpPr>
            <p:cNvPr id="50" name="Snip Diagonal Corner Rectangle 49"/>
            <p:cNvSpPr/>
            <p:nvPr/>
          </p:nvSpPr>
          <p:spPr>
            <a:xfrm>
              <a:off x="5451966" y="2148989"/>
              <a:ext cx="166191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0549E"/>
                  </a:solidFill>
                </a:rPr>
                <a:t>Roberto Di </a:t>
              </a:r>
              <a:r>
                <a:rPr lang="en-US" sz="1200" b="1" dirty="0" err="1">
                  <a:solidFill>
                    <a:srgbClr val="30549E"/>
                  </a:solidFill>
                </a:rPr>
                <a:t>Meglio</a:t>
              </a:r>
              <a:endParaRPr lang="en-US" sz="1200" b="1" dirty="0">
                <a:solidFill>
                  <a:srgbClr val="30549E"/>
                </a:solidFill>
                <a:latin typeface="Arial" pitchFamily="34" charset="0"/>
                <a:cs typeface="Arial" pitchFamily="34" charset="0"/>
              </a:endParaRPr>
            </a:p>
          </p:txBody>
        </p:sp>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56" name="Group 55"/>
          <p:cNvGrpSpPr/>
          <p:nvPr/>
        </p:nvGrpSpPr>
        <p:grpSpPr>
          <a:xfrm>
            <a:off x="4648200" y="1734450"/>
            <a:ext cx="1941878" cy="637275"/>
            <a:chOff x="6135322" y="1343925"/>
            <a:chExt cx="1941878" cy="637275"/>
          </a:xfrm>
        </p:grpSpPr>
        <p:pic>
          <p:nvPicPr>
            <p:cNvPr id="57" name="Picture 5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58" name="Picture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59" name="Picture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60" name="Picture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63" name="Picture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64" name="Picture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66" name="Picture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67" name="Picture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68" name="Pictur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69" name="Picture 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70" name="Snip Diagonal Corner Rectangle 69"/>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Torture</a:t>
              </a:r>
              <a:endParaRPr lang="en-US" sz="1000" b="1" dirty="0">
                <a:solidFill>
                  <a:srgbClr val="30549E"/>
                </a:solidFill>
                <a:latin typeface="Arial" pitchFamily="34" charset="0"/>
                <a:cs typeface="Arial" pitchFamily="34" charset="0"/>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72" name="Picture 7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73" name="Group 72"/>
          <p:cNvGrpSpPr/>
          <p:nvPr/>
        </p:nvGrpSpPr>
        <p:grpSpPr>
          <a:xfrm>
            <a:off x="762000" y="5257800"/>
            <a:ext cx="2335272" cy="637275"/>
            <a:chOff x="6135322" y="1343925"/>
            <a:chExt cx="2335272" cy="637275"/>
          </a:xfrm>
        </p:grpSpPr>
        <p:pic>
          <p:nvPicPr>
            <p:cNvPr id="74" name="Picture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75" name="Picture 7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77" name="Picture 7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78" name="Picture 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79" name="Picture 7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80" name="Picture 7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81" name="Picture 8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82" name="Picture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84" name="Picture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86" name="Picture 8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87" name="Snip Diagonal Corner Rectangle 86"/>
            <p:cNvSpPr/>
            <p:nvPr/>
          </p:nvSpPr>
          <p:spPr>
            <a:xfrm>
              <a:off x="6570877" y="1382024"/>
              <a:ext cx="1899717" cy="599176"/>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(Preventing) </a:t>
              </a:r>
              <a:r>
                <a:rPr lang="en-US" sz="1000" b="1" dirty="0" smtClean="0">
                  <a:solidFill>
                    <a:srgbClr val="30549E"/>
                  </a:solidFill>
                </a:rPr>
                <a:t/>
              </a:r>
              <a:br>
                <a:rPr lang="en-US" sz="1000" b="1" dirty="0" smtClean="0">
                  <a:solidFill>
                    <a:srgbClr val="30549E"/>
                  </a:solidFill>
                </a:rPr>
              </a:br>
              <a:r>
                <a:rPr lang="en-US" sz="1000" b="1" dirty="0" smtClean="0">
                  <a:solidFill>
                    <a:srgbClr val="30549E"/>
                  </a:solidFill>
                </a:rPr>
                <a:t>Human </a:t>
              </a:r>
              <a:r>
                <a:rPr lang="en-US" sz="1000" b="1" dirty="0">
                  <a:solidFill>
                    <a:srgbClr val="30549E"/>
                  </a:solidFill>
                </a:rPr>
                <a:t>Trafficking (People Smuggling)</a:t>
              </a:r>
              <a:endParaRPr lang="en-US" sz="1000" b="1" dirty="0">
                <a:solidFill>
                  <a:srgbClr val="30549E"/>
                </a:solidFill>
                <a:latin typeface="Arial" pitchFamily="34" charset="0"/>
                <a:cs typeface="Arial" pitchFamily="34" charset="0"/>
              </a:endParaRPr>
            </a:p>
          </p:txBody>
        </p:sp>
        <p:pic>
          <p:nvPicPr>
            <p:cNvPr id="88" name="Picture 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89" name="Picture 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90" name="Group 89"/>
          <p:cNvGrpSpPr/>
          <p:nvPr/>
        </p:nvGrpSpPr>
        <p:grpSpPr>
          <a:xfrm>
            <a:off x="3581400" y="4133049"/>
            <a:ext cx="3168407" cy="286551"/>
            <a:chOff x="5365993" y="2148989"/>
            <a:chExt cx="3168407" cy="286551"/>
          </a:xfrm>
        </p:grpSpPr>
        <p:sp>
          <p:nvSpPr>
            <p:cNvPr id="99" name="Snip Diagonal Corner Rectangle 98"/>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solidFill>
                    <a:srgbClr val="30549E"/>
                  </a:solidFill>
                </a:rPr>
                <a:t>Organisation</a:t>
              </a:r>
              <a:r>
                <a:rPr lang="en-US" sz="1200" b="1" dirty="0">
                  <a:solidFill>
                    <a:srgbClr val="30549E"/>
                  </a:solidFill>
                </a:rPr>
                <a:t> for Economic Co-operation and Development</a:t>
              </a:r>
              <a:endParaRPr lang="en-US" sz="1200" b="1" dirty="0">
                <a:solidFill>
                  <a:srgbClr val="30549E"/>
                </a:solidFill>
                <a:latin typeface="Arial" pitchFamily="34" charset="0"/>
                <a:cs typeface="Arial" pitchFamily="34" charset="0"/>
              </a:endParaRPr>
            </a:p>
          </p:txBody>
        </p:sp>
        <p:pic>
          <p:nvPicPr>
            <p:cNvPr id="100" name="Picture 9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101" name="Group 100"/>
          <p:cNvGrpSpPr/>
          <p:nvPr/>
        </p:nvGrpSpPr>
        <p:grpSpPr>
          <a:xfrm>
            <a:off x="5257800" y="5613805"/>
            <a:ext cx="2133600" cy="639563"/>
            <a:chOff x="6135322" y="1343925"/>
            <a:chExt cx="2133600" cy="639563"/>
          </a:xfrm>
        </p:grpSpPr>
        <p:pic>
          <p:nvPicPr>
            <p:cNvPr id="102" name="Picture 1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103" name="Picture 10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104" name="Picture 10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105" name="Picture 10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106" name="Picture 10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109" name="Picture 10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110" name="Picture 10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111" name="Picture 1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112" name="Picture 1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902527"/>
              <a:ext cx="104461" cy="80961"/>
            </a:xfrm>
            <a:prstGeom prst="rect">
              <a:avLst/>
            </a:prstGeom>
          </p:spPr>
        </p:pic>
        <p:pic>
          <p:nvPicPr>
            <p:cNvPr id="113" name="Picture 1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114" name="Picture 1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115" name="Snip Diagonal Corner Rectangle 114"/>
            <p:cNvSpPr/>
            <p:nvPr/>
          </p:nvSpPr>
          <p:spPr>
            <a:xfrm>
              <a:off x="6570878" y="1526288"/>
              <a:ext cx="169804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Economic, Political and Cultural Rights</a:t>
              </a:r>
              <a:endParaRPr lang="en-US" sz="1000" b="1" dirty="0">
                <a:solidFill>
                  <a:srgbClr val="30549E"/>
                </a:solidFill>
                <a:latin typeface="Arial" pitchFamily="34" charset="0"/>
                <a:cs typeface="Arial" pitchFamily="34" charset="0"/>
              </a:endParaRPr>
            </a:p>
          </p:txBody>
        </p:sp>
        <p:pic>
          <p:nvPicPr>
            <p:cNvPr id="116" name="Picture 1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117" name="Picture 1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grpSp>
        <p:nvGrpSpPr>
          <p:cNvPr id="118" name="Group 117"/>
          <p:cNvGrpSpPr/>
          <p:nvPr/>
        </p:nvGrpSpPr>
        <p:grpSpPr>
          <a:xfrm>
            <a:off x="4428173" y="2761449"/>
            <a:ext cx="3168407" cy="286551"/>
            <a:chOff x="5365993" y="2148989"/>
            <a:chExt cx="3168407" cy="286551"/>
          </a:xfrm>
        </p:grpSpPr>
        <p:sp>
          <p:nvSpPr>
            <p:cNvPr id="119" name="Snip Diagonal Corner Rectangle 118"/>
            <p:cNvSpPr/>
            <p:nvPr/>
          </p:nvSpPr>
          <p:spPr>
            <a:xfrm>
              <a:off x="5451966" y="2148989"/>
              <a:ext cx="3082434"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0549E"/>
                  </a:solidFill>
                </a:rPr>
                <a:t>New States Summit 2012</a:t>
              </a:r>
              <a:endParaRPr lang="en-US" sz="1200" b="1" dirty="0">
                <a:solidFill>
                  <a:srgbClr val="30549E"/>
                </a:solidFill>
                <a:latin typeface="Arial" pitchFamily="34" charset="0"/>
                <a:cs typeface="Arial" pitchFamily="34" charset="0"/>
              </a:endParaRPr>
            </a:p>
          </p:txBody>
        </p:sp>
        <p:pic>
          <p:nvPicPr>
            <p:cNvPr id="120" name="Picture 1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993" y="2211583"/>
              <a:ext cx="171990" cy="171990"/>
            </a:xfrm>
            <a:prstGeom prst="rect">
              <a:avLst/>
            </a:prstGeom>
          </p:spPr>
        </p:pic>
      </p:grpSp>
      <p:grpSp>
        <p:nvGrpSpPr>
          <p:cNvPr id="121" name="Group 120"/>
          <p:cNvGrpSpPr/>
          <p:nvPr/>
        </p:nvGrpSpPr>
        <p:grpSpPr>
          <a:xfrm>
            <a:off x="2971800" y="5373746"/>
            <a:ext cx="1941878" cy="637275"/>
            <a:chOff x="6135322" y="1343925"/>
            <a:chExt cx="1941878" cy="637275"/>
          </a:xfrm>
        </p:grpSpPr>
        <p:pic>
          <p:nvPicPr>
            <p:cNvPr id="122" name="Picture 1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24711" y="1520504"/>
              <a:ext cx="104461" cy="80961"/>
            </a:xfrm>
            <a:prstGeom prst="rect">
              <a:avLst/>
            </a:prstGeom>
          </p:spPr>
        </p:pic>
        <p:pic>
          <p:nvPicPr>
            <p:cNvPr id="123" name="Picture 1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8691" y="1562495"/>
              <a:ext cx="104461" cy="80961"/>
            </a:xfrm>
            <a:prstGeom prst="rect">
              <a:avLst/>
            </a:prstGeom>
          </p:spPr>
        </p:pic>
        <p:pic>
          <p:nvPicPr>
            <p:cNvPr id="124" name="Picture 1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44620" y="1887058"/>
              <a:ext cx="104461" cy="80961"/>
            </a:xfrm>
            <a:prstGeom prst="rect">
              <a:avLst/>
            </a:prstGeom>
          </p:spPr>
        </p:pic>
        <p:pic>
          <p:nvPicPr>
            <p:cNvPr id="125" name="Picture 1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2582" y="1384405"/>
              <a:ext cx="104461" cy="80961"/>
            </a:xfrm>
            <a:prstGeom prst="rect">
              <a:avLst/>
            </a:prstGeom>
          </p:spPr>
        </p:pic>
        <p:pic>
          <p:nvPicPr>
            <p:cNvPr id="126" name="Picture 1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5916" y="1424886"/>
              <a:ext cx="104461" cy="80961"/>
            </a:xfrm>
            <a:prstGeom prst="rect">
              <a:avLst/>
            </a:prstGeom>
          </p:spPr>
        </p:pic>
        <p:pic>
          <p:nvPicPr>
            <p:cNvPr id="127" name="Picture 1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74386" y="1548713"/>
              <a:ext cx="104461" cy="80961"/>
            </a:xfrm>
            <a:prstGeom prst="rect">
              <a:avLst/>
            </a:prstGeom>
          </p:spPr>
        </p:pic>
        <p:pic>
          <p:nvPicPr>
            <p:cNvPr id="128" name="Picture 1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5788" y="1343925"/>
              <a:ext cx="104461" cy="80961"/>
            </a:xfrm>
            <a:prstGeom prst="rect">
              <a:avLst/>
            </a:prstGeom>
          </p:spPr>
        </p:pic>
        <p:pic>
          <p:nvPicPr>
            <p:cNvPr id="129" name="Picture 1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04236" y="1727174"/>
              <a:ext cx="104461" cy="80961"/>
            </a:xfrm>
            <a:prstGeom prst="rect">
              <a:avLst/>
            </a:prstGeom>
          </p:spPr>
        </p:pic>
        <p:pic>
          <p:nvPicPr>
            <p:cNvPr id="130" name="Picture 1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149" y="1900239"/>
              <a:ext cx="104461" cy="80961"/>
            </a:xfrm>
            <a:prstGeom prst="rect">
              <a:avLst/>
            </a:prstGeom>
          </p:spPr>
        </p:pic>
        <p:pic>
          <p:nvPicPr>
            <p:cNvPr id="131" name="Picture 1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0462" y="1827316"/>
              <a:ext cx="104461" cy="80961"/>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8146" y="1826638"/>
              <a:ext cx="104461" cy="80961"/>
            </a:xfrm>
            <a:prstGeom prst="rect">
              <a:avLst/>
            </a:prstGeom>
          </p:spPr>
        </p:pic>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35322" y="1736475"/>
              <a:ext cx="104461" cy="80961"/>
            </a:xfrm>
            <a:prstGeom prst="rect">
              <a:avLst/>
            </a:prstGeom>
          </p:spPr>
        </p:pic>
        <p:pic>
          <p:nvPicPr>
            <p:cNvPr id="134" name="Picture 1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8541" y="1382024"/>
              <a:ext cx="104461" cy="80961"/>
            </a:xfrm>
            <a:prstGeom prst="rect">
              <a:avLst/>
            </a:prstGeom>
          </p:spPr>
        </p:pic>
        <p:sp>
          <p:nvSpPr>
            <p:cNvPr id="135" name="Snip Diagonal Corner Rectangle 134"/>
            <p:cNvSpPr/>
            <p:nvPr/>
          </p:nvSpPr>
          <p:spPr>
            <a:xfrm>
              <a:off x="6570878" y="1540084"/>
              <a:ext cx="15063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rgbClr val="30549E"/>
                  </a:solidFill>
                </a:rPr>
                <a:t>Civil Liberties</a:t>
              </a:r>
              <a:endParaRPr lang="en-US" sz="1000" b="1" dirty="0">
                <a:solidFill>
                  <a:srgbClr val="30549E"/>
                </a:solidFill>
                <a:latin typeface="Arial" pitchFamily="34" charset="0"/>
                <a:cs typeface="Arial" pitchFamily="34" charset="0"/>
              </a:endParaRPr>
            </a:p>
          </p:txBody>
        </p:sp>
        <p:pic>
          <p:nvPicPr>
            <p:cNvPr id="136" name="Picture 1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4904" y="1602678"/>
              <a:ext cx="171990" cy="171990"/>
            </a:xfrm>
            <a:prstGeom prst="rect">
              <a:avLst/>
            </a:prstGeom>
          </p:spPr>
        </p:pic>
        <p:pic>
          <p:nvPicPr>
            <p:cNvPr id="137" name="Picture 1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04494" y="1496325"/>
              <a:ext cx="104461" cy="80961"/>
            </a:xfrm>
            <a:prstGeom prst="rect">
              <a:avLst/>
            </a:prstGeom>
          </p:spPr>
        </p:pic>
      </p:grpSp>
      <p:sp>
        <p:nvSpPr>
          <p:cNvPr id="8" name="TextBox 7"/>
          <p:cNvSpPr txBox="1"/>
          <p:nvPr/>
        </p:nvSpPr>
        <p:spPr>
          <a:xfrm>
            <a:off x="7229475" y="3770055"/>
            <a:ext cx="1914525" cy="2554545"/>
          </a:xfrm>
          <a:prstGeom prst="rect">
            <a:avLst/>
          </a:prstGeom>
          <a:noFill/>
        </p:spPr>
        <p:txBody>
          <a:bodyPr wrap="square" rtlCol="0">
            <a:spAutoFit/>
          </a:bodyPr>
          <a:lstStyle/>
          <a:p>
            <a:r>
              <a:rPr lang="en-US" sz="800" dirty="0"/>
              <a:t>This short note addresses the labor market issues in Eritrea, post-conflict. Eritrea is currently suffering from a labor shortage, due to several factors. Eritrea recently reintroduced conscription, causing many of the young men to either go into hiding or flee the country, the recent conflict alone claimed many lives and many members of Eritrean families receive remittance, in turn, not forcing them to seek jobs in the formal private sector. “High unit labor costs are affecting private sector competitiveness and export potential.”  It is thought that implementation of a demobilization program as well as immediate training will help to decrease the labor shortage; however Eritrea still suffers from lack of PSD and an internationally competitive edge.</a:t>
            </a:r>
          </a:p>
        </p:txBody>
      </p:sp>
      <p:sp>
        <p:nvSpPr>
          <p:cNvPr id="11" name="TextBox 10"/>
          <p:cNvSpPr txBox="1"/>
          <p:nvPr/>
        </p:nvSpPr>
        <p:spPr>
          <a:xfrm>
            <a:off x="7315199" y="3391321"/>
            <a:ext cx="1752601" cy="246221"/>
          </a:xfrm>
          <a:prstGeom prst="rect">
            <a:avLst/>
          </a:prstGeom>
          <a:noFill/>
        </p:spPr>
        <p:txBody>
          <a:bodyPr wrap="square" rtlCol="0">
            <a:spAutoFit/>
          </a:bodyPr>
          <a:lstStyle/>
          <a:p>
            <a:r>
              <a:rPr lang="en-US" sz="1000" u="sng" dirty="0">
                <a:solidFill>
                  <a:srgbClr val="30549E"/>
                </a:solidFill>
              </a:rPr>
              <a:t>siteresources.worldbank.org</a:t>
            </a:r>
          </a:p>
        </p:txBody>
      </p:sp>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41954" y="1371600"/>
            <a:ext cx="189693" cy="227631"/>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25707" y="1295400"/>
            <a:ext cx="189693" cy="227631"/>
          </a:xfrm>
          <a:prstGeom prst="rect">
            <a:avLst/>
          </a:prstGeom>
        </p:spPr>
      </p:pic>
      <p:cxnSp>
        <p:nvCxnSpPr>
          <p:cNvPr id="15" name="Straight Connector 14"/>
          <p:cNvCxnSpPr/>
          <p:nvPr/>
        </p:nvCxnSpPr>
        <p:spPr>
          <a:xfrm>
            <a:off x="7162800" y="1396573"/>
            <a:ext cx="0" cy="5156627"/>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8672" y="1820676"/>
            <a:ext cx="9429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 name="Snip Diagonal Corner Rectangle 140"/>
          <p:cNvSpPr/>
          <p:nvPr/>
        </p:nvSpPr>
        <p:spPr>
          <a:xfrm>
            <a:off x="1389278" y="1219200"/>
            <a:ext cx="972922" cy="286551"/>
          </a:xfrm>
          <a:prstGeom prst="snip2Diag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rgbClr val="F38814"/>
                </a:solidFill>
              </a:rPr>
              <a:t>Freedoms</a:t>
            </a:r>
            <a:endParaRPr lang="en-US" sz="1200" b="1" dirty="0">
              <a:solidFill>
                <a:srgbClr val="F38814"/>
              </a:solidFill>
              <a:latin typeface="Arial" pitchFamily="34" charset="0"/>
              <a:cs typeface="Arial" pitchFamily="34" charset="0"/>
            </a:endParaRPr>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5810" y="1281794"/>
            <a:ext cx="171990" cy="171990"/>
          </a:xfrm>
          <a:prstGeom prst="rect">
            <a:avLst/>
          </a:prstGeom>
        </p:spPr>
      </p:pic>
      <p:sp>
        <p:nvSpPr>
          <p:cNvPr id="143" name="Snip Diagonal Corner Rectangle 142"/>
          <p:cNvSpPr/>
          <p:nvPr/>
        </p:nvSpPr>
        <p:spPr>
          <a:xfrm>
            <a:off x="2209800" y="1219200"/>
            <a:ext cx="2067958" cy="277125"/>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Abuses &amp; Violations</a:t>
            </a:r>
            <a:endParaRPr lang="en-US" sz="1000" b="1" dirty="0">
              <a:solidFill>
                <a:srgbClr val="F38814"/>
              </a:solidFill>
              <a:latin typeface="Arial" pitchFamily="34" charset="0"/>
              <a:cs typeface="Arial" pitchFamily="34" charset="0"/>
            </a:endParaRPr>
          </a:p>
        </p:txBody>
      </p:sp>
      <p:pic>
        <p:nvPicPr>
          <p:cNvPr id="144" name="Picture 1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5574" y="1226241"/>
            <a:ext cx="846265" cy="297759"/>
          </a:xfrm>
          <a:prstGeom prst="rect">
            <a:avLst/>
          </a:prstGeom>
        </p:spPr>
      </p:pic>
      <p:pic>
        <p:nvPicPr>
          <p:cNvPr id="145" name="Picture 1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38114" y="1264240"/>
            <a:ext cx="187044" cy="187044"/>
          </a:xfrm>
          <a:prstGeom prst="rect">
            <a:avLst/>
          </a:prstGeom>
        </p:spPr>
      </p:pic>
      <p:sp>
        <p:nvSpPr>
          <p:cNvPr id="146" name="Snip Diagonal Corner Rectangle 145"/>
          <p:cNvSpPr/>
          <p:nvPr/>
        </p:nvSpPr>
        <p:spPr>
          <a:xfrm>
            <a:off x="4195359" y="1219200"/>
            <a:ext cx="1431867" cy="244560"/>
          </a:xfrm>
          <a:prstGeom prst="snip2Diag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38814"/>
                </a:solidFill>
                <a:latin typeface="Arial" pitchFamily="34" charset="0"/>
                <a:cs typeface="Arial" pitchFamily="34" charset="0"/>
              </a:rPr>
              <a:t>    Human Rights </a:t>
            </a:r>
            <a:endParaRPr lang="en-US" sz="1000" b="1" dirty="0">
              <a:solidFill>
                <a:srgbClr val="F38814"/>
              </a:solidFill>
              <a:latin typeface="Arial" pitchFamily="34" charset="0"/>
              <a:cs typeface="Arial" pitchFamily="34" charset="0"/>
            </a:endParaRPr>
          </a:p>
        </p:txBody>
      </p:sp>
      <p:pic>
        <p:nvPicPr>
          <p:cNvPr id="147" name="Picture 1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91000" y="1256736"/>
            <a:ext cx="217896" cy="187044"/>
          </a:xfrm>
          <a:prstGeom prst="rect">
            <a:avLst/>
          </a:prstGeom>
        </p:spPr>
      </p:pic>
      <p:sp>
        <p:nvSpPr>
          <p:cNvPr id="138" name="Rectangular Callout 137"/>
          <p:cNvSpPr/>
          <p:nvPr/>
        </p:nvSpPr>
        <p:spPr>
          <a:xfrm>
            <a:off x="1089952" y="1911255"/>
            <a:ext cx="1663575" cy="1066800"/>
          </a:xfrm>
          <a:prstGeom prst="wedgeRectCallout">
            <a:avLst>
              <a:gd name="adj1" fmla="val 65772"/>
              <a:gd name="adj2" fmla="val -85077"/>
            </a:avLst>
          </a:prstGeom>
          <a:solidFill>
            <a:srgbClr val="FFFF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itchFamily="34" charset="0"/>
                <a:cs typeface="Arial" pitchFamily="34" charset="0"/>
              </a:rPr>
              <a:t>An alternative layout for the click history would show your previous selections horizontally.</a:t>
            </a:r>
          </a:p>
        </p:txBody>
      </p:sp>
    </p:spTree>
    <p:extLst>
      <p:ext uri="{BB962C8B-B14F-4D97-AF65-F5344CB8AC3E}">
        <p14:creationId xmlns:p14="http://schemas.microsoft.com/office/powerpoint/2010/main" val="204918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2158</TotalTime>
  <Words>877</Words>
  <Application>Microsoft Office PowerPoint</Application>
  <PresentationFormat>On-screen Show (4:3)</PresentationFormat>
  <Paragraphs>153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Wilbanks</dc:creator>
  <cp:lastModifiedBy>Dale Wilbanks</cp:lastModifiedBy>
  <cp:revision>140</cp:revision>
  <dcterms:created xsi:type="dcterms:W3CDTF">2006-08-16T00:00:00Z</dcterms:created>
  <dcterms:modified xsi:type="dcterms:W3CDTF">2012-06-08T12:46:52Z</dcterms:modified>
</cp:coreProperties>
</file>