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sldIdLst>
    <p:sldId id="256" r:id="rId4"/>
    <p:sldId id="257" r:id="rId5"/>
    <p:sldId id="285" r:id="rId6"/>
    <p:sldId id="286" r:id="rId7"/>
    <p:sldId id="258" r:id="rId8"/>
    <p:sldId id="260" r:id="rId9"/>
    <p:sldId id="261" r:id="rId10"/>
    <p:sldId id="262" r:id="rId11"/>
    <p:sldId id="263" r:id="rId12"/>
    <p:sldId id="264" r:id="rId13"/>
    <p:sldId id="265" r:id="rId14"/>
    <p:sldId id="281" r:id="rId15"/>
    <p:sldId id="282"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3" r:id="rId31"/>
    <p:sldId id="311" r:id="rId3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987" autoAdjust="0"/>
    <p:restoredTop sz="94660"/>
  </p:normalViewPr>
  <p:slideViewPr>
    <p:cSldViewPr snapToGrid="0">
      <p:cViewPr varScale="1">
        <p:scale>
          <a:sx n="122" d="100"/>
          <a:sy n="122" d="100"/>
        </p:scale>
        <p:origin x="9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1" Type="http://schemas.openxmlformats.org/officeDocument/2006/relationships/theme" Target="../theme/theme2.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a:p>
            <a:pPr lvl="5"/>
            <a:r>
              <a:rPr lang="zh-CN" altLang="en-US" dirty="0"/>
              <a:t>第六级</a:t>
            </a:r>
            <a:endParaRPr lang="en-US" altLang="zh-CN" dirty="0"/>
          </a:p>
          <a:p>
            <a:pPr marL="2971800" marR="0" lvl="6"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第七级</a:t>
            </a:r>
            <a:endParaRPr lang="en-US" altLang="zh-CN" dirty="0"/>
          </a:p>
          <a:p>
            <a:pPr marL="3429000" marR="0" lvl="7"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第八级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第九级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lang="en-US" altLang="zh-CN" dirty="0"/>
          </a:p>
          <a:p>
            <a:pPr lvl="5"/>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5pPr>
      <a:lvl6pPr marL="25146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lang="zh-CN" altLang="en-US" sz="2400" kern="1200" dirty="0">
          <a:solidFill>
            <a:schemeClr val="tx1"/>
          </a:solidFill>
          <a:latin typeface="微软雅黑" panose="020B0503020204020204" charset="-122"/>
          <a:ea typeface="微软雅黑" panose="020B0503020204020204" charset="-122"/>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altLang="zh-CN" sz="2400" kern="1200" dirty="0" smtClean="0">
          <a:solidFill>
            <a:schemeClr val="tx1"/>
          </a:solidFill>
          <a:latin typeface="微软雅黑" panose="020B0503020204020204" charset="-122"/>
          <a:ea typeface="微软雅黑" panose="020B0503020204020204" charset="-122"/>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3.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8.png"/><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0.png"/><Relationship Id="rId1"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Intro to Micro Service</a:t>
            </a:r>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95250"/>
            <a:ext cx="10515600" cy="962025"/>
          </a:xfrm>
        </p:spPr>
        <p:txBody>
          <a:bodyPr/>
          <a:p>
            <a:r>
              <a:rPr lang="zh-CN" altLang="en-US"/>
              <a:t>特点</a:t>
            </a:r>
            <a:endParaRPr lang="zh-CN" altLang="en-US"/>
          </a:p>
        </p:txBody>
      </p:sp>
      <p:sp>
        <p:nvSpPr>
          <p:cNvPr id="3" name="内容占位符 2"/>
          <p:cNvSpPr>
            <a:spLocks noGrp="1"/>
          </p:cNvSpPr>
          <p:nvPr>
            <p:ph idx="1"/>
          </p:nvPr>
        </p:nvSpPr>
        <p:spPr>
          <a:xfrm>
            <a:off x="704850" y="1047750"/>
            <a:ext cx="7486650" cy="5762625"/>
          </a:xfrm>
        </p:spPr>
        <p:txBody>
          <a:bodyPr/>
          <a:p>
            <a:r>
              <a:rPr lang="zh-CN" altLang="en-US" sz="2000"/>
              <a:t>Componentization via Services</a:t>
            </a:r>
            <a:endParaRPr lang="zh-CN" altLang="en-US" sz="2000"/>
          </a:p>
          <a:p>
            <a:pPr marL="685800" lvl="1"/>
            <a:r>
              <a:rPr lang="en-US" altLang="zh-CN" sz="2000"/>
              <a:t>vs library</a:t>
            </a:r>
            <a:endParaRPr lang="en-US" altLang="zh-CN" sz="2000"/>
          </a:p>
          <a:p>
            <a:pPr marL="685800" lvl="1"/>
            <a:r>
              <a:rPr lang="en-US" altLang="zh-CN" sz="2000"/>
              <a:t>out</a:t>
            </a:r>
            <a:r>
              <a:rPr lang="zh-CN" altLang="en-US" sz="2000"/>
              <a:t>-</a:t>
            </a:r>
            <a:r>
              <a:rPr lang="en-US" altLang="zh-CN" sz="2000"/>
              <a:t>of</a:t>
            </a:r>
            <a:r>
              <a:rPr lang="zh-CN" altLang="en-US" sz="2000"/>
              <a:t>-</a:t>
            </a:r>
            <a:r>
              <a:rPr lang="en-US" altLang="zh-CN" sz="2000"/>
              <a:t>process vs in</a:t>
            </a:r>
            <a:r>
              <a:rPr lang="zh-CN" altLang="en-US" sz="2000"/>
              <a:t>-</a:t>
            </a:r>
            <a:r>
              <a:rPr lang="en-US" altLang="zh-CN" sz="2000"/>
              <a:t>memory</a:t>
            </a:r>
            <a:endParaRPr lang="en-US" altLang="zh-CN" sz="2000"/>
          </a:p>
          <a:p>
            <a:pPr marL="685800" lvl="1"/>
            <a:r>
              <a:rPr lang="en-US" altLang="zh-CN" sz="2000"/>
              <a:t>explicite published interface</a:t>
            </a:r>
            <a:endParaRPr lang="en-US" altLang="zh-CN" sz="2000"/>
          </a:p>
          <a:p>
            <a:pPr marL="685800" lvl="1"/>
            <a:endParaRPr lang="en-US" altLang="zh-CN" sz="2000"/>
          </a:p>
          <a:p>
            <a:pPr marL="228600" lvl="0"/>
            <a:r>
              <a:rPr lang="zh-CN" altLang="en-US" sz="2000"/>
              <a:t>Organized around Business Capabilities</a:t>
            </a:r>
            <a:endParaRPr lang="zh-CN" altLang="en-US" sz="2000"/>
          </a:p>
          <a:p>
            <a:pPr marL="228600" lvl="0"/>
            <a:endParaRPr lang="zh-CN" altLang="en-US" sz="2000"/>
          </a:p>
          <a:p>
            <a:pPr marL="228600" lvl="0"/>
            <a:r>
              <a:rPr lang="en-US" altLang="zh-CN" sz="2000"/>
              <a:t>Products not Projects</a:t>
            </a:r>
            <a:endParaRPr lang="en-US" altLang="zh-CN" sz="2000"/>
          </a:p>
          <a:p>
            <a:pPr marL="685800" lvl="1"/>
            <a:r>
              <a:rPr lang="en-US" altLang="zh-CN" sz="2000"/>
              <a:t>Amazon's notation "you build, you run it"</a:t>
            </a:r>
            <a:endParaRPr lang="en-US" altLang="zh-CN" sz="2000"/>
          </a:p>
          <a:p>
            <a:pPr marL="685800" lvl="1"/>
            <a:r>
              <a:rPr lang="en-US" altLang="zh-CN" sz="2000"/>
              <a:t>connect users </a:t>
            </a:r>
            <a:r>
              <a:rPr lang="zh-CN" altLang="en-US" sz="2000"/>
              <a:t>&amp; </a:t>
            </a:r>
            <a:r>
              <a:rPr lang="en-US" altLang="zh-CN" sz="2000"/>
              <a:t>developers</a:t>
            </a:r>
            <a:r>
              <a:rPr lang="zh-CN" altLang="en-US" sz="2000"/>
              <a:t> </a:t>
            </a:r>
            <a:endParaRPr lang="en-US" altLang="zh-CN" sz="2000"/>
          </a:p>
          <a:p>
            <a:pPr marL="685800" lvl="1"/>
            <a:r>
              <a:rPr lang="en-US" altLang="zh-CN" sz="2000"/>
              <a:t>linkage business capabilities (meituan app)</a:t>
            </a:r>
            <a:endParaRPr lang="en-US" altLang="zh-CN" sz="2000"/>
          </a:p>
          <a:p>
            <a:pPr marL="685800" lvl="1"/>
            <a:endParaRPr lang="en-US" altLang="zh-CN" sz="2000"/>
          </a:p>
          <a:p>
            <a:pPr marL="228600" lvl="0"/>
            <a:r>
              <a:rPr lang="zh-CN" altLang="en-US" sz="2000">
                <a:solidFill>
                  <a:srgbClr val="FF0000"/>
                </a:solidFill>
              </a:rPr>
              <a:t>Smart endpoints and dumb pipes</a:t>
            </a:r>
            <a:endParaRPr lang="zh-CN" altLang="en-US" sz="2000">
              <a:solidFill>
                <a:srgbClr val="FF0000"/>
              </a:solidFill>
            </a:endParaRPr>
          </a:p>
          <a:p>
            <a:pPr marL="685800" lvl="1"/>
            <a:r>
              <a:rPr lang="en-US" altLang="zh-CN" sz="2000">
                <a:solidFill>
                  <a:srgbClr val="FF0000"/>
                </a:solidFill>
              </a:rPr>
              <a:t>ESP, BPEL vs REST,RPC</a:t>
            </a:r>
            <a:r>
              <a:rPr lang="zh-CN" altLang="en-US" sz="2000">
                <a:solidFill>
                  <a:srgbClr val="FF0000"/>
                </a:solidFill>
              </a:rPr>
              <a:t>+</a:t>
            </a:r>
            <a:r>
              <a:rPr lang="en-US" altLang="zh-CN" sz="2000">
                <a:solidFill>
                  <a:srgbClr val="FF0000"/>
                </a:solidFill>
              </a:rPr>
              <a:t>lightweight MQ</a:t>
            </a:r>
            <a:endParaRPr lang="zh-CN" altLang="en-US" sz="2000">
              <a:solidFill>
                <a:srgbClr val="FF0000"/>
              </a:solidFill>
            </a:endParaRPr>
          </a:p>
          <a:p>
            <a:pPr marL="685800" lvl="1"/>
            <a:r>
              <a:rPr lang="en-US" altLang="zh-CN" sz="2000">
                <a:solidFill>
                  <a:srgbClr val="FF0000"/>
                </a:solidFill>
              </a:rPr>
              <a:t>Unix sense, act as filters, req</a:t>
            </a:r>
            <a:r>
              <a:rPr lang="zh-CN" altLang="en-US" sz="2000">
                <a:solidFill>
                  <a:srgbClr val="FF0000"/>
                </a:solidFill>
              </a:rPr>
              <a:t>+</a:t>
            </a:r>
            <a:r>
              <a:rPr lang="en-US" altLang="zh-CN" sz="2000">
                <a:solidFill>
                  <a:srgbClr val="FF0000"/>
                </a:solidFill>
              </a:rPr>
              <a:t>logic</a:t>
            </a:r>
            <a:r>
              <a:rPr lang="zh-CN" altLang="en-US" sz="2000">
                <a:solidFill>
                  <a:srgbClr val="FF0000"/>
                </a:solidFill>
              </a:rPr>
              <a:t>+</a:t>
            </a:r>
            <a:r>
              <a:rPr lang="en-US" altLang="zh-CN" sz="2000">
                <a:solidFill>
                  <a:srgbClr val="FF0000"/>
                </a:solidFill>
              </a:rPr>
              <a:t>rsp</a:t>
            </a:r>
            <a:endParaRPr lang="en-US" altLang="zh-CN" sz="2000">
              <a:solidFill>
                <a:srgbClr val="FF0000"/>
              </a:solidFill>
            </a:endParaRPr>
          </a:p>
          <a:p>
            <a:pPr marL="685800" lvl="1"/>
            <a:r>
              <a:rPr lang="en-US" altLang="zh-CN" sz="2000">
                <a:solidFill>
                  <a:srgbClr val="FF0000"/>
                </a:solidFill>
              </a:rPr>
              <a:t>MQ</a:t>
            </a:r>
            <a:r>
              <a:rPr lang="zh-CN" altLang="en-US" sz="2000">
                <a:solidFill>
                  <a:srgbClr val="FF0000"/>
                </a:solidFill>
              </a:rPr>
              <a:t> </a:t>
            </a:r>
            <a:r>
              <a:rPr lang="en-US" altLang="zh-CN" sz="2000">
                <a:solidFill>
                  <a:srgbClr val="FF0000"/>
                </a:solidFill>
              </a:rPr>
              <a:t>as</a:t>
            </a:r>
            <a:r>
              <a:rPr lang="zh-CN" altLang="en-US" sz="2000">
                <a:solidFill>
                  <a:srgbClr val="FF0000"/>
                </a:solidFill>
              </a:rPr>
              <a:t> </a:t>
            </a:r>
            <a:r>
              <a:rPr lang="en-US" altLang="zh-CN" sz="2000">
                <a:solidFill>
                  <a:srgbClr val="FF0000"/>
                </a:solidFill>
              </a:rPr>
              <a:t>message</a:t>
            </a:r>
            <a:r>
              <a:rPr lang="zh-CN" altLang="en-US" sz="2000">
                <a:solidFill>
                  <a:srgbClr val="FF0000"/>
                </a:solidFill>
              </a:rPr>
              <a:t> </a:t>
            </a:r>
            <a:r>
              <a:rPr lang="en-US" altLang="zh-CN" sz="2000">
                <a:solidFill>
                  <a:srgbClr val="FF0000"/>
                </a:solidFill>
              </a:rPr>
              <a:t>router</a:t>
            </a:r>
            <a:r>
              <a:rPr lang="zh-CN" altLang="en-US" sz="2000">
                <a:solidFill>
                  <a:srgbClr val="FF0000"/>
                </a:solidFill>
              </a:rPr>
              <a:t> </a:t>
            </a:r>
            <a:r>
              <a:rPr lang="en-US" altLang="zh-CN" sz="2000">
                <a:solidFill>
                  <a:srgbClr val="FF0000"/>
                </a:solidFill>
              </a:rPr>
              <a:t>only</a:t>
            </a:r>
            <a:endParaRPr lang="zh-CN" altLang="en-US"/>
          </a:p>
        </p:txBody>
      </p:sp>
      <p:pic>
        <p:nvPicPr>
          <p:cNvPr id="4" name="图片 3"/>
          <p:cNvPicPr>
            <a:picLocks noChangeAspect="1"/>
          </p:cNvPicPr>
          <p:nvPr/>
        </p:nvPicPr>
        <p:blipFill>
          <a:blip r:embed="rId1"/>
          <a:stretch>
            <a:fillRect/>
          </a:stretch>
        </p:blipFill>
        <p:spPr>
          <a:xfrm>
            <a:off x="8558238" y="100086"/>
            <a:ext cx="2647950" cy="5124450"/>
          </a:xfrm>
          <a:prstGeom prst="rect">
            <a:avLst/>
          </a:prstGeom>
        </p:spPr>
      </p:pic>
      <p:pic>
        <p:nvPicPr>
          <p:cNvPr id="6" name="图片 5"/>
          <p:cNvPicPr>
            <a:picLocks noChangeAspect="1"/>
          </p:cNvPicPr>
          <p:nvPr/>
        </p:nvPicPr>
        <p:blipFill>
          <a:blip r:embed="rId2"/>
          <a:stretch>
            <a:fillRect/>
          </a:stretch>
        </p:blipFill>
        <p:spPr>
          <a:xfrm>
            <a:off x="8110574" y="5334000"/>
            <a:ext cx="3448050" cy="1019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 calcmode="lin" valueType="num">
                                      <p:cBhvr additive="base">
                                        <p:cTn id="5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 calcmode="lin" valueType="num">
                                      <p:cBhvr additive="base">
                                        <p:cTn id="5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
                                            <p:txEl>
                                              <p:pRg st="15" end="15"/>
                                            </p:txEl>
                                          </p:spTgt>
                                        </p:tgtEl>
                                        <p:attrNameLst>
                                          <p:attrName>style.visibility</p:attrName>
                                        </p:attrNameLst>
                                      </p:cBhvr>
                                      <p:to>
                                        <p:strVal val="visible"/>
                                      </p:to>
                                    </p:set>
                                    <p:anim calcmode="lin" valueType="num">
                                      <p:cBhvr additive="base">
                                        <p:cTn id="6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特点</a:t>
            </a:r>
            <a:endParaRPr lang="zh-CN" altLang="en-US"/>
          </a:p>
        </p:txBody>
      </p:sp>
      <p:sp>
        <p:nvSpPr>
          <p:cNvPr id="3" name="内容占位符 2"/>
          <p:cNvSpPr>
            <a:spLocks noGrp="1"/>
          </p:cNvSpPr>
          <p:nvPr>
            <p:ph idx="1"/>
          </p:nvPr>
        </p:nvSpPr>
        <p:spPr>
          <a:xfrm>
            <a:off x="828675" y="1543050"/>
            <a:ext cx="10744200" cy="5029200"/>
          </a:xfrm>
        </p:spPr>
        <p:txBody>
          <a:bodyPr/>
          <a:p>
            <a:r>
              <a:rPr lang="zh-CN" altLang="en-US" sz="2000"/>
              <a:t>Decentralized Governance</a:t>
            </a:r>
            <a:endParaRPr lang="zh-CN" altLang="en-US" sz="2000"/>
          </a:p>
          <a:p>
            <a:pPr marL="685800" lvl="1"/>
            <a:r>
              <a:rPr lang="en-US" altLang="zh-CN" sz="2000"/>
              <a:t>mix</a:t>
            </a:r>
            <a:r>
              <a:rPr lang="zh-CN" altLang="en-US" sz="2000"/>
              <a:t> </a:t>
            </a:r>
            <a:r>
              <a:rPr lang="en-US" altLang="zh-CN" sz="2000"/>
              <a:t>different</a:t>
            </a:r>
            <a:r>
              <a:rPr lang="zh-CN" altLang="en-US" sz="2000"/>
              <a:t> </a:t>
            </a:r>
            <a:r>
              <a:rPr lang="en-US" altLang="zh-CN" sz="2000"/>
              <a:t>languages,</a:t>
            </a:r>
            <a:r>
              <a:rPr lang="zh-CN" altLang="en-US" sz="2000"/>
              <a:t> </a:t>
            </a:r>
            <a:r>
              <a:rPr lang="en-US" altLang="zh-CN" sz="2000"/>
              <a:t>database</a:t>
            </a:r>
            <a:endParaRPr lang="en-US" altLang="zh-CN" sz="2000"/>
          </a:p>
          <a:p>
            <a:pPr marL="685800" lvl="1"/>
            <a:r>
              <a:rPr lang="en-US" altLang="zh-CN" sz="2000"/>
              <a:t>version control, git</a:t>
            </a:r>
            <a:endParaRPr lang="en-US" altLang="zh-CN" sz="2000"/>
          </a:p>
          <a:p>
            <a:pPr marL="685800" lvl="1"/>
            <a:r>
              <a:rPr lang="en-US" altLang="zh-CN" sz="2000">
                <a:solidFill>
                  <a:srgbClr val="FF0000"/>
                </a:solidFill>
              </a:rPr>
              <a:t>service contracts</a:t>
            </a:r>
            <a:endParaRPr lang="en-US" altLang="zh-CN" sz="2000">
              <a:solidFill>
                <a:srgbClr val="FF0000"/>
              </a:solidFill>
            </a:endParaRPr>
          </a:p>
          <a:p>
            <a:pPr marL="685800" lvl="1"/>
            <a:endParaRPr lang="en-US" altLang="zh-CN" sz="2000"/>
          </a:p>
          <a:p>
            <a:pPr marL="228600" lvl="0"/>
            <a:r>
              <a:rPr lang="en-US" altLang="zh-CN" sz="2000"/>
              <a:t>Decentralized Data Management</a:t>
            </a:r>
            <a:endParaRPr lang="en-US" altLang="zh-CN" sz="2000"/>
          </a:p>
          <a:p>
            <a:pPr marL="228600" lvl="0"/>
            <a:endParaRPr lang="en-US" altLang="zh-CN" sz="2000"/>
          </a:p>
          <a:p>
            <a:pPr marL="228600" lvl="0"/>
            <a:r>
              <a:rPr lang="zh-CN" altLang="en-US" sz="2000"/>
              <a:t>Infrastructure Automation</a:t>
            </a:r>
            <a:endParaRPr lang="zh-CN" altLang="en-US" sz="2000"/>
          </a:p>
          <a:p>
            <a:pPr marL="228600" lvl="0"/>
            <a:endParaRPr lang="zh-CN" altLang="en-US" sz="2000"/>
          </a:p>
          <a:p>
            <a:pPr marL="228600" lvl="0"/>
            <a:r>
              <a:rPr lang="zh-CN" altLang="en-US" sz="2000"/>
              <a:t>Design for failure</a:t>
            </a:r>
            <a:endParaRPr lang="zh-CN" altLang="en-US" sz="2000"/>
          </a:p>
          <a:p>
            <a:pPr marL="685800" lvl="1"/>
            <a:r>
              <a:rPr lang="en-US" altLang="zh-CN" sz="2000"/>
              <a:t>monitoring</a:t>
            </a:r>
            <a:endParaRPr lang="en-US" altLang="zh-CN" sz="2000"/>
          </a:p>
          <a:p>
            <a:pPr marL="685800" lvl="1"/>
            <a:endParaRPr lang="en-US" altLang="zh-CN" sz="2000"/>
          </a:p>
          <a:p>
            <a:pPr marL="228600" lvl="0"/>
            <a:r>
              <a:rPr lang="zh-CN" altLang="en-US" sz="2000"/>
              <a:t>Evolutionary Design</a:t>
            </a:r>
            <a:endParaRPr lang="zh-CN" altLang="en-US"/>
          </a:p>
        </p:txBody>
      </p:sp>
      <p:pic>
        <p:nvPicPr>
          <p:cNvPr id="4" name="图片 3"/>
          <p:cNvPicPr>
            <a:picLocks noChangeAspect="1"/>
          </p:cNvPicPr>
          <p:nvPr/>
        </p:nvPicPr>
        <p:blipFill>
          <a:blip r:embed="rId1"/>
          <a:stretch>
            <a:fillRect/>
          </a:stretch>
        </p:blipFill>
        <p:spPr>
          <a:xfrm>
            <a:off x="10244273" y="5310213"/>
            <a:ext cx="1533525" cy="1019175"/>
          </a:xfrm>
          <a:prstGeom prst="rect">
            <a:avLst/>
          </a:prstGeom>
        </p:spPr>
      </p:pic>
      <p:pic>
        <p:nvPicPr>
          <p:cNvPr id="5" name="图片 4"/>
          <p:cNvPicPr>
            <a:picLocks noChangeAspect="1"/>
          </p:cNvPicPr>
          <p:nvPr/>
        </p:nvPicPr>
        <p:blipFill>
          <a:blip r:embed="rId2"/>
          <a:stretch>
            <a:fillRect/>
          </a:stretch>
        </p:blipFill>
        <p:spPr>
          <a:xfrm>
            <a:off x="8848725" y="5300703"/>
            <a:ext cx="1390650" cy="1038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Nameko's About Microservices</a:t>
            </a:r>
            <a:endParaRPr lang="zh-CN" altLang="en-US"/>
          </a:p>
        </p:txBody>
      </p:sp>
      <p:sp>
        <p:nvSpPr>
          <p:cNvPr id="3" name="内容占位符 2"/>
          <p:cNvSpPr>
            <a:spLocks noGrp="1"/>
          </p:cNvSpPr>
          <p:nvPr>
            <p:ph idx="1"/>
          </p:nvPr>
        </p:nvSpPr>
        <p:spPr/>
        <p:txBody>
          <a:bodyPr/>
          <a:p>
            <a:r>
              <a:rPr lang="en-US" altLang="zh-CN" sz="2000"/>
              <a:t>Compared with monolith service</a:t>
            </a:r>
            <a:endParaRPr lang="en-US" altLang="zh-CN" sz="2000"/>
          </a:p>
          <a:p>
            <a:r>
              <a:rPr lang="en-US" altLang="zh-CN" sz="2000"/>
              <a:t>Benefits</a:t>
            </a:r>
            <a:endParaRPr lang="en-US" altLang="zh-CN" sz="2000"/>
          </a:p>
          <a:p>
            <a:pPr marL="685800" lvl="1"/>
            <a:r>
              <a:rPr lang="en-US" altLang="zh-CN" sz="2000"/>
              <a:t>small</a:t>
            </a:r>
            <a:r>
              <a:rPr lang="zh-CN" altLang="en-US" sz="2000"/>
              <a:t> </a:t>
            </a:r>
            <a:r>
              <a:rPr lang="en-US" altLang="zh-CN" sz="2000"/>
              <a:t>and</a:t>
            </a:r>
            <a:r>
              <a:rPr lang="zh-CN" altLang="en-US" sz="2000"/>
              <a:t> </a:t>
            </a:r>
            <a:r>
              <a:rPr lang="en-US" altLang="zh-CN" sz="2000"/>
              <a:t>single</a:t>
            </a:r>
            <a:r>
              <a:rPr lang="zh-CN" altLang="en-US" sz="2000"/>
              <a:t>-</a:t>
            </a:r>
            <a:r>
              <a:rPr lang="en-US" altLang="zh-CN" sz="2000"/>
              <a:t>purpose.</a:t>
            </a:r>
            <a:r>
              <a:rPr lang="zh-CN" altLang="en-US" sz="2000"/>
              <a:t> </a:t>
            </a:r>
            <a:endParaRPr lang="zh-CN" altLang="en-US" sz="2000"/>
          </a:p>
          <a:p>
            <a:pPr marL="1143000" lvl="2"/>
            <a:r>
              <a:rPr lang="en-US" altLang="zh-CN" sz="2000"/>
              <a:t>unix's</a:t>
            </a:r>
            <a:r>
              <a:rPr lang="zh-CN" altLang="en-US" sz="2000"/>
              <a:t> </a:t>
            </a:r>
            <a:r>
              <a:rPr lang="en-US" altLang="zh-CN" sz="2000"/>
              <a:t>philosophy. </a:t>
            </a:r>
            <a:endParaRPr lang="en-US" altLang="zh-CN" sz="2000"/>
          </a:p>
          <a:p>
            <a:pPr marL="1143000" lvl="2"/>
            <a:r>
              <a:rPr lang="en-US" altLang="zh-CN" sz="2000"/>
              <a:t>developer works on one service isnt require understanding rest things and rely on a higher</a:t>
            </a:r>
            <a:r>
              <a:rPr lang="zh-CN" altLang="en-US" sz="2000"/>
              <a:t>-</a:t>
            </a:r>
            <a:r>
              <a:rPr lang="en-US" altLang="zh-CN" sz="2000"/>
              <a:t>level of other services</a:t>
            </a:r>
            <a:endParaRPr lang="en-US" altLang="zh-CN" sz="2000"/>
          </a:p>
          <a:p>
            <a:pPr marL="685800" lvl="1"/>
            <a:r>
              <a:rPr lang="en-US" altLang="zh-CN" sz="2000"/>
              <a:t>Explicit published interface</a:t>
            </a:r>
            <a:endParaRPr lang="en-US" altLang="zh-CN" sz="2000"/>
          </a:p>
          <a:p>
            <a:pPr marL="1143000" lvl="2"/>
            <a:r>
              <a:rPr lang="en-US" altLang="zh-CN" sz="2000"/>
              <a:t>boundary between service and callers</a:t>
            </a:r>
            <a:endParaRPr lang="en-US" altLang="zh-CN" sz="2000"/>
          </a:p>
          <a:p>
            <a:pPr marL="685800" lvl="1"/>
            <a:r>
              <a:rPr lang="en-US" altLang="zh-CN" sz="2000"/>
              <a:t>Individually</a:t>
            </a:r>
            <a:r>
              <a:rPr lang="zh-CN" altLang="en-US" sz="2000"/>
              <a:t> </a:t>
            </a:r>
            <a:r>
              <a:rPr lang="en-US" altLang="zh-CN" sz="2000"/>
              <a:t>depolyable</a:t>
            </a:r>
            <a:endParaRPr lang="en-US" altLang="zh-CN" sz="2000"/>
          </a:p>
          <a:p>
            <a:pPr marL="1143000" lvl="2"/>
            <a:r>
              <a:rPr lang="en-US" altLang="zh-CN" sz="2000"/>
              <a:t>important for large system and long running</a:t>
            </a:r>
            <a:endParaRPr lang="en-US" altLang="zh-CN" sz="2000"/>
          </a:p>
          <a:p>
            <a:pPr marL="685800" lvl="1"/>
            <a:r>
              <a:rPr lang="en-US" altLang="zh-CN" sz="2000"/>
              <a:t>Specialization</a:t>
            </a:r>
            <a:endParaRPr lang="en-US" altLang="zh-CN" sz="2000"/>
          </a:p>
          <a:p>
            <a:pPr marL="1143000" lvl="2"/>
            <a:r>
              <a:rPr lang="en-US" altLang="zh-CN" sz="2000"/>
              <a:t>specializaed instead of on</a:t>
            </a:r>
            <a:r>
              <a:rPr lang="zh-CN" altLang="en-US" sz="2000"/>
              <a:t>-</a:t>
            </a:r>
            <a:r>
              <a:rPr lang="en-US" altLang="zh-CN" sz="2000"/>
              <a:t>size</a:t>
            </a:r>
            <a:r>
              <a:rPr lang="zh-CN" altLang="en-US" sz="2000"/>
              <a:t>-</a:t>
            </a:r>
            <a:r>
              <a:rPr lang="en-US" altLang="zh-CN" sz="2000"/>
              <a:t>fits</a:t>
            </a:r>
            <a:r>
              <a:rPr lang="zh-CN" altLang="en-US" sz="2000"/>
              <a:t>-</a:t>
            </a:r>
            <a:r>
              <a:rPr lang="en-US" altLang="zh-CN" sz="2000"/>
              <a:t>all library can be customized and rely on </a:t>
            </a:r>
            <a:endParaRPr lang="zh-CN" altLang="en-US"/>
          </a:p>
        </p:txBody>
      </p:sp>
      <p:pic>
        <p:nvPicPr>
          <p:cNvPr id="4" name="图片 3"/>
          <p:cNvPicPr>
            <a:picLocks noChangeAspect="1"/>
          </p:cNvPicPr>
          <p:nvPr/>
        </p:nvPicPr>
        <p:blipFill>
          <a:blip r:embed="rId1"/>
          <a:stretch>
            <a:fillRect/>
          </a:stretch>
        </p:blipFill>
        <p:spPr>
          <a:xfrm>
            <a:off x="5191125" y="1905000"/>
            <a:ext cx="6791325" cy="1019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Nameko's About Microservices</a:t>
            </a:r>
            <a:endParaRPr lang="zh-CN" altLang="en-US"/>
          </a:p>
        </p:txBody>
      </p:sp>
      <p:sp>
        <p:nvSpPr>
          <p:cNvPr id="3" name="内容占位符 2"/>
          <p:cNvSpPr>
            <a:spLocks noGrp="1"/>
          </p:cNvSpPr>
          <p:nvPr>
            <p:ph idx="1"/>
          </p:nvPr>
        </p:nvSpPr>
        <p:spPr>
          <a:xfrm>
            <a:off x="838200" y="1428750"/>
            <a:ext cx="10515600" cy="4752975"/>
          </a:xfrm>
        </p:spPr>
        <p:txBody>
          <a:bodyPr/>
          <a:p>
            <a:r>
              <a:rPr lang="en-US" altLang="zh-CN" sz="2000"/>
              <a:t>Drawbacks</a:t>
            </a:r>
            <a:endParaRPr lang="en-US" altLang="zh-CN" sz="2000"/>
          </a:p>
          <a:p>
            <a:pPr marL="685800" lvl="1"/>
            <a:r>
              <a:rPr lang="en-US" altLang="zh-CN" sz="2000"/>
              <a:t>Overhead</a:t>
            </a:r>
            <a:endParaRPr lang="en-US" altLang="zh-CN" sz="2000"/>
          </a:p>
          <a:p>
            <a:pPr marL="1143000" lvl="2"/>
            <a:r>
              <a:rPr lang="en-US" altLang="zh-CN" sz="2000"/>
              <a:t>RPC/messaging is more expensive than in</a:t>
            </a:r>
            <a:r>
              <a:rPr lang="zh-CN" altLang="en-US" sz="2000"/>
              <a:t>-</a:t>
            </a:r>
            <a:r>
              <a:rPr lang="en-US" altLang="zh-CN" sz="2000"/>
              <a:t>process method calls.</a:t>
            </a:r>
            <a:endParaRPr lang="en-US" altLang="zh-CN" sz="2000"/>
          </a:p>
          <a:p>
            <a:pPr marL="1143000" lvl="2"/>
            <a:r>
              <a:rPr lang="en-US" altLang="zh-CN" sz="2000"/>
              <a:t>process spend a lot of time waiting on I/O</a:t>
            </a:r>
            <a:endParaRPr lang="en-US" altLang="zh-CN" sz="2000"/>
          </a:p>
          <a:p>
            <a:pPr marL="1143000" lvl="2"/>
            <a:r>
              <a:rPr lang="en-US" altLang="zh-CN" sz="2000"/>
              <a:t>concurrency and eventlet. async style</a:t>
            </a:r>
            <a:endParaRPr lang="en-US" altLang="zh-CN" sz="2000"/>
          </a:p>
          <a:p>
            <a:pPr marL="685800" lvl="1"/>
            <a:r>
              <a:rPr lang="en-US" altLang="zh-CN" sz="2000"/>
              <a:t>Cross</a:t>
            </a:r>
            <a:r>
              <a:rPr lang="zh-CN" altLang="en-US" sz="2000"/>
              <a:t>-</a:t>
            </a:r>
            <a:r>
              <a:rPr lang="en-US" altLang="zh-CN" sz="2000"/>
              <a:t>service</a:t>
            </a:r>
            <a:r>
              <a:rPr lang="zh-CN" altLang="en-US" sz="2000"/>
              <a:t> </a:t>
            </a:r>
            <a:r>
              <a:rPr lang="en-US" altLang="zh-CN" sz="2000"/>
              <a:t>transactions</a:t>
            </a:r>
            <a:endParaRPr lang="en-US" altLang="zh-CN" sz="2000"/>
          </a:p>
          <a:p>
            <a:pPr marL="1143000" lvl="2"/>
            <a:r>
              <a:rPr lang="en-US" altLang="zh-CN" sz="2000"/>
              <a:t>distributing transactions between processes is difficult</a:t>
            </a:r>
            <a:endParaRPr lang="en-US" altLang="zh-CN" sz="2000"/>
          </a:p>
          <a:p>
            <a:pPr marL="685800" lvl="1"/>
            <a:r>
              <a:rPr lang="en-US" altLang="zh-CN" sz="2000"/>
              <a:t>Corse</a:t>
            </a:r>
            <a:r>
              <a:rPr lang="zh-CN" altLang="en-US" sz="2000"/>
              <a:t>-</a:t>
            </a:r>
            <a:r>
              <a:rPr lang="en-US" altLang="zh-CN" sz="2000"/>
              <a:t>grained APIs</a:t>
            </a:r>
            <a:endParaRPr lang="en-US" altLang="zh-CN" sz="2000"/>
          </a:p>
          <a:p>
            <a:pPr marL="1143000" lvl="2"/>
            <a:r>
              <a:rPr lang="en-US" altLang="zh-CN" sz="2000"/>
              <a:t>cross service boundaries is expensive and non</a:t>
            </a:r>
            <a:r>
              <a:rPr lang="zh-CN" altLang="en-US" sz="2000"/>
              <a:t>-</a:t>
            </a:r>
            <a:r>
              <a:rPr lang="en-US" altLang="zh-CN" sz="2000"/>
              <a:t>atomic</a:t>
            </a:r>
            <a:endParaRPr lang="en-US" altLang="zh-CN" sz="2000"/>
          </a:p>
          <a:p>
            <a:pPr marL="1143000" lvl="2"/>
            <a:r>
              <a:rPr lang="en-US" altLang="zh-CN" sz="2000"/>
              <a:t>fewer, heavier calls vs many calls</a:t>
            </a:r>
            <a:endParaRPr lang="en-US" altLang="zh-CN" sz="2000"/>
          </a:p>
          <a:p>
            <a:pPr marL="685800" lvl="1"/>
            <a:r>
              <a:rPr lang="en-US" altLang="zh-CN" sz="2000"/>
              <a:t>Understanding</a:t>
            </a:r>
            <a:r>
              <a:rPr lang="zh-CN" altLang="en-US" sz="2000"/>
              <a:t> </a:t>
            </a:r>
            <a:r>
              <a:rPr lang="en-US" altLang="zh-CN" sz="2000"/>
              <a:t>interdependencies</a:t>
            </a:r>
            <a:endParaRPr lang="en-US" altLang="zh-CN" sz="2000"/>
          </a:p>
          <a:p>
            <a:pPr marL="1143000" lvl="2"/>
            <a:r>
              <a:rPr lang="en-US" altLang="zh-CN" sz="2000"/>
              <a:t>Splitting application introduces the requirement to under standing how interaction among components</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Service Evolution Pattern: TolerantReader Contract</a:t>
            </a:r>
            <a:endParaRPr lang="zh-CN" altLang="en-US"/>
          </a:p>
        </p:txBody>
      </p:sp>
      <p:sp>
        <p:nvSpPr>
          <p:cNvPr id="3" name="内容占位符 2"/>
          <p:cNvSpPr>
            <a:spLocks noGrp="1"/>
          </p:cNvSpPr>
          <p:nvPr>
            <p:ph idx="1"/>
          </p:nvPr>
        </p:nvSpPr>
        <p:spPr>
          <a:xfrm>
            <a:off x="838293" y="2195513"/>
            <a:ext cx="10906125" cy="2562225"/>
          </a:xfrm>
        </p:spPr>
        <p:txBody>
          <a:bodyPr/>
          <a:p>
            <a:pPr>
              <a:buChar char="•"/>
            </a:pPr>
            <a:r>
              <a:rPr lang="en-US" altLang="zh-CN" sz="2000"/>
              <a:t>Design for minimal breakage when evolution </a:t>
            </a:r>
            <a:endParaRPr lang="en-US" altLang="zh-CN" sz="2000"/>
          </a:p>
          <a:p>
            <a:pPr>
              <a:buChar char="•"/>
            </a:pPr>
            <a:endParaRPr lang="en-US" altLang="zh-CN" sz="2000"/>
          </a:p>
          <a:p>
            <a:r>
              <a:rPr lang="en-US" altLang="zh-CN" sz="2000"/>
              <a:t>Problem of schema</a:t>
            </a:r>
            <a:r>
              <a:rPr lang="zh-CN" altLang="en-US" sz="2000"/>
              <a:t>-</a:t>
            </a:r>
            <a:r>
              <a:rPr lang="en-US" altLang="zh-CN" sz="2000"/>
              <a:t>driven binding</a:t>
            </a:r>
            <a:endParaRPr lang="en-US" altLang="zh-CN" sz="2000"/>
          </a:p>
          <a:p>
            <a:pPr marL="685800" lvl="1"/>
            <a:r>
              <a:rPr lang="en-US" altLang="zh-CN" sz="2000"/>
              <a:t>e.g. add field not breaking API, but schema</a:t>
            </a:r>
            <a:endParaRPr lang="en-US" altLang="zh-CN" sz="2000"/>
          </a:p>
          <a:p>
            <a:pPr marL="685800" lvl="1"/>
            <a:r>
              <a:rPr lang="en-US" altLang="zh-CN" sz="2000"/>
              <a:t>solution: take the the elements you need, ignore other</a:t>
            </a:r>
            <a:endParaRPr lang="en-US" altLang="zh-CN" sz="2000"/>
          </a:p>
          <a:p>
            <a:pPr marL="685800" lvl="1"/>
            <a:r>
              <a:rPr lang="en-US" altLang="zh-CN" sz="2000"/>
              <a:t>make the minimal input assumption</a:t>
            </a:r>
            <a:endParaRPr lang="en-US" altLang="zh-CN" sz="2000"/>
          </a:p>
          <a:p>
            <a:pPr marL="685800" lvl="1"/>
            <a:r>
              <a:rPr lang="en-US" altLang="zh-CN" sz="2000"/>
              <a:t>robust allow the provider make more change not break your code</a:t>
            </a:r>
            <a:endParaRPr lang="zh-CN" altLang="en-US"/>
          </a:p>
        </p:txBody>
      </p:sp>
      <p:pic>
        <p:nvPicPr>
          <p:cNvPr id="4" name="图片 3"/>
          <p:cNvPicPr>
            <a:picLocks noChangeAspect="1"/>
          </p:cNvPicPr>
          <p:nvPr/>
        </p:nvPicPr>
        <p:blipFill>
          <a:blip r:embed="rId1"/>
          <a:stretch>
            <a:fillRect/>
          </a:stretch>
        </p:blipFill>
        <p:spPr>
          <a:xfrm>
            <a:off x="2419350" y="4914900"/>
            <a:ext cx="7048500" cy="13430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Service Evolution: Consumer</a:t>
            </a:r>
            <a:r>
              <a:rPr lang="zh-CN" altLang="en-US"/>
              <a:t>-</a:t>
            </a:r>
            <a:r>
              <a:rPr lang="en-US" altLang="zh-CN"/>
              <a:t>Driven</a:t>
            </a:r>
            <a:endParaRPr lang="zh-CN" altLang="en-US"/>
          </a:p>
        </p:txBody>
      </p:sp>
      <p:sp>
        <p:nvSpPr>
          <p:cNvPr id="3" name="内容占位符 2"/>
          <p:cNvSpPr>
            <a:spLocks noGrp="1"/>
          </p:cNvSpPr>
          <p:nvPr>
            <p:ph idx="1"/>
          </p:nvPr>
        </p:nvSpPr>
        <p:spPr>
          <a:xfrm>
            <a:off x="838200" y="1828800"/>
            <a:ext cx="7086600" cy="4705350"/>
          </a:xfrm>
        </p:spPr>
        <p:txBody>
          <a:bodyPr/>
          <a:p>
            <a:r>
              <a:rPr lang="en-US" altLang="zh-CN" sz="2000"/>
              <a:t>Schema Versioning</a:t>
            </a:r>
            <a:endParaRPr lang="en-US" altLang="zh-CN" sz="2000"/>
          </a:p>
          <a:p>
            <a:pPr marL="685800" lvl="1"/>
            <a:r>
              <a:rPr lang="en-US" altLang="zh-CN" sz="2000"/>
              <a:t>Backward compatibility check</a:t>
            </a:r>
            <a:endParaRPr lang="en-US" altLang="zh-CN" sz="2000"/>
          </a:p>
          <a:p>
            <a:pPr marL="685800" lvl="1"/>
            <a:r>
              <a:rPr lang="en-US" altLang="zh-CN" sz="2000"/>
              <a:t>Extension Points</a:t>
            </a:r>
            <a:endParaRPr lang="en-US" altLang="zh-CN" sz="2000"/>
          </a:p>
          <a:p>
            <a:pPr marL="685800" lvl="1"/>
            <a:endParaRPr lang="en-US" altLang="zh-CN" sz="2000"/>
          </a:p>
          <a:p>
            <a:pPr marL="228600" lvl="0"/>
            <a:r>
              <a:rPr lang="en-US" altLang="zh-CN" sz="2000"/>
              <a:t>Breaking</a:t>
            </a:r>
            <a:r>
              <a:rPr lang="zh-CN" altLang="en-US" sz="2000"/>
              <a:t> </a:t>
            </a:r>
            <a:r>
              <a:rPr lang="en-US" altLang="zh-CN" sz="2000"/>
              <a:t>Changes</a:t>
            </a:r>
            <a:endParaRPr lang="en-US" altLang="zh-CN" sz="2000"/>
          </a:p>
          <a:p>
            <a:pPr marL="685800" lvl="1"/>
            <a:r>
              <a:rPr lang="en-US" altLang="zh-CN" sz="2000"/>
              <a:t>conservative </a:t>
            </a:r>
            <a:r>
              <a:rPr lang="zh-CN" altLang="en-US" sz="2000"/>
              <a:t>&amp;</a:t>
            </a:r>
            <a:r>
              <a:rPr lang="en-US" altLang="zh-CN" sz="2000"/>
              <a:t> liberal</a:t>
            </a:r>
            <a:endParaRPr lang="en-US" altLang="zh-CN" sz="2000"/>
          </a:p>
          <a:p>
            <a:pPr marL="685800" lvl="1"/>
            <a:endParaRPr lang="en-US" altLang="zh-CN" sz="2000"/>
          </a:p>
          <a:p>
            <a:pPr marL="228600" lvl="0"/>
            <a:r>
              <a:rPr lang="en-US" altLang="zh-CN" sz="2000"/>
              <a:t>Consumer</a:t>
            </a:r>
            <a:r>
              <a:rPr lang="zh-CN" altLang="en-US" sz="2000"/>
              <a:t>-</a:t>
            </a:r>
            <a:r>
              <a:rPr lang="en-US" altLang="zh-CN" sz="2000"/>
              <a:t>Driven Contracts</a:t>
            </a:r>
            <a:endParaRPr lang="en-US" altLang="zh-CN" sz="2000"/>
          </a:p>
          <a:p>
            <a:pPr marL="685800" lvl="1"/>
            <a:r>
              <a:rPr lang="en-US" altLang="zh-CN" sz="2000"/>
              <a:t>Provider Contracts</a:t>
            </a:r>
            <a:endParaRPr lang="en-US" altLang="zh-CN" sz="2000"/>
          </a:p>
          <a:p>
            <a:pPr marL="685800" lvl="1"/>
            <a:r>
              <a:rPr lang="en-US" altLang="zh-CN" sz="2000"/>
              <a:t>Customer</a:t>
            </a:r>
            <a:r>
              <a:rPr lang="zh-CN" altLang="en-US" sz="2000"/>
              <a:t> </a:t>
            </a:r>
            <a:r>
              <a:rPr lang="en-US" altLang="zh-CN" sz="2000"/>
              <a:t>Contracts</a:t>
            </a:r>
            <a:endParaRPr lang="zh-CN" altLang="en-US"/>
          </a:p>
        </p:txBody>
      </p:sp>
      <p:pic>
        <p:nvPicPr>
          <p:cNvPr id="5" name="图片 4"/>
          <p:cNvPicPr>
            <a:picLocks noChangeAspect="1"/>
          </p:cNvPicPr>
          <p:nvPr/>
        </p:nvPicPr>
        <p:blipFill>
          <a:blip r:embed="rId1"/>
          <a:stretch>
            <a:fillRect/>
          </a:stretch>
        </p:blipFill>
        <p:spPr>
          <a:xfrm>
            <a:off x="7148513" y="1490691"/>
            <a:ext cx="2752725" cy="923925"/>
          </a:xfrm>
          <a:prstGeom prst="rect">
            <a:avLst/>
          </a:prstGeom>
        </p:spPr>
      </p:pic>
      <p:pic>
        <p:nvPicPr>
          <p:cNvPr id="6" name="图片 5"/>
          <p:cNvPicPr>
            <a:picLocks noChangeAspect="1"/>
          </p:cNvPicPr>
          <p:nvPr/>
        </p:nvPicPr>
        <p:blipFill>
          <a:blip r:embed="rId2"/>
          <a:stretch>
            <a:fillRect/>
          </a:stretch>
        </p:blipFill>
        <p:spPr>
          <a:xfrm>
            <a:off x="7243763" y="2643219"/>
            <a:ext cx="4581525" cy="2066925"/>
          </a:xfrm>
          <a:prstGeom prst="rect">
            <a:avLst/>
          </a:prstGeom>
        </p:spPr>
      </p:pic>
      <p:pic>
        <p:nvPicPr>
          <p:cNvPr id="7" name="图片 6"/>
          <p:cNvPicPr>
            <a:picLocks noChangeAspect="1"/>
          </p:cNvPicPr>
          <p:nvPr/>
        </p:nvPicPr>
        <p:blipFill>
          <a:blip r:embed="rId3"/>
          <a:stretch>
            <a:fillRect/>
          </a:stretch>
        </p:blipFill>
        <p:spPr>
          <a:xfrm>
            <a:off x="4862591" y="5210175"/>
            <a:ext cx="6877050" cy="11620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28768" y="128588"/>
            <a:ext cx="10515600" cy="800100"/>
          </a:xfrm>
        </p:spPr>
        <p:txBody>
          <a:bodyPr/>
          <a:p>
            <a:r>
              <a:rPr lang="en-US" altLang="zh-CN"/>
              <a:t>Consumer</a:t>
            </a:r>
            <a:r>
              <a:rPr lang="zh-CN" altLang="en-US"/>
              <a:t>-</a:t>
            </a:r>
            <a:r>
              <a:rPr lang="en-US" altLang="zh-CN"/>
              <a:t>Driven: Provider</a:t>
            </a:r>
            <a:endParaRPr lang="zh-CN" altLang="en-US"/>
          </a:p>
        </p:txBody>
      </p:sp>
      <p:sp>
        <p:nvSpPr>
          <p:cNvPr id="3" name="内容占位符 2"/>
          <p:cNvSpPr>
            <a:spLocks noGrp="1"/>
          </p:cNvSpPr>
          <p:nvPr>
            <p:ph idx="1"/>
          </p:nvPr>
        </p:nvSpPr>
        <p:spPr>
          <a:xfrm>
            <a:off x="828713" y="814388"/>
            <a:ext cx="10944225" cy="5972175"/>
          </a:xfrm>
        </p:spPr>
        <p:txBody>
          <a:bodyPr/>
          <a:p>
            <a:pPr>
              <a:buChar char="•"/>
            </a:pPr>
            <a:r>
              <a:rPr lang="en-US" altLang="zh-CN" sz="2000"/>
              <a:t>For OUTPUT</a:t>
            </a:r>
            <a:endParaRPr lang="en-US" altLang="zh-CN" sz="2000"/>
          </a:p>
          <a:p>
            <a:pPr>
              <a:buChar char="•"/>
            </a:pPr>
            <a:r>
              <a:rPr lang="en-US" altLang="zh-CN" sz="2000"/>
              <a:t>Expotable elements:</a:t>
            </a:r>
            <a:endParaRPr lang="en-US" altLang="zh-CN" sz="2000"/>
          </a:p>
          <a:p>
            <a:pPr marL="685800" lvl="1">
              <a:buChar char="•"/>
            </a:pPr>
            <a:r>
              <a:rPr lang="en-US" altLang="zh-CN" sz="2000"/>
              <a:t>Document schemas</a:t>
            </a:r>
            <a:endParaRPr lang="en-US" altLang="zh-CN" sz="2000"/>
          </a:p>
          <a:p>
            <a:pPr marL="685800" lvl="1"/>
            <a:r>
              <a:rPr lang="en-US" altLang="zh-CN" sz="2000"/>
              <a:t>Interfaces</a:t>
            </a:r>
            <a:endParaRPr lang="en-US" altLang="zh-CN" sz="2000"/>
          </a:p>
          <a:p>
            <a:pPr marL="1143000" lvl="2"/>
            <a:r>
              <a:rPr lang="en-US" altLang="zh-CN" sz="2000"/>
              <a:t>message</a:t>
            </a:r>
            <a:r>
              <a:rPr lang="zh-CN" altLang="en-US" sz="2000"/>
              <a:t>-</a:t>
            </a:r>
            <a:r>
              <a:rPr lang="en-US" altLang="zh-CN" sz="2000"/>
              <a:t>oriented: simple operation </a:t>
            </a:r>
            <a:r>
              <a:rPr lang="zh-CN" altLang="en-US" sz="2000"/>
              <a:t>+ </a:t>
            </a:r>
            <a:r>
              <a:rPr lang="en-US" altLang="zh-CN" sz="2000"/>
              <a:t>intelligent message</a:t>
            </a:r>
            <a:endParaRPr lang="en-US" altLang="zh-CN" sz="2000"/>
          </a:p>
          <a:p>
            <a:pPr marL="1143000" lvl="2"/>
            <a:r>
              <a:rPr lang="en-US" altLang="zh-CN" sz="2000"/>
              <a:t>rpc: intelligent operation signatures</a:t>
            </a:r>
            <a:endParaRPr lang="en-US" altLang="zh-CN" sz="2000"/>
          </a:p>
          <a:p>
            <a:pPr marL="685800" lvl="1"/>
            <a:r>
              <a:rPr lang="en-US" altLang="zh-CN" sz="2000"/>
              <a:t>Conservations:</a:t>
            </a:r>
            <a:endParaRPr lang="en-US" altLang="zh-CN" sz="2000"/>
          </a:p>
          <a:p>
            <a:pPr marL="1143000" lvl="2"/>
            <a:r>
              <a:rPr lang="en-US" altLang="zh-CN" sz="2000"/>
              <a:t>req/rep, fire </a:t>
            </a:r>
            <a:r>
              <a:rPr lang="zh-CN" altLang="en-US" sz="2000"/>
              <a:t>&amp; </a:t>
            </a:r>
            <a:r>
              <a:rPr lang="en-US" altLang="zh-CN" sz="2000"/>
              <a:t>forget</a:t>
            </a:r>
            <a:endParaRPr lang="en-US" altLang="zh-CN" sz="2000"/>
          </a:p>
          <a:p>
            <a:pPr marL="1143000" lvl="2"/>
            <a:r>
              <a:rPr lang="en-US" altLang="zh-CN" sz="2000"/>
              <a:t>stateful,</a:t>
            </a:r>
            <a:r>
              <a:rPr lang="zh-CN" altLang="en-US" sz="2000"/>
              <a:t> </a:t>
            </a:r>
            <a:r>
              <a:rPr lang="en-US" altLang="zh-CN" sz="2000"/>
              <a:t>remember the context, set of conversational gambits may envolved. e.g. booking a room</a:t>
            </a:r>
            <a:endParaRPr lang="en-US" altLang="zh-CN" sz="2000"/>
          </a:p>
          <a:p>
            <a:pPr marL="685800" lvl="1"/>
            <a:r>
              <a:rPr lang="en-US" altLang="zh-CN" sz="2000"/>
              <a:t>Policy</a:t>
            </a:r>
            <a:endParaRPr lang="en-US" altLang="zh-CN" sz="2000"/>
          </a:p>
          <a:p>
            <a:pPr marL="1143000" lvl="2"/>
            <a:r>
              <a:rPr lang="en-US" altLang="zh-CN" sz="2000"/>
              <a:t>constraints</a:t>
            </a:r>
            <a:endParaRPr lang="en-US" altLang="zh-CN" sz="2000"/>
          </a:p>
          <a:p>
            <a:pPr marL="685800" lvl="1"/>
            <a:r>
              <a:rPr lang="en-US" altLang="zh-CN" sz="2000"/>
              <a:t>Quality of service characteristics(QOS)</a:t>
            </a:r>
            <a:endParaRPr lang="en-US" altLang="zh-CN" sz="2000"/>
          </a:p>
          <a:p>
            <a:pPr marL="228600" lvl="0"/>
            <a:r>
              <a:rPr lang="en-US" altLang="zh-CN" sz="2000"/>
              <a:t>Characteristics:</a:t>
            </a:r>
            <a:endParaRPr lang="en-US" altLang="zh-CN" sz="2000"/>
          </a:p>
          <a:p>
            <a:pPr marL="685800" lvl="1"/>
            <a:r>
              <a:rPr lang="en-US" altLang="zh-CN" sz="2000"/>
              <a:t>close </a:t>
            </a:r>
            <a:r>
              <a:rPr lang="zh-CN" altLang="en-US" sz="2000"/>
              <a:t>&amp; </a:t>
            </a:r>
            <a:r>
              <a:rPr lang="en-US" altLang="zh-CN" sz="2000"/>
              <a:t>complete</a:t>
            </a:r>
            <a:endParaRPr lang="en-US" altLang="zh-CN" sz="2000"/>
          </a:p>
          <a:p>
            <a:pPr marL="685800" lvl="1"/>
            <a:r>
              <a:rPr lang="en-US" altLang="zh-CN" sz="2000"/>
              <a:t>singular and authoritative</a:t>
            </a:r>
            <a:endParaRPr lang="en-US" altLang="zh-CN" sz="2000"/>
          </a:p>
          <a:p>
            <a:pPr marL="685800" lvl="1"/>
            <a:r>
              <a:rPr lang="en-US" altLang="zh-CN" sz="2000"/>
              <a:t>bounded statbility and immutability</a:t>
            </a:r>
            <a:endParaRPr lang="en-US" altLang="zh-CN" sz="2000"/>
          </a:p>
          <a:p>
            <a:pPr marL="685800" lvl="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28675" y="142875"/>
            <a:ext cx="10515600" cy="962025"/>
          </a:xfrm>
        </p:spPr>
        <p:txBody>
          <a:bodyPr/>
          <a:p>
            <a:r>
              <a:rPr lang="en-US" altLang="zh-CN"/>
              <a:t>Consumer</a:t>
            </a:r>
            <a:r>
              <a:rPr lang="zh-CN" altLang="en-US"/>
              <a:t>-</a:t>
            </a:r>
            <a:r>
              <a:rPr lang="en-US" altLang="zh-CN"/>
              <a:t>Driven: Consumer</a:t>
            </a:r>
            <a:endParaRPr lang="zh-CN" altLang="en-US"/>
          </a:p>
        </p:txBody>
      </p:sp>
      <p:sp>
        <p:nvSpPr>
          <p:cNvPr id="3" name="内容占位符 2"/>
          <p:cNvSpPr>
            <a:spLocks noGrp="1"/>
          </p:cNvSpPr>
          <p:nvPr>
            <p:ph idx="1"/>
          </p:nvPr>
        </p:nvSpPr>
        <p:spPr>
          <a:xfrm>
            <a:off x="838200" y="1162050"/>
            <a:ext cx="6086475" cy="5010150"/>
          </a:xfrm>
        </p:spPr>
        <p:txBody>
          <a:bodyPr/>
          <a:p>
            <a:r>
              <a:rPr lang="en-US" altLang="zh-CN" sz="2000"/>
              <a:t>For INPUT</a:t>
            </a:r>
            <a:endParaRPr lang="en-US" altLang="zh-CN" sz="2000"/>
          </a:p>
          <a:p>
            <a:r>
              <a:rPr lang="en-US" altLang="zh-CN" sz="2000"/>
              <a:t>Custom expectation into provider</a:t>
            </a:r>
            <a:endParaRPr lang="en-US" altLang="zh-CN" sz="2000"/>
          </a:p>
          <a:p>
            <a:pPr marL="685800" lvl="1"/>
            <a:r>
              <a:rPr lang="en-US" altLang="zh-CN" sz="2000"/>
              <a:t>assertions/tests on different input cases</a:t>
            </a:r>
            <a:endParaRPr lang="en-US" altLang="zh-CN" sz="2000"/>
          </a:p>
          <a:p>
            <a:pPr marL="685800" lvl="1"/>
            <a:endParaRPr lang="en-US" altLang="zh-CN" sz="2000"/>
          </a:p>
          <a:p>
            <a:pPr marL="228600" lvl="0"/>
            <a:r>
              <a:rPr lang="en-US" altLang="zh-CN" sz="2000"/>
              <a:t>Chracteristics</a:t>
            </a:r>
            <a:endParaRPr lang="en-US" altLang="zh-CN" sz="2000"/>
          </a:p>
          <a:p>
            <a:pPr marL="685800" lvl="1"/>
            <a:r>
              <a:rPr lang="en-US" altLang="zh-CN" sz="2000"/>
              <a:t>Open and incomplete, function</a:t>
            </a:r>
            <a:r>
              <a:rPr lang="zh-CN" altLang="en-US" sz="2000"/>
              <a:t>-</a:t>
            </a:r>
            <a:r>
              <a:rPr lang="en-US" altLang="zh-CN" sz="2000"/>
              <a:t>oriented</a:t>
            </a:r>
            <a:endParaRPr lang="en-US" altLang="zh-CN" sz="2000"/>
          </a:p>
          <a:p>
            <a:pPr marL="685800" lvl="1"/>
            <a:r>
              <a:rPr lang="en-US" altLang="zh-CN" sz="2000"/>
              <a:t>Multiple and non</a:t>
            </a:r>
            <a:r>
              <a:rPr lang="zh-CN" altLang="en-US" sz="2000"/>
              <a:t>-</a:t>
            </a:r>
            <a:r>
              <a:rPr lang="en-US" altLang="zh-CN" sz="2000"/>
              <a:t>authoritative</a:t>
            </a:r>
            <a:endParaRPr lang="en-US" altLang="zh-CN" sz="2000"/>
          </a:p>
          <a:p>
            <a:pPr marL="685800" lvl="1"/>
            <a:r>
              <a:rPr lang="en-US" altLang="zh-CN" sz="2000"/>
              <a:t>bounded stability and immutability</a:t>
            </a:r>
            <a:endParaRPr lang="en-US" altLang="zh-CN" sz="2000"/>
          </a:p>
          <a:p>
            <a:pPr marL="685800" lvl="1"/>
            <a:endParaRPr lang="en-US" altLang="zh-CN" sz="2000"/>
          </a:p>
          <a:p>
            <a:pPr marL="228600" lvl="0"/>
            <a:r>
              <a:rPr lang="en-US" altLang="zh-CN" sz="2000"/>
              <a:t>Provider contracts emerge to meet hte consumer expections and demands. So called consumer</a:t>
            </a:r>
            <a:r>
              <a:rPr lang="zh-CN" altLang="en-US" sz="2000"/>
              <a:t>-</a:t>
            </a:r>
            <a:r>
              <a:rPr lang="en-US" altLang="zh-CN" sz="2000"/>
              <a:t>driven contracts</a:t>
            </a:r>
            <a:endParaRPr lang="zh-CN" altLang="en-US"/>
          </a:p>
        </p:txBody>
      </p:sp>
      <p:pic>
        <p:nvPicPr>
          <p:cNvPr id="4" name="图片 3"/>
          <p:cNvPicPr>
            <a:picLocks noChangeAspect="1"/>
          </p:cNvPicPr>
          <p:nvPr/>
        </p:nvPicPr>
        <p:blipFill>
          <a:blip r:embed="rId1"/>
          <a:stretch>
            <a:fillRect/>
          </a:stretch>
        </p:blipFill>
        <p:spPr>
          <a:xfrm>
            <a:off x="6929476" y="1371600"/>
            <a:ext cx="5057775" cy="42767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Consumer</a:t>
            </a:r>
            <a:r>
              <a:rPr lang="zh-CN" altLang="en-US"/>
              <a:t>-</a:t>
            </a:r>
            <a:r>
              <a:rPr lang="en-US" altLang="zh-CN"/>
              <a:t>Driven Implementation</a:t>
            </a:r>
            <a:endParaRPr lang="zh-CN" altLang="en-US"/>
          </a:p>
        </p:txBody>
      </p:sp>
      <p:sp>
        <p:nvSpPr>
          <p:cNvPr id="3" name="内容占位符 2"/>
          <p:cNvSpPr>
            <a:spLocks noGrp="1"/>
          </p:cNvSpPr>
          <p:nvPr>
            <p:ph idx="1"/>
          </p:nvPr>
        </p:nvSpPr>
        <p:spPr/>
        <p:txBody>
          <a:bodyPr/>
          <a:p>
            <a:r>
              <a:rPr lang="en-US" altLang="zh-CN" sz="2000"/>
              <a:t>Consumer expectations</a:t>
            </a:r>
            <a:endParaRPr lang="en-US" altLang="zh-CN" sz="2000"/>
          </a:p>
          <a:p>
            <a:pPr marL="685800" lvl="1"/>
            <a:r>
              <a:rPr lang="en-US" altLang="zh-CN" sz="2000"/>
              <a:t>captured by document</a:t>
            </a:r>
            <a:endParaRPr lang="en-US" altLang="zh-CN" sz="2000"/>
          </a:p>
          <a:p>
            <a:pPr marL="685800" lvl="1"/>
            <a:r>
              <a:rPr lang="en-US" altLang="zh-CN" sz="2000"/>
              <a:t>during design, development, testing of provider</a:t>
            </a:r>
            <a:endParaRPr lang="en-US" altLang="zh-CN" sz="2000"/>
          </a:p>
          <a:p>
            <a:pPr marL="685800" lvl="1"/>
            <a:r>
              <a:rPr lang="en-US" altLang="zh-CN" sz="2000"/>
              <a:t>unittest for assertion of each expectation</a:t>
            </a:r>
            <a:endParaRPr lang="en-US" altLang="zh-CN" sz="2000"/>
          </a:p>
          <a:p>
            <a:pPr marL="685800" lvl="1"/>
            <a:r>
              <a:rPr lang="en-US" altLang="zh-CN" sz="2000"/>
              <a:t>ensure contracts are described and enforced in a repeatable automated fashion</a:t>
            </a:r>
            <a:endParaRPr lang="en-US" altLang="zh-CN" sz="2000"/>
          </a:p>
          <a:p>
            <a:pPr marL="685800" lvl="1"/>
            <a:r>
              <a:rPr lang="en-US" altLang="zh-CN" sz="2000"/>
              <a:t>assertions</a:t>
            </a:r>
            <a:r>
              <a:rPr lang="zh-CN" altLang="en-US" sz="2000"/>
              <a:t> </a:t>
            </a:r>
            <a:r>
              <a:rPr lang="en-US" altLang="zh-CN" sz="2000"/>
              <a:t>ad</a:t>
            </a:r>
            <a:r>
              <a:rPr lang="zh-CN" altLang="en-US" sz="2000"/>
              <a:t> </a:t>
            </a:r>
            <a:r>
              <a:rPr lang="en-US" altLang="zh-CN" sz="2000"/>
              <a:t>runtime</a:t>
            </a:r>
            <a:r>
              <a:rPr lang="zh-CN" altLang="en-US" sz="2000"/>
              <a:t> </a:t>
            </a:r>
            <a:r>
              <a:rPr lang="en-US" altLang="zh-CN" sz="2000"/>
              <a:t>in</a:t>
            </a:r>
            <a:r>
              <a:rPr lang="zh-CN" altLang="en-US" sz="2000"/>
              <a:t> </a:t>
            </a:r>
            <a:r>
              <a:rPr lang="en-US" altLang="zh-CN" sz="2000"/>
              <a:t>the</a:t>
            </a:r>
            <a:r>
              <a:rPr lang="zh-CN" altLang="en-US" sz="2000"/>
              <a:t> </a:t>
            </a:r>
            <a:r>
              <a:rPr lang="en-US" altLang="zh-CN" sz="2000"/>
              <a:t>input/output</a:t>
            </a:r>
            <a:r>
              <a:rPr lang="zh-CN" altLang="en-US" sz="2000"/>
              <a:t> </a:t>
            </a:r>
            <a:r>
              <a:rPr lang="en-US" altLang="zh-CN" sz="2000"/>
              <a:t>pipeline</a:t>
            </a:r>
            <a:r>
              <a:rPr lang="zh-CN" altLang="en-US" sz="2000"/>
              <a:t> </a:t>
            </a:r>
            <a:r>
              <a:rPr lang="en-US" altLang="zh-CN" sz="2000"/>
              <a:t>of</a:t>
            </a:r>
            <a:r>
              <a:rPr lang="zh-CN" altLang="en-US" sz="2000"/>
              <a:t> </a:t>
            </a:r>
            <a:r>
              <a:rPr lang="en-US" altLang="zh-CN" sz="2000"/>
              <a:t>service</a:t>
            </a:r>
            <a:endParaRPr lang="en-US" altLang="zh-CN" sz="2000"/>
          </a:p>
          <a:p>
            <a:pPr marL="685800" lvl="1"/>
            <a:endParaRPr lang="en-US" altLang="zh-CN" sz="2000"/>
          </a:p>
          <a:p>
            <a:pPr marL="228600" lvl="0"/>
            <a:r>
              <a:rPr lang="en-US" altLang="zh-CN" sz="2000"/>
              <a:t>Communications will be conducted out</a:t>
            </a:r>
            <a:r>
              <a:rPr lang="zh-CN" altLang="en-US" sz="2000"/>
              <a:t>-</a:t>
            </a:r>
            <a:r>
              <a:rPr lang="en-US" altLang="zh-CN" sz="2000"/>
              <a:t>of</a:t>
            </a:r>
            <a:r>
              <a:rPr lang="zh-CN" altLang="en-US" sz="2000"/>
              <a:t>-</a:t>
            </a:r>
            <a:r>
              <a:rPr lang="en-US" altLang="zh-CN" sz="2000"/>
              <a:t>band and prior to any conversations the excise the business functionality of system.</a:t>
            </a:r>
            <a:endParaRPr lang="en-US" altLang="zh-CN" sz="2000"/>
          </a:p>
          <a:p>
            <a:pPr marL="685800" lvl="1"/>
            <a:r>
              <a:rPr lang="en-US" altLang="zh-CN" sz="2000"/>
              <a:t> contracts first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Consumer</a:t>
            </a:r>
            <a:r>
              <a:rPr lang="zh-CN" altLang="en-US"/>
              <a:t>-</a:t>
            </a:r>
            <a:r>
              <a:rPr lang="en-US" altLang="zh-CN"/>
              <a:t>Driven's Benefits</a:t>
            </a:r>
            <a:endParaRPr lang="zh-CN" altLang="en-US"/>
          </a:p>
        </p:txBody>
      </p:sp>
      <p:sp>
        <p:nvSpPr>
          <p:cNvPr id="3" name="内容占位符 2"/>
          <p:cNvSpPr>
            <a:spLocks noGrp="1"/>
          </p:cNvSpPr>
          <p:nvPr>
            <p:ph idx="1"/>
          </p:nvPr>
        </p:nvSpPr>
        <p:spPr/>
        <p:txBody>
          <a:bodyPr/>
          <a:p>
            <a:r>
              <a:rPr lang="en-US" altLang="zh-CN" sz="2000"/>
              <a:t>F</a:t>
            </a:r>
            <a:r>
              <a:rPr lang="zh-CN" altLang="en-US" sz="2000"/>
              <a:t>ocus the specification and delivery of service functionality around key business value drivers</a:t>
            </a:r>
            <a:endParaRPr lang="zh-CN" altLang="en-US" sz="2000"/>
          </a:p>
          <a:p>
            <a:pPr marL="685800" lvl="1"/>
            <a:r>
              <a:rPr lang="en-US" altLang="zh-CN" sz="2000"/>
              <a:t>provider is clean </a:t>
            </a:r>
            <a:r>
              <a:rPr lang="zh-CN" altLang="en-US" sz="2000"/>
              <a:t>&amp; </a:t>
            </a:r>
            <a:r>
              <a:rPr lang="en-US" altLang="zh-CN" sz="2000"/>
              <a:t>minimal</a:t>
            </a:r>
            <a:endParaRPr lang="en-US" altLang="zh-CN" sz="2000"/>
          </a:p>
          <a:p>
            <a:pPr marL="685800" lvl="1"/>
            <a:r>
              <a:rPr lang="en-US" altLang="zh-CN" sz="2000"/>
              <a:t>only</a:t>
            </a:r>
            <a:r>
              <a:rPr lang="zh-CN" altLang="en-US" sz="2000"/>
              <a:t> </a:t>
            </a:r>
            <a:r>
              <a:rPr lang="en-US" altLang="zh-CN" sz="2000"/>
              <a:t>to the extent it is consumed</a:t>
            </a:r>
            <a:endParaRPr lang="en-US" altLang="zh-CN" sz="2000"/>
          </a:p>
          <a:p>
            <a:pPr marL="685800" lvl="1"/>
            <a:r>
              <a:rPr lang="en-US" altLang="zh-CN" sz="2000"/>
              <a:t>avoid</a:t>
            </a:r>
            <a:r>
              <a:rPr lang="zh-CN" altLang="en-US" sz="2000"/>
              <a:t> </a:t>
            </a:r>
            <a:r>
              <a:rPr lang="en-US" altLang="zh-CN" sz="2000"/>
              <a:t>over</a:t>
            </a:r>
            <a:r>
              <a:rPr lang="zh-CN" altLang="en-US" sz="2000"/>
              <a:t> </a:t>
            </a:r>
            <a:r>
              <a:rPr lang="en-US" altLang="zh-CN" sz="2000"/>
              <a:t>designed</a:t>
            </a:r>
            <a:endParaRPr lang="en-US" altLang="zh-CN" sz="2000"/>
          </a:p>
          <a:p>
            <a:pPr marL="685800" lvl="1"/>
            <a:r>
              <a:rPr lang="en-US" altLang="zh-CN" sz="2000"/>
              <a:t>evolution only when consumers express a clear need</a:t>
            </a:r>
            <a:endParaRPr lang="en-US" altLang="zh-CN" sz="2000"/>
          </a:p>
          <a:p>
            <a:pPr marL="685800" lvl="1"/>
            <a:endParaRPr lang="en-US" altLang="zh-CN" sz="2000"/>
          </a:p>
          <a:p>
            <a:pPr marL="228600" lvl="0"/>
            <a:r>
              <a:rPr lang="en-US" altLang="zh-CN" sz="2000"/>
              <a:t>Efficient in evolution</a:t>
            </a:r>
            <a:endParaRPr lang="en-US" altLang="zh-CN" sz="2000"/>
          </a:p>
          <a:p>
            <a:pPr marL="685800" lvl="1"/>
            <a:r>
              <a:rPr lang="en-US" altLang="zh-CN" sz="2000"/>
              <a:t>provider contracts gives fine</a:t>
            </a:r>
            <a:r>
              <a:rPr lang="zh-CN" altLang="en-US" sz="2000"/>
              <a:t>-</a:t>
            </a:r>
            <a:r>
              <a:rPr lang="en-US" altLang="zh-CN" sz="2000"/>
              <a:t>grained insight </a:t>
            </a:r>
            <a:r>
              <a:rPr lang="zh-CN" altLang="en-US" sz="2000"/>
              <a:t>&amp; </a:t>
            </a:r>
            <a:r>
              <a:rPr lang="en-US" altLang="zh-CN" sz="2000"/>
              <a:t>rapid feedback</a:t>
            </a:r>
            <a:endParaRPr lang="en-US" altLang="zh-CN" sz="2000"/>
          </a:p>
          <a:p>
            <a:pPr marL="685800" lvl="1"/>
            <a:r>
              <a:rPr lang="en-US" altLang="zh-CN" sz="2000"/>
              <a:t>repository of knowlege and feedback mechanisum of lifecycle</a:t>
            </a:r>
            <a:endParaRPr lang="en-US" altLang="zh-CN" sz="2000"/>
          </a:p>
          <a:p>
            <a:pPr marL="685800" lvl="1"/>
            <a:endParaRPr lang="zh-CN" altLang="en-US" sz="2000"/>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04956" y="4798"/>
            <a:ext cx="10515600" cy="1325563"/>
          </a:xfrm>
        </p:spPr>
        <p:txBody>
          <a:bodyPr/>
          <a:p>
            <a:r>
              <a:rPr lang="zh-CN" altLang="en-US"/>
              <a:t>什么是服务</a:t>
            </a:r>
            <a:endParaRPr lang="zh-CN" altLang="en-US"/>
          </a:p>
        </p:txBody>
      </p:sp>
      <p:sp>
        <p:nvSpPr>
          <p:cNvPr id="3" name="内容占位符 2"/>
          <p:cNvSpPr>
            <a:spLocks noGrp="1"/>
          </p:cNvSpPr>
          <p:nvPr>
            <p:ph idx="1"/>
          </p:nvPr>
        </p:nvSpPr>
        <p:spPr>
          <a:xfrm>
            <a:off x="647731" y="923925"/>
            <a:ext cx="10668000" cy="5838825"/>
          </a:xfrm>
        </p:spPr>
        <p:txBody>
          <a:bodyPr/>
          <a:p>
            <a:r>
              <a:rPr lang="zh-CN" altLang="en-US" sz="1600"/>
              <a:t>类比饭店服务员</a:t>
            </a:r>
            <a:endParaRPr lang="zh-CN" altLang="en-US" sz="1600"/>
          </a:p>
          <a:p>
            <a:pPr marL="685800" lvl="1"/>
            <a:r>
              <a:rPr lang="zh-CN" altLang="en-US" sz="1600"/>
              <a:t>饭店就是服务框架</a:t>
            </a:r>
            <a:endParaRPr lang="zh-CN" altLang="en-US" sz="1600"/>
          </a:p>
          <a:p>
            <a:pPr marL="685800" lvl="1"/>
            <a:r>
              <a:rPr lang="zh-CN" altLang="en-US" sz="1600"/>
              <a:t>减少顾客等待时间，服务要马上上</a:t>
            </a:r>
            <a:endParaRPr lang="zh-CN" altLang="en-US" sz="1600"/>
          </a:p>
          <a:p>
            <a:pPr marL="685800" lvl="1"/>
            <a:r>
              <a:rPr lang="zh-CN" altLang="en-US" sz="1600"/>
              <a:t>客人来了，分配服务员服务，</a:t>
            </a:r>
            <a:r>
              <a:rPr lang="en-US" altLang="zh-CN" sz="1600"/>
              <a:t>request/response</a:t>
            </a:r>
            <a:endParaRPr lang="en-US" altLang="zh-CN" sz="1600"/>
          </a:p>
          <a:p>
            <a:pPr marL="685800" lvl="1"/>
            <a:r>
              <a:rPr lang="zh-CN" altLang="en-US" sz="1600"/>
              <a:t>一个服务员：一个线程</a:t>
            </a:r>
            <a:endParaRPr lang="zh-CN" altLang="en-US" sz="1600"/>
          </a:p>
          <a:p>
            <a:pPr marL="685800" lvl="1"/>
            <a:r>
              <a:rPr lang="zh-CN" altLang="en-US" sz="1600"/>
              <a:t>每桌一个服务员全程等待式：多线程同步模型</a:t>
            </a:r>
            <a:endParaRPr lang="zh-CN" altLang="en-US" sz="1600"/>
          </a:p>
          <a:p>
            <a:pPr marL="685800" lvl="1"/>
            <a:r>
              <a:rPr lang="zh-CN" altLang="en-US" sz="1600"/>
              <a:t>一个服务员同时切换服务几桌：单线程异步模型</a:t>
            </a:r>
            <a:endParaRPr lang="zh-CN" altLang="en-US" sz="1600"/>
          </a:p>
          <a:p>
            <a:pPr marL="685800" lvl="1"/>
            <a:r>
              <a:rPr lang="zh-CN" altLang="en-US" sz="1600"/>
              <a:t>多服务员同时切换几桌</a:t>
            </a:r>
            <a:r>
              <a:rPr lang="en-US" altLang="zh-CN" sz="1600"/>
              <a:t>:</a:t>
            </a:r>
            <a:r>
              <a:rPr lang="zh-CN" altLang="en-US" sz="1600"/>
              <a:t> </a:t>
            </a:r>
            <a:r>
              <a:rPr lang="en-US" altLang="zh-CN" sz="1600"/>
              <a:t>M/N</a:t>
            </a:r>
            <a:r>
              <a:rPr lang="zh-CN" altLang="en-US" sz="1600"/>
              <a:t>模型</a:t>
            </a:r>
            <a:endParaRPr lang="zh-CN" altLang="en-US" sz="1600"/>
          </a:p>
          <a:p>
            <a:pPr marL="685800" lvl="1"/>
            <a:r>
              <a:rPr lang="zh-CN" altLang="en-US" sz="1600"/>
              <a:t>老板如何管理服务员：每来一桌上一个服务员</a:t>
            </a:r>
            <a:r>
              <a:rPr lang="en-US" altLang="zh-CN" sz="1600"/>
              <a:t>1:1</a:t>
            </a:r>
            <a:endParaRPr lang="en-US" altLang="zh-CN" sz="1600"/>
          </a:p>
          <a:p>
            <a:pPr marL="685800" lvl="1"/>
            <a:r>
              <a:rPr lang="zh-CN" altLang="en-US" sz="1600"/>
              <a:t>共享</a:t>
            </a:r>
            <a:r>
              <a:rPr lang="en-US" altLang="zh-CN" sz="1600"/>
              <a:t>10</a:t>
            </a:r>
            <a:r>
              <a:rPr lang="zh-CN" altLang="en-US" sz="1600"/>
              <a:t>个服务员：进程池</a:t>
            </a:r>
            <a:endParaRPr lang="zh-CN" altLang="en-US" sz="1600"/>
          </a:p>
          <a:p>
            <a:pPr marL="685800" lvl="1"/>
            <a:r>
              <a:rPr lang="zh-CN" altLang="en-US" sz="1600"/>
              <a:t>吃完饭服务员服务结束：服务进程终止</a:t>
            </a:r>
            <a:r>
              <a:rPr lang="en-US" altLang="zh-CN" sz="1600"/>
              <a:t>/</a:t>
            </a:r>
            <a:r>
              <a:rPr lang="zh-CN" altLang="en-US" sz="1600"/>
              <a:t>任务终止，资源释放</a:t>
            </a:r>
            <a:r>
              <a:rPr lang="en-US" altLang="zh-CN" sz="1600"/>
              <a:t>/</a:t>
            </a:r>
            <a:r>
              <a:rPr lang="zh-CN" altLang="en-US" sz="1600"/>
              <a:t>返回线程池</a:t>
            </a:r>
            <a:endParaRPr lang="zh-CN" altLang="en-US" sz="1600"/>
          </a:p>
          <a:p>
            <a:pPr marL="685800" lvl="1"/>
            <a:r>
              <a:rPr lang="zh-CN" altLang="en-US" sz="1600"/>
              <a:t>服务员外包，食客来了服务员外包过来：依赖注入</a:t>
            </a:r>
            <a:endParaRPr lang="zh-CN" altLang="en-US" sz="1600"/>
          </a:p>
          <a:p>
            <a:pPr marL="685800" lvl="1"/>
            <a:r>
              <a:rPr lang="zh-CN" altLang="en-US" sz="1600"/>
              <a:t>老板雇佣服务员，老板负责创建服务员并管理服务员：框架负责创建服务线程并管理线程服务周期</a:t>
            </a:r>
            <a:endParaRPr lang="zh-CN" altLang="en-US" sz="1600"/>
          </a:p>
          <a:p>
            <a:pPr marL="685800" lvl="1"/>
            <a:r>
              <a:rPr lang="zh-CN" altLang="en-US" sz="1600"/>
              <a:t>服务员从窗口端菜：服务层从业务层获取数据</a:t>
            </a:r>
            <a:endParaRPr lang="zh-CN" altLang="en-US" sz="1600"/>
          </a:p>
          <a:p>
            <a:pPr marL="685800" lvl="1"/>
            <a:r>
              <a:rPr lang="zh-CN" altLang="en-US" sz="1600"/>
              <a:t>大厨做菜：数据生成</a:t>
            </a:r>
            <a:r>
              <a:rPr lang="en-US" altLang="zh-CN" sz="1600"/>
              <a:t>/</a:t>
            </a:r>
            <a:r>
              <a:rPr lang="zh-CN" altLang="en-US" sz="1600"/>
              <a:t>数据库</a:t>
            </a:r>
            <a:endParaRPr lang="zh-CN" altLang="en-US" sz="1600"/>
          </a:p>
          <a:p>
            <a:pPr marL="685800" lvl="1"/>
            <a:r>
              <a:rPr lang="zh-CN" altLang="en-US" sz="1600"/>
              <a:t>配菜送菜员：业务逻辑的实例。</a:t>
            </a:r>
            <a:endParaRPr lang="zh-CN" altLang="en-US" sz="1600"/>
          </a:p>
          <a:p>
            <a:pPr marL="685800" lvl="1"/>
            <a:r>
              <a:rPr lang="zh-CN" altLang="en-US" sz="1600"/>
              <a:t>服务员，配菜员，大厨这些职位：服务类，业务逻辑类，数据库处理类，类</a:t>
            </a:r>
            <a:r>
              <a:rPr lang="en-US" altLang="zh-CN" sz="1600"/>
              <a:t>vs</a:t>
            </a:r>
            <a:r>
              <a:rPr lang="zh-CN" altLang="en-US" sz="1600"/>
              <a:t>实例</a:t>
            </a:r>
            <a:endParaRPr lang="zh-CN" altLang="en-US" sz="1600"/>
          </a:p>
          <a:p>
            <a:pPr marL="685800" lvl="1"/>
            <a:r>
              <a:rPr lang="zh-CN" altLang="en-US" sz="1600"/>
              <a:t>组织按服务员，配菜员，大厨这样横向划分叫做宏服务，单体服务。饭店视为整体</a:t>
            </a:r>
            <a:endParaRPr lang="zh-CN" altLang="en-US" sz="1600"/>
          </a:p>
          <a:p>
            <a:pPr marL="685800" lvl="1"/>
            <a:r>
              <a:rPr lang="zh-CN" altLang="en-US" sz="1600"/>
              <a:t>按照桌划分，相关的服务员，配菜员，相关大厨打包到一起形成服务小组，一个饭店有多个服务小组，叫做微服务。纵向划分。</a:t>
            </a:r>
            <a:endParaRPr lang="zh-CN" altLang="en-US" sz="1600"/>
          </a:p>
          <a:p>
            <a:pPr marL="685800" lvl="1"/>
            <a:r>
              <a:rPr lang="zh-CN" altLang="en-US" sz="1600"/>
              <a:t>集中治理 </a:t>
            </a:r>
            <a:r>
              <a:rPr lang="en-US" altLang="zh-CN" sz="1600"/>
              <a:t>vs</a:t>
            </a:r>
            <a:r>
              <a:rPr lang="zh-CN" altLang="en-US" sz="1600"/>
              <a:t> 分布式治理</a:t>
            </a:r>
            <a:endParaRPr lang="zh-CN" altLang="en-US" sz="1600"/>
          </a:p>
          <a:p>
            <a:pPr marL="685800" lvl="1"/>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Event Collaboration</a:t>
            </a:r>
            <a:endParaRPr lang="zh-CN" altLang="en-US"/>
          </a:p>
        </p:txBody>
      </p:sp>
      <p:sp>
        <p:nvSpPr>
          <p:cNvPr id="3" name="内容占位符 2"/>
          <p:cNvSpPr>
            <a:spLocks noGrp="1"/>
          </p:cNvSpPr>
          <p:nvPr>
            <p:ph idx="1"/>
          </p:nvPr>
        </p:nvSpPr>
        <p:spPr/>
        <p:txBody>
          <a:bodyPr/>
          <a:p>
            <a:r>
              <a:rPr lang="en-US" altLang="zh-CN" sz="2000"/>
              <a:t>Driven by request</a:t>
            </a:r>
            <a:endParaRPr lang="en-US" altLang="zh-CN" sz="2000"/>
          </a:p>
          <a:p>
            <a:pPr marL="685800" lvl="1"/>
            <a:r>
              <a:rPr lang="en-US" altLang="zh-CN" sz="2000"/>
              <a:t>work</a:t>
            </a:r>
            <a:r>
              <a:rPr lang="zh-CN" altLang="en-US" sz="2000"/>
              <a:t> </a:t>
            </a:r>
            <a:r>
              <a:rPr lang="en-US" altLang="zh-CN" sz="2000"/>
              <a:t>like rpc, </a:t>
            </a:r>
            <a:endParaRPr lang="en-US" altLang="zh-CN" sz="2000"/>
          </a:p>
          <a:p>
            <a:pPr marL="685800" lvl="1"/>
            <a:r>
              <a:rPr lang="en-US" altLang="zh-CN" sz="2000"/>
              <a:t>a component needier make requests, get the response from other component</a:t>
            </a:r>
            <a:endParaRPr lang="en-US" altLang="zh-CN" sz="2000"/>
          </a:p>
          <a:p>
            <a:pPr marL="685800" lvl="1"/>
            <a:endParaRPr lang="en-US" altLang="zh-CN" sz="2000"/>
          </a:p>
          <a:p>
            <a:pPr marL="228600" lvl="0"/>
            <a:r>
              <a:rPr lang="en-US" altLang="zh-CN" sz="2000"/>
              <a:t>Driven by event</a:t>
            </a:r>
            <a:endParaRPr lang="en-US" altLang="zh-CN" sz="2000"/>
          </a:p>
          <a:p>
            <a:pPr marL="685800" lvl="1"/>
            <a:r>
              <a:rPr lang="en-US" altLang="zh-CN" sz="2000"/>
              <a:t>components raise events when thing change, other component listen the events and react appropriately</a:t>
            </a:r>
            <a:endParaRPr lang="en-US" altLang="zh-CN" sz="2000"/>
          </a:p>
          <a:p>
            <a:pPr marL="685800" lvl="1"/>
            <a:endParaRPr lang="en-US" altLang="zh-CN" sz="2000"/>
          </a:p>
          <a:p>
            <a:pPr marL="228600" lvl="0"/>
            <a:r>
              <a:rPr lang="en-US" altLang="zh-CN" sz="2000"/>
              <a:t>Different interaction paradiam between Components</a:t>
            </a:r>
            <a:endParaRPr lang="en-US" altLang="zh-CN" sz="2000"/>
          </a:p>
          <a:p>
            <a:pPr marL="228600" lvl="0"/>
            <a:endParaRPr lang="zh-CN" altLang="en-US"/>
          </a:p>
        </p:txBody>
      </p:sp>
      <p:pic>
        <p:nvPicPr>
          <p:cNvPr id="4" name="图片 3"/>
          <p:cNvPicPr>
            <a:picLocks noChangeAspect="1"/>
          </p:cNvPicPr>
          <p:nvPr/>
        </p:nvPicPr>
        <p:blipFill>
          <a:blip r:embed="rId1"/>
          <a:stretch>
            <a:fillRect/>
          </a:stretch>
        </p:blipFill>
        <p:spPr>
          <a:xfrm>
            <a:off x="1428750" y="5114925"/>
            <a:ext cx="8753475" cy="1143000"/>
          </a:xfrm>
          <a:prstGeom prst="rect">
            <a:avLst/>
          </a:prstGeom>
        </p:spPr>
      </p:pic>
      <p:pic>
        <p:nvPicPr>
          <p:cNvPr id="5" name="图片 4"/>
          <p:cNvPicPr>
            <a:picLocks noChangeAspect="1"/>
          </p:cNvPicPr>
          <p:nvPr/>
        </p:nvPicPr>
        <p:blipFill>
          <a:blip r:embed="rId2"/>
          <a:stretch>
            <a:fillRect/>
          </a:stretch>
        </p:blipFill>
        <p:spPr>
          <a:xfrm>
            <a:off x="6629400" y="957263"/>
            <a:ext cx="5105400" cy="1343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How it Works</a:t>
            </a:r>
            <a:endParaRPr lang="zh-CN" altLang="en-US"/>
          </a:p>
        </p:txBody>
      </p:sp>
      <p:pic>
        <p:nvPicPr>
          <p:cNvPr id="4" name="图片 3"/>
          <p:cNvPicPr>
            <a:picLocks noChangeAspect="1"/>
          </p:cNvPicPr>
          <p:nvPr/>
        </p:nvPicPr>
        <p:blipFill>
          <a:blip r:embed="rId1"/>
          <a:stretch>
            <a:fillRect/>
          </a:stretch>
        </p:blipFill>
        <p:spPr>
          <a:xfrm>
            <a:off x="5624551" y="185840"/>
            <a:ext cx="5972175" cy="1200150"/>
          </a:xfrm>
          <a:prstGeom prst="rect">
            <a:avLst/>
          </a:prstGeom>
        </p:spPr>
      </p:pic>
      <p:pic>
        <p:nvPicPr>
          <p:cNvPr id="5" name="图片 4"/>
          <p:cNvPicPr>
            <a:picLocks noChangeAspect="1"/>
          </p:cNvPicPr>
          <p:nvPr/>
        </p:nvPicPr>
        <p:blipFill>
          <a:blip r:embed="rId2"/>
          <a:stretch>
            <a:fillRect/>
          </a:stretch>
        </p:blipFill>
        <p:spPr>
          <a:xfrm>
            <a:off x="5691297" y="1509848"/>
            <a:ext cx="5600700" cy="1438275"/>
          </a:xfrm>
          <a:prstGeom prst="rect">
            <a:avLst/>
          </a:prstGeom>
        </p:spPr>
      </p:pic>
      <p:sp>
        <p:nvSpPr>
          <p:cNvPr id="6" name="内容占位符 5"/>
          <p:cNvSpPr>
            <a:spLocks noGrp="1"/>
          </p:cNvSpPr>
          <p:nvPr>
            <p:ph idx="1"/>
          </p:nvPr>
        </p:nvSpPr>
        <p:spPr>
          <a:xfrm>
            <a:off x="838200" y="1828800"/>
            <a:ext cx="10982325" cy="4981575"/>
          </a:xfrm>
        </p:spPr>
        <p:txBody>
          <a:bodyPr/>
          <a:p>
            <a:r>
              <a:rPr lang="en-US" altLang="zh-CN" sz="2000"/>
              <a:t>Request</a:t>
            </a:r>
            <a:endParaRPr lang="en-US" altLang="zh-CN" sz="2000"/>
          </a:p>
          <a:p>
            <a:pPr marL="685800" lvl="1"/>
            <a:r>
              <a:rPr lang="en-US" altLang="zh-CN" sz="2000"/>
              <a:t>need to know the peer</a:t>
            </a:r>
            <a:endParaRPr lang="en-US" altLang="zh-CN" sz="2000"/>
          </a:p>
          <a:p>
            <a:pPr marL="228600" lvl="0"/>
            <a:r>
              <a:rPr lang="en-US" altLang="zh-CN" sz="2000"/>
              <a:t>Event</a:t>
            </a:r>
            <a:endParaRPr lang="en-US" altLang="zh-CN" sz="2000"/>
          </a:p>
          <a:p>
            <a:pPr marL="685800" lvl="1"/>
            <a:r>
              <a:rPr lang="en-US" altLang="zh-CN" sz="2000"/>
              <a:t>broadcast the event</a:t>
            </a:r>
            <a:endParaRPr lang="en-US" altLang="zh-CN" sz="2000"/>
          </a:p>
          <a:p>
            <a:pPr marL="685800" lvl="1"/>
            <a:r>
              <a:rPr lang="en-US" altLang="zh-CN" sz="2000"/>
              <a:t>dont know the receiver</a:t>
            </a:r>
            <a:endParaRPr lang="en-US" altLang="zh-CN" sz="2000"/>
          </a:p>
          <a:p>
            <a:pPr marL="685800" lvl="1"/>
            <a:endParaRPr lang="en-US" altLang="zh-CN" sz="2000"/>
          </a:p>
          <a:p>
            <a:pPr marL="228600" lvl="0"/>
            <a:r>
              <a:rPr lang="en-US" altLang="zh-CN" sz="2000"/>
              <a:t>Command</a:t>
            </a:r>
            <a:r>
              <a:rPr lang="zh-CN" altLang="en-US" sz="2000"/>
              <a:t> </a:t>
            </a:r>
            <a:r>
              <a:rPr lang="en-US" altLang="zh-CN" sz="2000"/>
              <a:t>vs</a:t>
            </a:r>
            <a:r>
              <a:rPr lang="zh-CN" altLang="en-US" sz="2000"/>
              <a:t> </a:t>
            </a:r>
            <a:r>
              <a:rPr lang="en-US" altLang="zh-CN" sz="2000"/>
              <a:t>Queue</a:t>
            </a:r>
            <a:endParaRPr lang="en-US" altLang="zh-CN" sz="2000"/>
          </a:p>
          <a:p>
            <a:pPr marL="685800" lvl="1"/>
            <a:r>
              <a:rPr lang="en-US" altLang="zh-CN" sz="2000"/>
              <a:t>where</a:t>
            </a:r>
            <a:r>
              <a:rPr lang="zh-CN" altLang="en-US" sz="2000"/>
              <a:t> </a:t>
            </a:r>
            <a:r>
              <a:rPr lang="en-US" altLang="zh-CN" sz="2000"/>
              <a:t>data</a:t>
            </a:r>
            <a:r>
              <a:rPr lang="zh-CN" altLang="en-US" sz="2000"/>
              <a:t> </a:t>
            </a:r>
            <a:r>
              <a:rPr lang="en-US" altLang="zh-CN" sz="2000"/>
              <a:t>stored. Data structured, history, accessibility...</a:t>
            </a:r>
            <a:endParaRPr lang="en-US" altLang="zh-CN" sz="2000"/>
          </a:p>
          <a:p>
            <a:pPr marL="685800" lvl="1"/>
            <a:r>
              <a:rPr lang="en-US" altLang="zh-CN" sz="2000"/>
              <a:t> replicated.  Event cant wait you back online but requests cant.</a:t>
            </a:r>
            <a:endParaRPr lang="en-US" altLang="zh-CN" sz="2000"/>
          </a:p>
          <a:p>
            <a:pPr marL="685800" lvl="1"/>
            <a:endParaRPr lang="en-US" altLang="zh-CN" sz="2000"/>
          </a:p>
          <a:p>
            <a:pPr marL="228600" lvl="0"/>
            <a:r>
              <a:rPr lang="en-US" altLang="zh-CN" sz="2000"/>
              <a:t>Event Cascade</a:t>
            </a:r>
            <a:endParaRPr lang="en-US" altLang="zh-CN" sz="2000"/>
          </a:p>
          <a:p>
            <a:pPr marL="685800" lvl="1"/>
            <a:r>
              <a:rPr lang="en-US" altLang="zh-CN" sz="2000"/>
              <a:t>trigger one by one</a:t>
            </a:r>
            <a:endParaRPr lang="en-US" altLang="zh-CN" sz="2000"/>
          </a:p>
          <a:p>
            <a:pPr marL="685800" lvl="1"/>
            <a:r>
              <a:rPr lang="en-US" altLang="zh-CN" sz="2000"/>
              <a:t>Invisible call chain, something indirect happen</a:t>
            </a:r>
            <a:endParaRPr lang="en-US" altLang="zh-CN" sz="2000"/>
          </a:p>
          <a:p>
            <a:pPr marL="685800" lvl="1"/>
            <a:r>
              <a:rPr lang="en-US" altLang="zh-CN" sz="2000"/>
              <a:t>visualization tools, graph of event chains</a:t>
            </a:r>
            <a:endParaRPr lang="en-US" altLang="zh-CN" sz="2000"/>
          </a:p>
          <a:p>
            <a:pPr marL="685800" lvl="1"/>
            <a:endParaRPr lang="zh-CN" altLang="en-US"/>
          </a:p>
        </p:txBody>
      </p:sp>
      <p:pic>
        <p:nvPicPr>
          <p:cNvPr id="7" name="图片 6"/>
          <p:cNvPicPr>
            <a:picLocks noChangeAspect="1"/>
          </p:cNvPicPr>
          <p:nvPr/>
        </p:nvPicPr>
        <p:blipFill>
          <a:blip r:embed="rId3"/>
          <a:stretch>
            <a:fillRect/>
          </a:stretch>
        </p:blipFill>
        <p:spPr>
          <a:xfrm>
            <a:off x="5462645" y="3238500"/>
            <a:ext cx="6296025" cy="990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Why Event Collaboration</a:t>
            </a:r>
            <a:endParaRPr lang="zh-CN" altLang="en-US"/>
          </a:p>
        </p:txBody>
      </p:sp>
      <p:sp>
        <p:nvSpPr>
          <p:cNvPr id="3" name="内容占位符 2"/>
          <p:cNvSpPr>
            <a:spLocks noGrp="1"/>
          </p:cNvSpPr>
          <p:nvPr>
            <p:ph idx="1"/>
          </p:nvPr>
        </p:nvSpPr>
        <p:spPr/>
        <p:txBody>
          <a:bodyPr/>
          <a:p>
            <a:r>
              <a:rPr lang="en-US" altLang="zh-CN" sz="2000"/>
              <a:t>Great strength/weakness is loosely coupling between components.</a:t>
            </a:r>
            <a:endParaRPr lang="en-US" altLang="zh-CN" sz="2000"/>
          </a:p>
          <a:p>
            <a:r>
              <a:rPr lang="en-US" altLang="zh-CN" sz="2000"/>
              <a:t>Easy</a:t>
            </a:r>
            <a:r>
              <a:rPr lang="zh-CN" altLang="en-US" sz="2000"/>
              <a:t> </a:t>
            </a:r>
            <a:r>
              <a:rPr lang="en-US" altLang="zh-CN" sz="2000"/>
              <a:t>to</a:t>
            </a:r>
            <a:r>
              <a:rPr lang="zh-CN" altLang="en-US" sz="2000"/>
              <a:t> </a:t>
            </a:r>
            <a:r>
              <a:rPr lang="en-US" altLang="zh-CN" sz="2000"/>
              <a:t>add</a:t>
            </a:r>
            <a:r>
              <a:rPr lang="zh-CN" altLang="en-US" sz="2000"/>
              <a:t> </a:t>
            </a:r>
            <a:r>
              <a:rPr lang="en-US" altLang="zh-CN" sz="2000"/>
              <a:t>new</a:t>
            </a:r>
            <a:r>
              <a:rPr lang="zh-CN" altLang="en-US" sz="2000"/>
              <a:t> </a:t>
            </a:r>
            <a:r>
              <a:rPr lang="en-US" altLang="zh-CN" sz="2000"/>
              <a:t>components</a:t>
            </a:r>
            <a:endParaRPr lang="en-US" altLang="zh-CN" sz="2000"/>
          </a:p>
          <a:p>
            <a:pPr marL="685800" lvl="1"/>
            <a:r>
              <a:rPr lang="en-US" altLang="zh-CN" sz="2000"/>
              <a:t>just listen</a:t>
            </a:r>
            <a:r>
              <a:rPr lang="zh-CN" altLang="en-US" sz="2000"/>
              <a:t> </a:t>
            </a:r>
            <a:r>
              <a:rPr lang="en-US" altLang="zh-CN" sz="2000"/>
              <a:t>to events on event bus</a:t>
            </a:r>
            <a:endParaRPr lang="en-US" altLang="zh-CN" sz="2000"/>
          </a:p>
          <a:p>
            <a:pPr marL="685800" lvl="1"/>
            <a:r>
              <a:rPr lang="en-US" altLang="zh-CN" sz="2000"/>
              <a:t>existing components without knowing the new arrivals</a:t>
            </a:r>
            <a:endParaRPr lang="en-US" altLang="zh-CN" sz="2000"/>
          </a:p>
          <a:p>
            <a:pPr marL="685800" lvl="1"/>
            <a:endParaRPr lang="en-US" altLang="zh-CN" sz="2000"/>
          </a:p>
          <a:p>
            <a:pPr marL="228600" lvl="0"/>
            <a:r>
              <a:rPr lang="en-US" altLang="zh-CN" sz="2000"/>
              <a:t>Keep each component simple</a:t>
            </a:r>
            <a:endParaRPr lang="en-US" altLang="zh-CN" sz="2000"/>
          </a:p>
          <a:p>
            <a:pPr marL="685800" lvl="1"/>
            <a:r>
              <a:rPr lang="en-US" altLang="zh-CN" sz="2000"/>
              <a:t>all is the events, dont care anyone else is listening</a:t>
            </a:r>
            <a:endParaRPr lang="en-US" altLang="zh-CN" sz="2000"/>
          </a:p>
          <a:p>
            <a:pPr marL="685800" lvl="1"/>
            <a:r>
              <a:rPr lang="en-US" altLang="zh-CN" sz="2000"/>
              <a:t>focus one component at a time for develop</a:t>
            </a:r>
            <a:endParaRPr lang="en-US" altLang="zh-CN" sz="2000"/>
          </a:p>
          <a:p>
            <a:pPr marL="685800" lvl="1"/>
            <a:endParaRPr lang="en-US" altLang="zh-CN" sz="2000"/>
          </a:p>
          <a:p>
            <a:pPr marL="228600" lvl="0"/>
            <a:r>
              <a:rPr lang="en-US" altLang="zh-CN" sz="2000"/>
              <a:t>Resilient to breakdowns</a:t>
            </a:r>
            <a:endParaRPr lang="en-US" altLang="zh-CN" sz="2000"/>
          </a:p>
          <a:p>
            <a:pPr marL="685800" lvl="1"/>
            <a:r>
              <a:rPr lang="en-US" altLang="zh-CN" sz="2000"/>
              <a:t>two</a:t>
            </a:r>
            <a:r>
              <a:rPr lang="zh-CN" altLang="en-US" sz="2000"/>
              <a:t>-</a:t>
            </a:r>
            <a:r>
              <a:rPr lang="en-US" altLang="zh-CN" sz="2000"/>
              <a:t>edged sword</a:t>
            </a:r>
            <a:endParaRPr lang="en-US" altLang="zh-CN" sz="2000"/>
          </a:p>
          <a:p>
            <a:pPr marL="685800" lvl="1"/>
            <a:r>
              <a:rPr lang="en-US" altLang="zh-CN" sz="2000"/>
              <a:t>continue operating(event style) or breaking down(request style)</a:t>
            </a:r>
            <a:endParaRPr lang="en-US" altLang="zh-CN" sz="2000"/>
          </a:p>
          <a:p>
            <a:pPr marL="228600" lvl="0"/>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Why not Event Collaboration</a:t>
            </a:r>
            <a:endParaRPr lang="zh-CN" altLang="en-US"/>
          </a:p>
        </p:txBody>
      </p:sp>
      <p:sp>
        <p:nvSpPr>
          <p:cNvPr id="3" name="内容占位符 2"/>
          <p:cNvSpPr>
            <a:spLocks noGrp="1"/>
          </p:cNvSpPr>
          <p:nvPr>
            <p:ph idx="1"/>
          </p:nvPr>
        </p:nvSpPr>
        <p:spPr>
          <a:xfrm>
            <a:off x="838200" y="1828800"/>
            <a:ext cx="10639425" cy="4991100"/>
          </a:xfrm>
        </p:spPr>
        <p:txBody>
          <a:bodyPr/>
          <a:p>
            <a:r>
              <a:rPr lang="en-US" altLang="zh-CN" sz="2000"/>
              <a:t>Component is simple, interactions are complex.</a:t>
            </a:r>
            <a:endParaRPr lang="en-US" altLang="zh-CN" sz="2000"/>
          </a:p>
          <a:p>
            <a:pPr marL="228600" lvl="0"/>
            <a:r>
              <a:rPr lang="en-US" altLang="zh-CN" sz="2000"/>
              <a:t>interactions are not clear by reading source code compared with request collabration</a:t>
            </a:r>
            <a:endParaRPr lang="en-US" altLang="zh-CN" sz="2000"/>
          </a:p>
          <a:p>
            <a:pPr marL="228600" lvl="0"/>
            <a:r>
              <a:rPr lang="en-US" altLang="zh-CN" sz="2000"/>
              <a:t>callback</a:t>
            </a:r>
            <a:r>
              <a:rPr lang="zh-CN" altLang="en-US" sz="2000"/>
              <a:t> </a:t>
            </a:r>
            <a:r>
              <a:rPr lang="en-US" altLang="zh-CN" sz="2000"/>
              <a:t>like</a:t>
            </a:r>
            <a:endParaRPr lang="en-US" altLang="zh-CN" sz="2000"/>
          </a:p>
          <a:p>
            <a:pPr marL="228600" lvl="0"/>
            <a:r>
              <a:rPr lang="en-US" altLang="zh-CN" sz="2000"/>
              <a:t>dont</a:t>
            </a:r>
            <a:r>
              <a:rPr lang="zh-CN" altLang="en-US" sz="2000"/>
              <a:t> </a:t>
            </a:r>
            <a:r>
              <a:rPr lang="en-US" altLang="zh-CN" sz="2000"/>
              <a:t>know</a:t>
            </a:r>
            <a:r>
              <a:rPr lang="zh-CN" altLang="en-US" sz="2000"/>
              <a:t> </a:t>
            </a:r>
            <a:r>
              <a:rPr lang="en-US" altLang="zh-CN" sz="2000"/>
              <a:t>who</a:t>
            </a:r>
            <a:r>
              <a:rPr lang="zh-CN" altLang="en-US" sz="2000"/>
              <a:t> </a:t>
            </a:r>
            <a:r>
              <a:rPr lang="en-US" altLang="zh-CN" sz="2000"/>
              <a:t>is</a:t>
            </a:r>
            <a:r>
              <a:rPr lang="zh-CN" altLang="en-US" sz="2000"/>
              <a:t> </a:t>
            </a:r>
            <a:r>
              <a:rPr lang="en-US" altLang="zh-CN" sz="2000"/>
              <a:t>listening</a:t>
            </a:r>
            <a:r>
              <a:rPr lang="zh-CN" altLang="en-US" sz="2000"/>
              <a:t> </a:t>
            </a:r>
            <a:r>
              <a:rPr lang="en-US" altLang="zh-CN" sz="2000"/>
              <a:t>untile</a:t>
            </a:r>
            <a:r>
              <a:rPr lang="zh-CN" altLang="en-US" sz="2000"/>
              <a:t> </a:t>
            </a:r>
            <a:r>
              <a:rPr lang="en-US" altLang="zh-CN" sz="2000"/>
              <a:t>run</a:t>
            </a:r>
            <a:r>
              <a:rPr lang="zh-CN" altLang="en-US" sz="2000"/>
              <a:t>-</a:t>
            </a:r>
            <a:r>
              <a:rPr lang="en-US" altLang="zh-CN" sz="2000"/>
              <a:t>time</a:t>
            </a:r>
            <a:endParaRPr lang="en-US" altLang="zh-CN" sz="2000"/>
          </a:p>
          <a:p>
            <a:pPr marL="228600" lvl="0"/>
            <a:r>
              <a:rPr lang="en-US" altLang="zh-CN" sz="2000"/>
              <a:t>find</a:t>
            </a:r>
            <a:r>
              <a:rPr lang="zh-CN" altLang="en-US" sz="2000"/>
              <a:t> </a:t>
            </a:r>
            <a:r>
              <a:rPr lang="en-US" altLang="zh-CN" sz="2000"/>
              <a:t>links</a:t>
            </a:r>
            <a:r>
              <a:rPr lang="zh-CN" altLang="en-US" sz="2000"/>
              <a:t> </a:t>
            </a:r>
            <a:r>
              <a:rPr lang="en-US" altLang="zh-CN" sz="2000"/>
              <a:t>in configuration data</a:t>
            </a:r>
            <a:endParaRPr lang="en-US" altLang="zh-CN" sz="2000"/>
          </a:p>
          <a:p>
            <a:pPr marL="228600" lvl="0"/>
            <a:r>
              <a:rPr lang="en-US" altLang="zh-CN" sz="2000"/>
              <a:t>hard</a:t>
            </a:r>
            <a:r>
              <a:rPr lang="zh-CN" altLang="en-US" sz="2000"/>
              <a:t> </a:t>
            </a:r>
            <a:r>
              <a:rPr lang="en-US" altLang="zh-CN" sz="2000"/>
              <a:t>to</a:t>
            </a:r>
            <a:r>
              <a:rPr lang="zh-CN" altLang="en-US" sz="2000"/>
              <a:t> </a:t>
            </a:r>
            <a:r>
              <a:rPr lang="en-US" altLang="zh-CN" sz="2000"/>
              <a:t>find</a:t>
            </a:r>
            <a:r>
              <a:rPr lang="zh-CN" altLang="en-US" sz="2000"/>
              <a:t> </a:t>
            </a:r>
            <a:r>
              <a:rPr lang="en-US" altLang="zh-CN" sz="2000"/>
              <a:t>understanding</a:t>
            </a:r>
            <a:r>
              <a:rPr lang="zh-CN" altLang="en-US" sz="2000"/>
              <a:t> </a:t>
            </a:r>
            <a:r>
              <a:rPr lang="en-US" altLang="zh-CN" sz="2000"/>
              <a:t>and</a:t>
            </a:r>
            <a:r>
              <a:rPr lang="zh-CN" altLang="en-US" sz="2000"/>
              <a:t> </a:t>
            </a:r>
            <a:r>
              <a:rPr lang="en-US" altLang="zh-CN" sz="2000"/>
              <a:t>debug e.g. mutliple terminal, seperate debug</a:t>
            </a:r>
            <a:endParaRPr lang="en-US" altLang="zh-CN" sz="2000"/>
          </a:p>
          <a:p>
            <a:pPr marL="228600" lvl="0"/>
            <a:r>
              <a:rPr lang="en-US" altLang="zh-CN" sz="2000"/>
              <a:t>automated tools display configuration at run time</a:t>
            </a:r>
            <a:endParaRPr lang="en-US" altLang="zh-CN" sz="2000"/>
          </a:p>
          <a:p>
            <a:pPr marL="228600" lvl="0"/>
            <a:r>
              <a:rPr lang="en-US" altLang="zh-CN" sz="2000"/>
              <a:t>lot replicated of data</a:t>
            </a:r>
            <a:endParaRPr lang="en-US" altLang="zh-CN" sz="2000"/>
          </a:p>
          <a:p>
            <a:pPr marL="685800" lvl="1"/>
            <a:r>
              <a:rPr lang="en-US" altLang="zh-CN" sz="2000"/>
              <a:t>each one stores all data it needs</a:t>
            </a:r>
            <a:endParaRPr lang="en-US" altLang="zh-CN" sz="2000"/>
          </a:p>
          <a:p>
            <a:pPr marL="685800" lvl="1"/>
            <a:r>
              <a:rPr lang="en-US" altLang="zh-CN" sz="2000"/>
              <a:t>saved also in user side</a:t>
            </a:r>
            <a:endParaRPr lang="en-US" altLang="zh-CN" sz="2000"/>
          </a:p>
          <a:p>
            <a:pPr marL="685800" lvl="1"/>
            <a:r>
              <a:rPr lang="en-US" altLang="zh-CN" sz="2000"/>
              <a:t>solution:</a:t>
            </a:r>
            <a:r>
              <a:rPr lang="zh-CN" altLang="en-US" sz="2000"/>
              <a:t> </a:t>
            </a:r>
            <a:r>
              <a:rPr lang="en-US" altLang="zh-CN" sz="2000"/>
              <a:t>shared</a:t>
            </a:r>
            <a:r>
              <a:rPr lang="zh-CN" altLang="en-US" sz="2000"/>
              <a:t> </a:t>
            </a:r>
            <a:r>
              <a:rPr lang="en-US" altLang="zh-CN" sz="2000"/>
              <a:t>memory</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Example</a:t>
            </a:r>
            <a:endParaRPr lang="zh-CN" altLang="en-US"/>
          </a:p>
        </p:txBody>
      </p:sp>
      <p:pic>
        <p:nvPicPr>
          <p:cNvPr id="4" name="图片 3"/>
          <p:cNvPicPr>
            <a:picLocks noChangeAspect="1"/>
          </p:cNvPicPr>
          <p:nvPr/>
        </p:nvPicPr>
        <p:blipFill>
          <a:blip r:embed="rId1"/>
          <a:stretch>
            <a:fillRect/>
          </a:stretch>
        </p:blipFill>
        <p:spPr>
          <a:xfrm>
            <a:off x="333375" y="2057400"/>
            <a:ext cx="5314950" cy="3590925"/>
          </a:xfrm>
          <a:prstGeom prst="rect">
            <a:avLst/>
          </a:prstGeom>
        </p:spPr>
      </p:pic>
      <p:pic>
        <p:nvPicPr>
          <p:cNvPr id="5" name="图片 4"/>
          <p:cNvPicPr>
            <a:picLocks noChangeAspect="1"/>
          </p:cNvPicPr>
          <p:nvPr/>
        </p:nvPicPr>
        <p:blipFill>
          <a:blip r:embed="rId2"/>
          <a:stretch>
            <a:fillRect/>
          </a:stretch>
        </p:blipFill>
        <p:spPr>
          <a:xfrm>
            <a:off x="5895975" y="733425"/>
            <a:ext cx="5553075" cy="5276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924175" y="457200"/>
            <a:ext cx="5210175" cy="2419350"/>
          </a:xfrm>
          <a:prstGeom prst="rect">
            <a:avLst/>
          </a:prstGeom>
        </p:spPr>
      </p:pic>
      <p:pic>
        <p:nvPicPr>
          <p:cNvPr id="5" name="图片 4"/>
          <p:cNvPicPr>
            <a:picLocks noChangeAspect="1"/>
          </p:cNvPicPr>
          <p:nvPr/>
        </p:nvPicPr>
        <p:blipFill>
          <a:blip r:embed="rId2"/>
          <a:stretch>
            <a:fillRect/>
          </a:stretch>
        </p:blipFill>
        <p:spPr>
          <a:xfrm>
            <a:off x="2929063" y="3648075"/>
            <a:ext cx="5772150" cy="2571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6288" y="36"/>
            <a:ext cx="10515600" cy="1325563"/>
          </a:xfrm>
        </p:spPr>
        <p:txBody>
          <a:bodyPr/>
          <a:p>
            <a:r>
              <a:rPr lang="en-US" altLang="zh-CN"/>
              <a:t>Compared with Requests collaboration</a:t>
            </a:r>
            <a:endParaRPr lang="zh-CN" altLang="en-US"/>
          </a:p>
        </p:txBody>
      </p:sp>
      <p:sp>
        <p:nvSpPr>
          <p:cNvPr id="3" name="内容占位符 2"/>
          <p:cNvSpPr>
            <a:spLocks noGrp="1"/>
          </p:cNvSpPr>
          <p:nvPr>
            <p:ph idx="1"/>
          </p:nvPr>
        </p:nvSpPr>
        <p:spPr>
          <a:xfrm>
            <a:off x="781050" y="1162050"/>
            <a:ext cx="10839450" cy="5619750"/>
          </a:xfrm>
        </p:spPr>
        <p:txBody>
          <a:bodyPr/>
          <a:p>
            <a:r>
              <a:rPr lang="en-US" altLang="zh-CN" sz="2000"/>
              <a:t>Implicit vs Explicit</a:t>
            </a:r>
            <a:endParaRPr lang="en-US" altLang="zh-CN" sz="2000"/>
          </a:p>
          <a:p>
            <a:r>
              <a:rPr lang="en-US" altLang="zh-CN" sz="2000"/>
              <a:t>Compile Time vs Runtime</a:t>
            </a:r>
            <a:endParaRPr lang="en-US" altLang="zh-CN" sz="2000"/>
          </a:p>
          <a:p>
            <a:r>
              <a:rPr lang="en-US" altLang="zh-CN" sz="2000"/>
              <a:t>Static vs Dynamic</a:t>
            </a:r>
            <a:endParaRPr lang="en-US" altLang="zh-CN" sz="2000"/>
          </a:p>
          <a:p>
            <a:r>
              <a:rPr lang="en-US" altLang="zh-CN" sz="2000"/>
              <a:t>no need modifing existing components</a:t>
            </a:r>
            <a:endParaRPr lang="en-US" altLang="zh-CN" sz="2000"/>
          </a:p>
          <a:p>
            <a:r>
              <a:rPr lang="en-US" altLang="zh-CN" sz="2000"/>
              <a:t>stated can be appropate maintained in each component, lower the amount of inter</a:t>
            </a:r>
            <a:r>
              <a:rPr lang="zh-CN" altLang="en-US" sz="2000"/>
              <a:t>-</a:t>
            </a:r>
            <a:r>
              <a:rPr lang="en-US" altLang="zh-CN" sz="2000"/>
              <a:t>component calls. </a:t>
            </a:r>
            <a:endParaRPr lang="en-US" altLang="zh-CN" sz="2000"/>
          </a:p>
          <a:p>
            <a:pPr marL="685800" lvl="1"/>
            <a:r>
              <a:rPr lang="en-US" altLang="zh-CN" sz="2000"/>
              <a:t>information in</a:t>
            </a:r>
            <a:r>
              <a:rPr lang="zh-CN" altLang="en-US" sz="2000"/>
              <a:t> </a:t>
            </a:r>
            <a:r>
              <a:rPr lang="en-US" altLang="zh-CN" sz="2000"/>
              <a:t>container</a:t>
            </a:r>
            <a:r>
              <a:rPr lang="zh-CN" altLang="en-US" sz="2000"/>
              <a:t> </a:t>
            </a:r>
            <a:r>
              <a:rPr lang="en-US" altLang="zh-CN" sz="2000"/>
              <a:t>can be message, state</a:t>
            </a:r>
            <a:endParaRPr lang="zh-CN" altLang="en-US" sz="2000"/>
          </a:p>
          <a:p>
            <a:pPr marL="228600" lvl="0"/>
            <a:r>
              <a:rPr lang="en-US" altLang="zh-CN" sz="2000"/>
              <a:t>The</a:t>
            </a:r>
            <a:r>
              <a:rPr lang="zh-CN" altLang="en-US" sz="2000"/>
              <a:t> </a:t>
            </a:r>
            <a:r>
              <a:rPr lang="en-US" altLang="zh-CN" sz="2000"/>
              <a:t>implicit behavior's dark</a:t>
            </a:r>
            <a:r>
              <a:rPr lang="zh-CN" altLang="en-US" sz="2000"/>
              <a:t> </a:t>
            </a:r>
            <a:r>
              <a:rPr lang="en-US" altLang="zh-CN" sz="2000"/>
              <a:t>side.</a:t>
            </a:r>
            <a:r>
              <a:rPr lang="zh-CN" altLang="en-US" sz="2000"/>
              <a:t> </a:t>
            </a:r>
            <a:endParaRPr lang="zh-CN" altLang="en-US" sz="2000"/>
          </a:p>
          <a:p>
            <a:pPr marL="685800" lvl="1"/>
            <a:r>
              <a:rPr lang="en-US" altLang="zh-CN" sz="2000"/>
              <a:t>since you can't see it, you don't see what changes need to be made when you modify it.  can also be hard to debug, again because the flow of logic isn't made explicit in code.</a:t>
            </a:r>
            <a:endParaRPr lang="en-US" altLang="zh-CN" sz="2000"/>
          </a:p>
          <a:p>
            <a:pPr marL="685800" lvl="1"/>
            <a:r>
              <a:rPr lang="en-US" altLang="zh-CN" sz="2000"/>
              <a:t>Can't evaluate the impact easily.</a:t>
            </a:r>
            <a:endParaRPr lang="en-US" altLang="zh-CN" sz="2000"/>
          </a:p>
          <a:p>
            <a:pPr marL="685800" lvl="1"/>
            <a:r>
              <a:rPr lang="en-US" altLang="zh-CN" sz="2000"/>
              <a:t>bad for evolution</a:t>
            </a:r>
            <a:endParaRPr lang="en-US" altLang="zh-CN" sz="2000"/>
          </a:p>
          <a:p>
            <a:pPr marL="685800" lvl="1"/>
            <a:r>
              <a:rPr lang="en-US" altLang="zh-CN" sz="2000"/>
              <a:t>callback hell, </a:t>
            </a:r>
            <a:r>
              <a:rPr lang="en-US" altLang="zh-CN" sz="2000">
                <a:sym typeface="+mn-ea"/>
              </a:rPr>
              <a:t>synchronization from </a:t>
            </a:r>
            <a:r>
              <a:rPr lang="en-US" altLang="zh-CN" sz="2000"/>
              <a:t>multiple messaging source </a:t>
            </a:r>
            <a:endParaRPr lang="en-US" altLang="zh-CN" sz="2000"/>
          </a:p>
          <a:p>
            <a:pPr marL="228600" lvl="0"/>
            <a:r>
              <a:rPr lang="en-US" altLang="zh-CN" sz="2000"/>
              <a:t> Trade</a:t>
            </a:r>
            <a:r>
              <a:rPr lang="zh-CN" altLang="en-US" sz="2000"/>
              <a:t>-</a:t>
            </a:r>
            <a:r>
              <a:rPr lang="en-US" altLang="zh-CN" sz="2000"/>
              <a:t>off</a:t>
            </a:r>
            <a:endParaRPr lang="en-US" altLang="zh-CN" sz="2000"/>
          </a:p>
          <a:p>
            <a:pPr marL="685800" lvl="1"/>
            <a:r>
              <a:rPr lang="en-US" altLang="zh-CN" sz="2000"/>
              <a:t>some changes easier, but others harder.</a:t>
            </a:r>
            <a:endParaRPr lang="en-US" altLang="zh-CN" sz="2000"/>
          </a:p>
          <a:p>
            <a:pPr marL="685800" lvl="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conclusion</a:t>
            </a:r>
            <a:endParaRPr lang="zh-CN" altLang="en-US"/>
          </a:p>
        </p:txBody>
      </p:sp>
      <p:sp>
        <p:nvSpPr>
          <p:cNvPr id="3" name="内容占位符 2"/>
          <p:cNvSpPr>
            <a:spLocks noGrp="1"/>
          </p:cNvSpPr>
          <p:nvPr>
            <p:ph idx="1"/>
          </p:nvPr>
        </p:nvSpPr>
        <p:spPr/>
        <p:txBody>
          <a:bodyPr/>
          <a:p>
            <a:pPr>
              <a:buChar char="•"/>
            </a:pPr>
            <a:r>
              <a:rPr lang="zh-CN" altLang="en-US"/>
              <a:t>中庸之道。结合 </a:t>
            </a:r>
            <a:r>
              <a:rPr lang="en-US" altLang="zh-CN"/>
              <a:t>Event</a:t>
            </a:r>
            <a:r>
              <a:rPr lang="zh-CN" altLang="en-US"/>
              <a:t> &amp; </a:t>
            </a:r>
            <a:r>
              <a:rPr lang="en-US" altLang="zh-CN"/>
              <a:t>Request</a:t>
            </a:r>
            <a:r>
              <a:rPr lang="zh-CN" altLang="en-US"/>
              <a:t>，每个模块应该根据实际情况提供</a:t>
            </a:r>
            <a:r>
              <a:rPr lang="en-US" altLang="zh-CN"/>
              <a:t>RPC</a:t>
            </a:r>
            <a:r>
              <a:rPr lang="zh-CN" altLang="en-US"/>
              <a:t>或者</a:t>
            </a:r>
            <a:r>
              <a:rPr lang="en-US" altLang="zh-CN"/>
              <a:t>event_handler</a:t>
            </a:r>
            <a:endParaRPr lang="en-US" altLang="zh-CN"/>
          </a:p>
          <a:p>
            <a:pPr marL="228600" lvl="0"/>
            <a:r>
              <a:rPr lang="zh-CN" altLang="en-US"/>
              <a:t>以</a:t>
            </a:r>
            <a:r>
              <a:rPr lang="en-US" altLang="zh-CN"/>
              <a:t>event</a:t>
            </a:r>
            <a:r>
              <a:rPr lang="zh-CN" altLang="en-US"/>
              <a:t>为主，顶层设计采用</a:t>
            </a:r>
            <a:r>
              <a:rPr lang="en-US" altLang="zh-CN"/>
              <a:t>event</a:t>
            </a:r>
            <a:r>
              <a:rPr lang="zh-CN" altLang="en-US"/>
              <a:t>模块，实现松耦合。但不排除</a:t>
            </a:r>
            <a:r>
              <a:rPr lang="en-US" altLang="zh-CN"/>
              <a:t>RPC</a:t>
            </a:r>
            <a:r>
              <a:rPr lang="zh-CN" altLang="en-US"/>
              <a:t>手段，引入其带来的优势</a:t>
            </a:r>
            <a:endParaRPr lang="zh-CN" altLang="en-US"/>
          </a:p>
          <a:p>
            <a:pPr marL="228600" lvl="0"/>
            <a:r>
              <a:rPr lang="zh-CN" altLang="en-US"/>
              <a:t>严格控制</a:t>
            </a:r>
            <a:r>
              <a:rPr lang="en-US" altLang="zh-CN"/>
              <a:t>event</a:t>
            </a:r>
            <a:r>
              <a:rPr lang="zh-CN" altLang="en-US"/>
              <a:t>的模块数量以及他们之间的交互关系复杂度。</a:t>
            </a:r>
            <a:endParaRPr lang="zh-CN" altLang="en-US"/>
          </a:p>
          <a:p>
            <a:pPr marL="685800" lvl="1"/>
            <a:r>
              <a:rPr lang="zh-CN" altLang="en-US"/>
              <a:t>主模块不超过</a:t>
            </a:r>
            <a:r>
              <a:rPr lang="en-US" altLang="zh-CN"/>
              <a:t>5</a:t>
            </a:r>
            <a:r>
              <a:rPr lang="zh-CN" altLang="en-US"/>
              <a:t>个的时候</a:t>
            </a:r>
            <a:r>
              <a:rPr lang="en-US" altLang="zh-CN"/>
              <a:t>event</a:t>
            </a:r>
            <a:r>
              <a:rPr lang="zh-CN" altLang="en-US"/>
              <a:t>协作可以清晰的被定义</a:t>
            </a:r>
            <a:endParaRPr lang="zh-CN" altLang="en-US"/>
          </a:p>
          <a:p>
            <a:pPr marL="228600" lvl="0"/>
            <a:r>
              <a:rPr lang="zh-CN" altLang="en-US"/>
              <a:t>可视化信息流工具</a:t>
            </a:r>
            <a:endParaRPr lang="zh-CN" altLang="en-US"/>
          </a:p>
          <a:p>
            <a:pPr marL="228600" lvl="0"/>
            <a:r>
              <a:rPr lang="zh-CN" altLang="en-US"/>
              <a:t>共享内存</a:t>
            </a:r>
            <a:r>
              <a:rPr lang="en-US" altLang="zh-CN"/>
              <a:t>/</a:t>
            </a:r>
            <a:r>
              <a:rPr lang="zh-CN" altLang="en-US"/>
              <a:t>文件</a:t>
            </a:r>
            <a:endParaRPr lang="zh-CN" altLang="en-US"/>
          </a:p>
          <a:p>
            <a:pPr marL="228600" lvl="0"/>
            <a:r>
              <a:rPr lang="zh-CN" altLang="en-US"/>
              <a:t>无需返回值的地方</a:t>
            </a:r>
            <a:r>
              <a:rPr lang="en-US" altLang="zh-CN"/>
              <a:t>message, </a:t>
            </a:r>
            <a:r>
              <a:rPr lang="zh-CN" altLang="en-US"/>
              <a:t>复杂返回值的地方用</a:t>
            </a:r>
            <a:r>
              <a:rPr lang="en-US" altLang="zh-CN"/>
              <a:t>rpc</a:t>
            </a:r>
            <a:endParaRPr lang="en-US" altLang="zh-CN"/>
          </a:p>
          <a:p>
            <a:pPr marL="228600" lvl="0"/>
            <a:r>
              <a:rPr lang="zh-CN" altLang="en-US"/>
              <a:t>强耦合，层次化的耦合用</a:t>
            </a:r>
            <a:r>
              <a:rPr lang="en-US" altLang="zh-CN"/>
              <a:t>RPC, </a:t>
            </a:r>
            <a:r>
              <a:rPr lang="zh-CN" altLang="en-US"/>
              <a:t>弱耦合用</a:t>
            </a:r>
            <a:r>
              <a:rPr lang="en-US" altLang="zh-CN"/>
              <a:t>event</a:t>
            </a:r>
            <a:endParaRPr lang="zh-CN" altLang="en-US"/>
          </a:p>
          <a:p>
            <a:pPr marL="685800" lvl="1"/>
            <a:endParaRPr lang="zh-CN" altLang="en-US"/>
          </a:p>
          <a:p>
            <a:pPr marL="685800" lvl="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Learned</a:t>
            </a:r>
            <a:endParaRPr lang="zh-CN" altLang="en-US"/>
          </a:p>
        </p:txBody>
      </p:sp>
      <p:sp>
        <p:nvSpPr>
          <p:cNvPr id="3" name="内容占位符 2"/>
          <p:cNvSpPr>
            <a:spLocks noGrp="1"/>
          </p:cNvSpPr>
          <p:nvPr>
            <p:ph idx="1"/>
          </p:nvPr>
        </p:nvSpPr>
        <p:spPr/>
        <p:txBody>
          <a:bodyPr/>
          <a:p>
            <a:r>
              <a:rPr lang="zh-CN" altLang="en-US"/>
              <a:t>monolith </a:t>
            </a:r>
            <a:r>
              <a:rPr lang="en-US" altLang="zh-CN"/>
              <a:t>service</a:t>
            </a:r>
            <a:r>
              <a:rPr lang="zh-CN" altLang="en-US"/>
              <a:t> </a:t>
            </a:r>
            <a:r>
              <a:rPr lang="en-US" altLang="zh-CN"/>
              <a:t>vs microservice</a:t>
            </a:r>
            <a:endParaRPr lang="en-US" altLang="zh-CN"/>
          </a:p>
          <a:p>
            <a:r>
              <a:rPr lang="en-US" altLang="zh-CN"/>
              <a:t>event</a:t>
            </a:r>
            <a:r>
              <a:rPr lang="zh-CN" altLang="en-US"/>
              <a:t> </a:t>
            </a:r>
            <a:r>
              <a:rPr lang="en-US" altLang="zh-CN"/>
              <a:t>vs</a:t>
            </a:r>
            <a:r>
              <a:rPr lang="zh-CN" altLang="en-US"/>
              <a:t> </a:t>
            </a:r>
            <a:r>
              <a:rPr lang="en-US" altLang="zh-CN"/>
              <a:t>requests</a:t>
            </a:r>
            <a:endParaRPr lang="en-US" altLang="zh-CN"/>
          </a:p>
          <a:p>
            <a:r>
              <a:rPr lang="en-US" altLang="zh-CN"/>
              <a:t>message</a:t>
            </a:r>
            <a:r>
              <a:rPr lang="zh-CN" altLang="en-US"/>
              <a:t> </a:t>
            </a:r>
            <a:r>
              <a:rPr lang="en-US" altLang="zh-CN"/>
              <a:t>vs</a:t>
            </a:r>
            <a:r>
              <a:rPr lang="zh-CN" altLang="en-US"/>
              <a:t> </a:t>
            </a:r>
            <a:r>
              <a:rPr lang="en-US" altLang="zh-CN"/>
              <a:t>state</a:t>
            </a:r>
            <a:endParaRPr lang="en-US" altLang="zh-CN"/>
          </a:p>
          <a:p>
            <a:r>
              <a:rPr lang="en-US" altLang="zh-CN"/>
              <a:t>contracts</a:t>
            </a:r>
            <a:r>
              <a:rPr lang="zh-CN" altLang="en-US"/>
              <a:t> </a:t>
            </a:r>
            <a:r>
              <a:rPr lang="en-US" altLang="zh-CN"/>
              <a:t>first</a:t>
            </a:r>
            <a:endParaRPr lang="en-US" altLang="zh-CN"/>
          </a:p>
          <a:p>
            <a:pPr marL="685800" lvl="1"/>
            <a:r>
              <a:rPr lang="en-US" altLang="zh-CN"/>
              <a:t>rpc/req</a:t>
            </a:r>
            <a:r>
              <a:rPr lang="zh-CN" altLang="en-US"/>
              <a:t>-</a:t>
            </a:r>
            <a:r>
              <a:rPr lang="en-US" altLang="zh-CN"/>
              <a:t>rsp</a:t>
            </a:r>
            <a:r>
              <a:rPr lang="zh-CN" altLang="en-US"/>
              <a:t> </a:t>
            </a:r>
            <a:r>
              <a:rPr lang="en-US" altLang="zh-CN"/>
              <a:t>contract</a:t>
            </a:r>
            <a:endParaRPr lang="en-US" altLang="zh-CN"/>
          </a:p>
          <a:p>
            <a:pPr marL="685800" lvl="1"/>
            <a:r>
              <a:rPr lang="en-US" altLang="zh-CN"/>
              <a:t>message/event</a:t>
            </a:r>
            <a:r>
              <a:rPr lang="zh-CN" altLang="en-US"/>
              <a:t> </a:t>
            </a:r>
            <a:r>
              <a:rPr lang="en-US" altLang="zh-CN"/>
              <a:t>contract</a:t>
            </a:r>
            <a:endParaRPr lang="en-US" altLang="zh-CN"/>
          </a:p>
          <a:p>
            <a:pPr marL="685800" lvl="1"/>
            <a:r>
              <a:rPr lang="en-US" altLang="zh-CN"/>
              <a:t>shared memory/files contract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1"/>
          <p:cNvSpPr>
            <a:spLocks noGrp="1"/>
          </p:cNvSpPr>
          <p:nvPr/>
        </p:nvSpPr>
        <p:spPr>
          <a:xfrm>
            <a:off x="678291" y="2531352"/>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spcBef>
                <a:spcPct val="0"/>
              </a:spcBef>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r>
              <a:rPr lang="en-US" altLang="zh-CN"/>
              <a:t>Microservices: </a:t>
            </a:r>
            <a:r>
              <a:t>和谐共处的小而美</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传统服务架构，随便看看</a:t>
            </a:r>
            <a:endParaRPr lang="zh-CN" altLang="en-US"/>
          </a:p>
        </p:txBody>
      </p:sp>
      <p:pic>
        <p:nvPicPr>
          <p:cNvPr id="4" name="图片 3"/>
          <p:cNvPicPr>
            <a:picLocks noChangeAspect="1"/>
          </p:cNvPicPr>
          <p:nvPr/>
        </p:nvPicPr>
        <p:blipFill>
          <a:blip r:embed="rId1"/>
          <a:stretch>
            <a:fillRect/>
          </a:stretch>
        </p:blipFill>
        <p:spPr>
          <a:xfrm>
            <a:off x="7610475" y="619125"/>
            <a:ext cx="4448175" cy="5724525"/>
          </a:xfrm>
          <a:prstGeom prst="rect">
            <a:avLst/>
          </a:prstGeom>
        </p:spPr>
      </p:pic>
      <p:pic>
        <p:nvPicPr>
          <p:cNvPr id="5" name="图片 4"/>
          <p:cNvPicPr>
            <a:picLocks noChangeAspect="1"/>
          </p:cNvPicPr>
          <p:nvPr/>
        </p:nvPicPr>
        <p:blipFill>
          <a:blip r:embed="rId2"/>
          <a:stretch>
            <a:fillRect/>
          </a:stretch>
        </p:blipFill>
        <p:spPr>
          <a:xfrm>
            <a:off x="166715" y="1819275"/>
            <a:ext cx="7429500" cy="44481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著名的</a:t>
            </a:r>
            <a:r>
              <a:rPr lang="en-US" altLang="zh-CN"/>
              <a:t>SSH(spring struts hibernate)</a:t>
            </a:r>
            <a:endParaRPr lang="zh-CN" altLang="en-US"/>
          </a:p>
        </p:txBody>
      </p:sp>
      <p:sp>
        <p:nvSpPr>
          <p:cNvPr id="3" name="内容占位符 2"/>
          <p:cNvSpPr>
            <a:spLocks noGrp="1"/>
          </p:cNvSpPr>
          <p:nvPr>
            <p:ph idx="1"/>
          </p:nvPr>
        </p:nvSpPr>
        <p:spPr/>
        <p:txBody>
          <a:bodyPr/>
          <a:p>
            <a:r>
              <a:rPr lang="zh-CN" altLang="en-US"/>
              <a:t>反</a:t>
            </a:r>
            <a:r>
              <a:rPr lang="en-US" altLang="zh-CN"/>
              <a:t>unix</a:t>
            </a:r>
            <a:r>
              <a:rPr lang="zh-CN" altLang="en-US"/>
              <a:t>哲学</a:t>
            </a:r>
            <a:endParaRPr lang="zh-CN" altLang="en-US"/>
          </a:p>
        </p:txBody>
      </p:sp>
      <p:pic>
        <p:nvPicPr>
          <p:cNvPr id="5" name="图片 4"/>
          <p:cNvPicPr>
            <a:picLocks noChangeAspect="1"/>
          </p:cNvPicPr>
          <p:nvPr/>
        </p:nvPicPr>
        <p:blipFill>
          <a:blip r:embed="rId1"/>
          <a:stretch>
            <a:fillRect/>
          </a:stretch>
        </p:blipFill>
        <p:spPr>
          <a:xfrm>
            <a:off x="2276475" y="2638425"/>
            <a:ext cx="7743825" cy="31146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什么是微服务</a:t>
            </a:r>
            <a:endParaRPr lang="zh-CN" altLang="en-US"/>
          </a:p>
        </p:txBody>
      </p:sp>
      <p:sp>
        <p:nvSpPr>
          <p:cNvPr id="3" name="内容占位符 2"/>
          <p:cNvSpPr>
            <a:spLocks noGrp="1"/>
          </p:cNvSpPr>
          <p:nvPr>
            <p:ph idx="1"/>
          </p:nvPr>
        </p:nvSpPr>
        <p:spPr>
          <a:xfrm>
            <a:off x="838200" y="1828800"/>
            <a:ext cx="3609975" cy="4686300"/>
          </a:xfrm>
        </p:spPr>
        <p:txBody>
          <a:bodyPr/>
          <a:p>
            <a:r>
              <a:rPr lang="zh-CN" altLang="en-US"/>
              <a:t>伴随</a:t>
            </a:r>
            <a:r>
              <a:rPr lang="en-US" altLang="zh-CN"/>
              <a:t>docker</a:t>
            </a:r>
            <a:r>
              <a:rPr lang="zh-CN" altLang="en-US"/>
              <a:t>发展新生的话题</a:t>
            </a:r>
            <a:endParaRPr lang="zh-CN" altLang="en-US"/>
          </a:p>
          <a:p>
            <a:r>
              <a:rPr lang="zh-CN" altLang="en-US"/>
              <a:t>一种集成多个小服务的架构风格，主要特点：</a:t>
            </a:r>
            <a:endParaRPr lang="zh-CN" altLang="en-US"/>
          </a:p>
          <a:p>
            <a:pPr marL="228600" lvl="0"/>
            <a:r>
              <a:rPr lang="zh-CN" altLang="en-US"/>
              <a:t>模块化</a:t>
            </a:r>
            <a:endParaRPr lang="zh-CN" altLang="en-US"/>
          </a:p>
          <a:p>
            <a:pPr marL="228600" lvl="0"/>
            <a:r>
              <a:rPr lang="zh-CN" altLang="en-US"/>
              <a:t>高可维护性，可测试性</a:t>
            </a:r>
            <a:endParaRPr lang="zh-CN" altLang="en-US"/>
          </a:p>
          <a:p>
            <a:pPr marL="228600" lvl="0"/>
            <a:r>
              <a:rPr lang="zh-CN" altLang="en-US"/>
              <a:t>松耦合</a:t>
            </a:r>
            <a:endParaRPr lang="zh-CN" altLang="en-US"/>
          </a:p>
          <a:p>
            <a:pPr marL="228600" lvl="0"/>
            <a:r>
              <a:rPr lang="zh-CN" altLang="en-US"/>
              <a:t>独立可部署</a:t>
            </a:r>
            <a:endParaRPr lang="zh-CN" altLang="en-US"/>
          </a:p>
          <a:p>
            <a:pPr marL="228600" lvl="0"/>
            <a:r>
              <a:rPr lang="zh-CN" altLang="en-US"/>
              <a:t>根据业务逻辑划分</a:t>
            </a:r>
            <a:endParaRPr lang="zh-CN" altLang="en-US"/>
          </a:p>
          <a:p>
            <a:pPr marL="228600" lvl="0"/>
            <a:r>
              <a:rPr lang="zh-CN" altLang="en-US"/>
              <a:t>独立小团队管理</a:t>
            </a:r>
            <a:endParaRPr lang="zh-CN" altLang="en-US"/>
          </a:p>
        </p:txBody>
      </p:sp>
      <p:pic>
        <p:nvPicPr>
          <p:cNvPr id="4" name="图片 3"/>
          <p:cNvPicPr>
            <a:picLocks noChangeAspect="1"/>
          </p:cNvPicPr>
          <p:nvPr/>
        </p:nvPicPr>
        <p:blipFill>
          <a:blip r:embed="rId1"/>
          <a:stretch>
            <a:fillRect/>
          </a:stretch>
        </p:blipFill>
        <p:spPr>
          <a:xfrm>
            <a:off x="5695950" y="2857500"/>
            <a:ext cx="5600700" cy="3848100"/>
          </a:xfrm>
          <a:prstGeom prst="rect">
            <a:avLst/>
          </a:prstGeom>
        </p:spPr>
      </p:pic>
      <p:pic>
        <p:nvPicPr>
          <p:cNvPr id="6" name="图片 5"/>
          <p:cNvPicPr>
            <a:picLocks noChangeAspect="1"/>
          </p:cNvPicPr>
          <p:nvPr/>
        </p:nvPicPr>
        <p:blipFill>
          <a:blip r:embed="rId2"/>
          <a:stretch>
            <a:fillRect/>
          </a:stretch>
        </p:blipFill>
        <p:spPr>
          <a:xfrm>
            <a:off x="4629150" y="1419225"/>
            <a:ext cx="7153275" cy="1104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a:t>
            </a:r>
            <a:r>
              <a:rPr lang="en-US" altLang="zh-CN"/>
              <a:t> vs </a:t>
            </a:r>
            <a:r>
              <a:rPr lang="zh-CN" altLang="en-US"/>
              <a:t>宏服务：形态</a:t>
            </a:r>
            <a:endParaRPr lang="zh-CN" altLang="en-US"/>
          </a:p>
        </p:txBody>
      </p:sp>
      <p:pic>
        <p:nvPicPr>
          <p:cNvPr id="4" name="图片 3"/>
          <p:cNvPicPr>
            <a:picLocks noChangeAspect="1"/>
          </p:cNvPicPr>
          <p:nvPr/>
        </p:nvPicPr>
        <p:blipFill>
          <a:blip r:embed="rId1"/>
          <a:stretch>
            <a:fillRect/>
          </a:stretch>
        </p:blipFill>
        <p:spPr>
          <a:xfrm>
            <a:off x="2356701" y="1551495"/>
            <a:ext cx="7148660" cy="4369716"/>
          </a:xfrm>
          <a:prstGeom prst="rect">
            <a:avLst/>
          </a:prstGeom>
        </p:spPr>
      </p:pic>
      <p:sp>
        <p:nvSpPr>
          <p:cNvPr id="3" name="文本框 2"/>
          <p:cNvSpPr txBox="1"/>
          <p:nvPr userDrawn="1"/>
        </p:nvSpPr>
        <p:spPr>
          <a:xfrm>
            <a:off x="883763" y="6372912"/>
            <a:ext cx="11017577" cy="373144"/>
          </a:xfrm>
          <a:prstGeom prst="rect">
            <a:avLst/>
          </a:prstGeom>
        </p:spPr>
        <p:txBody>
          <a:bodyPr wrap="square" rtlCol="0" anchor="t">
            <a:noAutofit/>
          </a:bodyPr>
          <a:p>
            <a:r>
              <a:rPr lang="en-US" altLang="zh-CN"/>
              <a:t>https://martinfowler.com/articles/microservices.htmlhttps://martinfowler.com/articles/microservices.html</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 </a:t>
            </a:r>
            <a:r>
              <a:rPr lang="en-US" altLang="zh-CN"/>
              <a:t>vs </a:t>
            </a:r>
            <a:r>
              <a:rPr lang="zh-CN" altLang="en-US"/>
              <a:t>宏服务：人力业务组织</a:t>
            </a:r>
            <a:endParaRPr lang="zh-CN" altLang="en-US"/>
          </a:p>
        </p:txBody>
      </p:sp>
      <p:pic>
        <p:nvPicPr>
          <p:cNvPr id="4" name="图片 3"/>
          <p:cNvPicPr>
            <a:picLocks noChangeAspect="1"/>
          </p:cNvPicPr>
          <p:nvPr/>
        </p:nvPicPr>
        <p:blipFill>
          <a:blip r:embed="rId1"/>
          <a:stretch>
            <a:fillRect/>
          </a:stretch>
        </p:blipFill>
        <p:spPr>
          <a:xfrm>
            <a:off x="447675" y="1805102"/>
            <a:ext cx="5334000" cy="4410075"/>
          </a:xfrm>
          <a:prstGeom prst="rect">
            <a:avLst/>
          </a:prstGeom>
        </p:spPr>
      </p:pic>
      <p:pic>
        <p:nvPicPr>
          <p:cNvPr id="5" name="图片 4"/>
          <p:cNvPicPr>
            <a:picLocks noChangeAspect="1"/>
          </p:cNvPicPr>
          <p:nvPr/>
        </p:nvPicPr>
        <p:blipFill>
          <a:blip r:embed="rId2"/>
          <a:stretch>
            <a:fillRect/>
          </a:stretch>
        </p:blipFill>
        <p:spPr>
          <a:xfrm>
            <a:off x="5962650" y="2328989"/>
            <a:ext cx="5867400" cy="33718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 </a:t>
            </a:r>
            <a:r>
              <a:rPr lang="en-US" altLang="zh-CN"/>
              <a:t>vs </a:t>
            </a:r>
            <a:r>
              <a:rPr lang="zh-CN" altLang="en-US"/>
              <a:t>宏服务：数据库划分</a:t>
            </a:r>
            <a:endParaRPr lang="zh-CN" altLang="en-US"/>
          </a:p>
        </p:txBody>
      </p:sp>
      <p:pic>
        <p:nvPicPr>
          <p:cNvPr id="4" name="图片 3"/>
          <p:cNvPicPr>
            <a:picLocks noChangeAspect="1"/>
          </p:cNvPicPr>
          <p:nvPr/>
        </p:nvPicPr>
        <p:blipFill>
          <a:blip r:embed="rId1"/>
          <a:stretch>
            <a:fillRect/>
          </a:stretch>
        </p:blipFill>
        <p:spPr>
          <a:xfrm>
            <a:off x="2262240" y="1690768"/>
            <a:ext cx="7658100" cy="44862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 </a:t>
            </a:r>
            <a:r>
              <a:rPr lang="en-US" altLang="zh-CN"/>
              <a:t>vs </a:t>
            </a:r>
            <a:r>
              <a:rPr lang="zh-CN" altLang="en-US"/>
              <a:t>宏服务：自动部署</a:t>
            </a:r>
            <a:endParaRPr lang="zh-CN" altLang="en-US"/>
          </a:p>
        </p:txBody>
      </p:sp>
      <p:pic>
        <p:nvPicPr>
          <p:cNvPr id="4" name="图片 3"/>
          <p:cNvPicPr>
            <a:picLocks noChangeAspect="1"/>
          </p:cNvPicPr>
          <p:nvPr/>
        </p:nvPicPr>
        <p:blipFill>
          <a:blip r:embed="rId1"/>
          <a:stretch>
            <a:fillRect/>
          </a:stretch>
        </p:blipFill>
        <p:spPr>
          <a:xfrm>
            <a:off x="2481286" y="1481258"/>
            <a:ext cx="6353175" cy="1905000"/>
          </a:xfrm>
          <a:prstGeom prst="rect">
            <a:avLst/>
          </a:prstGeom>
        </p:spPr>
      </p:pic>
      <p:pic>
        <p:nvPicPr>
          <p:cNvPr id="5" name="图片 4"/>
          <p:cNvPicPr>
            <a:picLocks noChangeAspect="1"/>
          </p:cNvPicPr>
          <p:nvPr/>
        </p:nvPicPr>
        <p:blipFill>
          <a:blip r:embed="rId2"/>
          <a:stretch>
            <a:fillRect/>
          </a:stretch>
        </p:blipFill>
        <p:spPr>
          <a:xfrm>
            <a:off x="1952625" y="3309974"/>
            <a:ext cx="7410450" cy="3457575"/>
          </a:xfrm>
          <a:prstGeom prst="rect">
            <a:avLst/>
          </a:prstGeom>
        </p:spPr>
      </p:pic>
    </p:spTree>
  </p:cSld>
  <p:clrMapOvr>
    <a:masterClrMapping/>
  </p:clrMapOvr>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7028</Words>
  <Application>WWO_wpscloud_20200911181954-e41e781f03</Application>
  <PresentationFormat>宽屏</PresentationFormat>
  <Paragraphs>303</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29</vt:i4>
      </vt:variant>
    </vt:vector>
  </HeadingPairs>
  <TitlesOfParts>
    <vt:vector size="38" baseType="lpstr">
      <vt:lpstr>Arial</vt:lpstr>
      <vt:lpstr>宋体</vt:lpstr>
      <vt:lpstr>Wingdings</vt:lpstr>
      <vt:lpstr>微软雅黑</vt:lpstr>
      <vt:lpstr>汉仪旗黑KW 55S</vt:lpstr>
      <vt:lpstr>汉仪书宋二KW</vt:lpstr>
      <vt:lpstr>Kingsoft Confetti</vt:lpstr>
      <vt:lpstr>webwppDefTheme</vt:lpstr>
      <vt:lpstr>Office 主题</vt:lpstr>
      <vt:lpstr>Intro to Micro Service</vt:lpstr>
      <vt:lpstr>什么是服务</vt:lpstr>
      <vt:lpstr>传统服务架构，随便看看</vt:lpstr>
      <vt:lpstr>著名的SSH(spring struts hibernate)</vt:lpstr>
      <vt:lpstr>什么是微服务</vt:lpstr>
      <vt:lpstr>微服务 vs 宏服务：形态</vt:lpstr>
      <vt:lpstr>微服务 vs 宏服务：人力业务组织</vt:lpstr>
      <vt:lpstr>微服务 vs 宏服务：数据库划分</vt:lpstr>
      <vt:lpstr>微服务 vs 宏服务：自动部署</vt:lpstr>
      <vt:lpstr>特点</vt:lpstr>
      <vt:lpstr>特点</vt:lpstr>
      <vt:lpstr>Nameko's About Microservices</vt:lpstr>
      <vt:lpstr>Nameko's About Microservices</vt:lpstr>
      <vt:lpstr>Service Evolution Pattern: TolerantReader Contract</vt:lpstr>
      <vt:lpstr>Service Evolution: Consumer-Driven</vt:lpstr>
      <vt:lpstr>Consumer-Driven: Provider</vt:lpstr>
      <vt:lpstr>Consumer-Driven: Consumer</vt:lpstr>
      <vt:lpstr>Consumer-Driven Implementation</vt:lpstr>
      <vt:lpstr>Consumer-Driven's Benefits</vt:lpstr>
      <vt:lpstr>Event Collaboration</vt:lpstr>
      <vt:lpstr>How it Works</vt:lpstr>
      <vt:lpstr>Why Event Collaboration</vt:lpstr>
      <vt:lpstr>Why not Event Collaboration</vt:lpstr>
      <vt:lpstr>Example</vt:lpstr>
      <vt:lpstr>PowerPoint 演示文稿</vt:lpstr>
      <vt:lpstr>Compared with Requests collaboration</vt:lpstr>
      <vt:lpstr>conclusion</vt:lpstr>
      <vt:lpstr>Learned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Micro Service</dc:title>
  <dc:creator/>
  <cp:lastModifiedBy/>
  <dcterms:created xsi:type="dcterms:W3CDTF">2020-09-14T01:22:15Z</dcterms:created>
  <dcterms:modified xsi:type="dcterms:W3CDTF">2020-09-14T01:22:15Z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