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80" r:id="rId2"/>
    <p:sldId id="307" r:id="rId3"/>
    <p:sldId id="310" r:id="rId4"/>
    <p:sldId id="339" r:id="rId5"/>
    <p:sldId id="349" r:id="rId6"/>
    <p:sldId id="351" r:id="rId7"/>
    <p:sldId id="350" r:id="rId8"/>
    <p:sldId id="340" r:id="rId9"/>
    <p:sldId id="316" r:id="rId10"/>
    <p:sldId id="262" r:id="rId11"/>
    <p:sldId id="263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52" r:id="rId21"/>
    <p:sldId id="353" r:id="rId22"/>
    <p:sldId id="354" r:id="rId23"/>
    <p:sldId id="355" r:id="rId24"/>
    <p:sldId id="329" r:id="rId25"/>
    <p:sldId id="281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FF88"/>
    <a:srgbClr val="72AFDF"/>
    <a:srgbClr val="E3E3E3"/>
    <a:srgbClr val="00B0F0"/>
    <a:srgbClr val="0D668B"/>
    <a:srgbClr val="22D266"/>
    <a:srgbClr val="23DC6B"/>
    <a:srgbClr val="24CC63"/>
    <a:srgbClr val="00E65E"/>
    <a:srgbClr val="22B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8"/>
    <p:restoredTop sz="83260"/>
  </p:normalViewPr>
  <p:slideViewPr>
    <p:cSldViewPr snapToGrid="0" snapToObjects="1">
      <p:cViewPr varScale="1">
        <p:scale>
          <a:sx n="100" d="100"/>
          <a:sy n="100" d="100"/>
        </p:scale>
        <p:origin x="115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71603-B16F-4504-A558-99A8CA36AFA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37A6E-471C-4BC0-A033-08273AC94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大家平等接受客户端的请求 </a:t>
            </a:r>
            <a:r>
              <a:rPr lang="en-US" altLang="zh-CN" dirty="0"/>
              <a:t>vs </a:t>
            </a:r>
            <a:r>
              <a:rPr lang="zh-CN" altLang="en-US" dirty="0"/>
              <a:t>集群中选举出一个</a:t>
            </a:r>
            <a:r>
              <a:rPr lang="en-US" altLang="zh-CN" dirty="0"/>
              <a:t>leader</a:t>
            </a:r>
            <a:r>
              <a:rPr lang="zh-CN" altLang="en-US" dirty="0"/>
              <a:t>，</a:t>
            </a:r>
            <a:r>
              <a:rPr lang="en-US" altLang="zh-CN" dirty="0"/>
              <a:t>leader</a:t>
            </a:r>
            <a:r>
              <a:rPr lang="zh-CN" altLang="en-US" dirty="0"/>
              <a:t>去接受客户端的请求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Raft: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、选举</a:t>
            </a:r>
            <a:r>
              <a:rPr lang="en-US" altLang="zh-CN" dirty="0"/>
              <a:t>leader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、日志同步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9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完成一次日志同步需要三次心跳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8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1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37A6E-471C-4BC0-A033-08273AC944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2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7978" y="1592825"/>
            <a:ext cx="7728044" cy="1039249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封面</a:t>
            </a:r>
            <a:r>
              <a:rPr lang="en-US" altLang="zh-CN" dirty="0"/>
              <a:t>/</a:t>
            </a:r>
            <a:r>
              <a:rPr lang="zh-CN" altLang="en-US" dirty="0"/>
              <a:t>封底标题</a:t>
            </a:r>
          </a:p>
        </p:txBody>
      </p:sp>
      <p:pic>
        <p:nvPicPr>
          <p:cNvPr id="7" name="图片 6" descr="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22" y="4249291"/>
            <a:ext cx="626972" cy="765088"/>
          </a:xfrm>
          <a:prstGeom prst="rect">
            <a:avLst/>
          </a:prstGeom>
        </p:spPr>
      </p:pic>
      <p:pic>
        <p:nvPicPr>
          <p:cNvPr id="8" name="图片 7" descr="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57" y="2265934"/>
            <a:ext cx="542942" cy="48614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01" y="3004126"/>
            <a:ext cx="1497098" cy="1675764"/>
          </a:xfrm>
          <a:prstGeom prst="rect">
            <a:avLst/>
          </a:prstGeom>
        </p:spPr>
      </p:pic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9" y="3602833"/>
            <a:ext cx="382979" cy="37388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7" y="3312309"/>
            <a:ext cx="1531445" cy="1328817"/>
          </a:xfrm>
          <a:prstGeom prst="rect">
            <a:avLst/>
          </a:prstGeom>
        </p:spPr>
      </p:pic>
      <p:pic>
        <p:nvPicPr>
          <p:cNvPr id="12" name="图片 11" descr="未标题-3.png"/>
          <p:cNvPicPr>
            <a:picLocks noChangeAspect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38" y="273778"/>
            <a:ext cx="1281762" cy="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配较少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6862916" y="828490"/>
            <a:ext cx="2002665" cy="33108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0" hasCustomPrompt="1"/>
          </p:nvPr>
        </p:nvSpPr>
        <p:spPr>
          <a:xfrm>
            <a:off x="492862" y="828490"/>
            <a:ext cx="6173410" cy="3310892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cxnSp>
        <p:nvCxnSpPr>
          <p:cNvPr id="9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列图配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492860" y="2293821"/>
            <a:ext cx="3528533" cy="4163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0" hasCustomPrompt="1"/>
          </p:nvPr>
        </p:nvSpPr>
        <p:spPr>
          <a:xfrm>
            <a:off x="487626" y="773859"/>
            <a:ext cx="3533768" cy="1428568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4296697" y="797595"/>
            <a:ext cx="4568885" cy="2958328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4296697" y="3915649"/>
            <a:ext cx="4568885" cy="7777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5"/>
          </p:nvPr>
        </p:nvSpPr>
        <p:spPr>
          <a:xfrm>
            <a:off x="492860" y="4279260"/>
            <a:ext cx="3528533" cy="4163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内容占位符 3"/>
          <p:cNvSpPr>
            <a:spLocks noGrp="1"/>
          </p:cNvSpPr>
          <p:nvPr>
            <p:ph sz="half" idx="16" hasCustomPrompt="1"/>
          </p:nvPr>
        </p:nvSpPr>
        <p:spPr>
          <a:xfrm>
            <a:off x="487626" y="2759298"/>
            <a:ext cx="3533768" cy="1428568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cxnSp>
        <p:nvCxnSpPr>
          <p:cNvPr id="21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列图配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7" name="直线连接符 3"/>
          <p:cNvCxnSpPr/>
          <p:nvPr userDrawn="1"/>
        </p:nvCxnSpPr>
        <p:spPr>
          <a:xfrm>
            <a:off x="492861" y="4899474"/>
            <a:ext cx="6757888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3"/>
          <p:cNvSpPr>
            <a:spLocks noGrp="1"/>
          </p:cNvSpPr>
          <p:nvPr>
            <p:ph sz="half" idx="17" hasCustomPrompt="1"/>
          </p:nvPr>
        </p:nvSpPr>
        <p:spPr>
          <a:xfrm>
            <a:off x="492860" y="797595"/>
            <a:ext cx="2633797" cy="2319231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sp>
        <p:nvSpPr>
          <p:cNvPr id="20" name="内容占位符 3"/>
          <p:cNvSpPr>
            <a:spLocks noGrp="1"/>
          </p:cNvSpPr>
          <p:nvPr>
            <p:ph sz="half" idx="18"/>
          </p:nvPr>
        </p:nvSpPr>
        <p:spPr>
          <a:xfrm>
            <a:off x="492860" y="3322913"/>
            <a:ext cx="2633797" cy="13704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19" hasCustomPrompt="1"/>
          </p:nvPr>
        </p:nvSpPr>
        <p:spPr>
          <a:xfrm>
            <a:off x="6231784" y="797595"/>
            <a:ext cx="2633797" cy="2319231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sp>
        <p:nvSpPr>
          <p:cNvPr id="22" name="内容占位符 3"/>
          <p:cNvSpPr>
            <a:spLocks noGrp="1"/>
          </p:cNvSpPr>
          <p:nvPr>
            <p:ph sz="half" idx="20"/>
          </p:nvPr>
        </p:nvSpPr>
        <p:spPr>
          <a:xfrm>
            <a:off x="6231784" y="3322913"/>
            <a:ext cx="2633797" cy="13704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内容占位符 3"/>
          <p:cNvSpPr>
            <a:spLocks noGrp="1"/>
          </p:cNvSpPr>
          <p:nvPr>
            <p:ph sz="half" idx="21" hasCustomPrompt="1"/>
          </p:nvPr>
        </p:nvSpPr>
        <p:spPr>
          <a:xfrm>
            <a:off x="3362322" y="797595"/>
            <a:ext cx="2633797" cy="2319231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sp>
        <p:nvSpPr>
          <p:cNvPr id="24" name="内容占位符 3"/>
          <p:cNvSpPr>
            <a:spLocks noGrp="1"/>
          </p:cNvSpPr>
          <p:nvPr>
            <p:ph sz="half" idx="22"/>
          </p:nvPr>
        </p:nvSpPr>
        <p:spPr>
          <a:xfrm>
            <a:off x="3362322" y="3322913"/>
            <a:ext cx="2633797" cy="13704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6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5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7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75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2238"/>
            <a:ext cx="6858000" cy="1790700"/>
          </a:xfrm>
        </p:spPr>
        <p:txBody>
          <a:bodyPr anchor="b">
            <a:noAutofit/>
          </a:bodyPr>
          <a:lstStyle>
            <a:lvl1pPr algn="ctr">
              <a:defRPr sz="1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632075"/>
            <a:ext cx="6858000" cy="1241425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009D-3DF2-4D83-87C9-17176CD8B7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5A52-45FF-49D4-AFD3-14F728D49D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未标题-3.png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38" y="273778"/>
            <a:ext cx="1281762" cy="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3019120" y="1247057"/>
            <a:ext cx="2702897" cy="343283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4" name="图片 13" descr="44455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73" y="185584"/>
            <a:ext cx="1111308" cy="405924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 userDrawn="1"/>
        </p:nvSpPr>
        <p:spPr>
          <a:xfrm>
            <a:off x="2081693" y="581677"/>
            <a:ext cx="4366137" cy="472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pic>
        <p:nvPicPr>
          <p:cNvPr id="16" name="图片 15" descr="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22" y="4249291"/>
            <a:ext cx="626972" cy="765088"/>
          </a:xfrm>
          <a:prstGeom prst="rect">
            <a:avLst/>
          </a:prstGeom>
        </p:spPr>
      </p:pic>
      <p:pic>
        <p:nvPicPr>
          <p:cNvPr id="17" name="图片 16" descr="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57" y="2265934"/>
            <a:ext cx="542942" cy="486145"/>
          </a:xfrm>
          <a:prstGeom prst="rect">
            <a:avLst/>
          </a:prstGeom>
        </p:spPr>
      </p:pic>
      <p:pic>
        <p:nvPicPr>
          <p:cNvPr id="18" name="图片 17" descr="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01" y="3004126"/>
            <a:ext cx="1497098" cy="1675764"/>
          </a:xfrm>
          <a:prstGeom prst="rect">
            <a:avLst/>
          </a:prstGeom>
        </p:spPr>
      </p:pic>
      <p:pic>
        <p:nvPicPr>
          <p:cNvPr id="19" name="图片 18" descr="4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9" y="3602833"/>
            <a:ext cx="382979" cy="3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一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0"/>
          </p:nvPr>
        </p:nvSpPr>
        <p:spPr>
          <a:xfrm>
            <a:off x="492861" y="828489"/>
            <a:ext cx="8022489" cy="44970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492861" y="1545654"/>
            <a:ext cx="8022489" cy="276225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5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1"/>
          </p:nvPr>
        </p:nvSpPr>
        <p:spPr>
          <a:xfrm>
            <a:off x="492861" y="835742"/>
            <a:ext cx="8372720" cy="3618783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8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2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492862" y="828489"/>
            <a:ext cx="4006114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492862" y="1545653"/>
            <a:ext cx="4006114" cy="30066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0"/>
          </p:nvPr>
        </p:nvSpPr>
        <p:spPr>
          <a:xfrm>
            <a:off x="4859467" y="828489"/>
            <a:ext cx="4006114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1"/>
          </p:nvPr>
        </p:nvSpPr>
        <p:spPr>
          <a:xfrm>
            <a:off x="4859467" y="1545653"/>
            <a:ext cx="4006114" cy="30066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8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3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492863" y="828489"/>
            <a:ext cx="2614132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492863" y="1545653"/>
            <a:ext cx="2614132" cy="30066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0"/>
          </p:nvPr>
        </p:nvSpPr>
        <p:spPr>
          <a:xfrm>
            <a:off x="6251449" y="828489"/>
            <a:ext cx="2614132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3"/>
          <p:cNvSpPr>
            <a:spLocks noGrp="1"/>
          </p:cNvSpPr>
          <p:nvPr>
            <p:ph sz="half" idx="11"/>
          </p:nvPr>
        </p:nvSpPr>
        <p:spPr>
          <a:xfrm>
            <a:off x="6251449" y="1545653"/>
            <a:ext cx="2614132" cy="30066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2"/>
          </p:nvPr>
        </p:nvSpPr>
        <p:spPr>
          <a:xfrm>
            <a:off x="3372156" y="828489"/>
            <a:ext cx="2614132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13"/>
          </p:nvPr>
        </p:nvSpPr>
        <p:spPr>
          <a:xfrm>
            <a:off x="3372156" y="1545653"/>
            <a:ext cx="2614132" cy="30066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22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配较多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492862" y="828489"/>
            <a:ext cx="3272894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492862" y="1545654"/>
            <a:ext cx="3272894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0" hasCustomPrompt="1"/>
          </p:nvPr>
        </p:nvSpPr>
        <p:spPr>
          <a:xfrm>
            <a:off x="3952569" y="828489"/>
            <a:ext cx="4913012" cy="3479415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cxnSp>
        <p:nvCxnSpPr>
          <p:cNvPr id="16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2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配较多文字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861" y="165255"/>
            <a:ext cx="4366137" cy="47261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小标题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3570359" y="828489"/>
            <a:ext cx="5295222" cy="619125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3570359" y="1545654"/>
            <a:ext cx="5295222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0" hasCustomPrompt="1"/>
          </p:nvPr>
        </p:nvSpPr>
        <p:spPr>
          <a:xfrm>
            <a:off x="492861" y="828489"/>
            <a:ext cx="2938597" cy="3479415"/>
          </a:xfrm>
        </p:spPr>
        <p:txBody>
          <a:bodyPr/>
          <a:lstStyle/>
          <a:p>
            <a:pPr lvl="0"/>
            <a:r>
              <a:rPr lang="zh-CN" altLang="en-US" dirty="0"/>
              <a:t>图片或图标</a:t>
            </a:r>
          </a:p>
        </p:txBody>
      </p:sp>
      <p:cxnSp>
        <p:nvCxnSpPr>
          <p:cNvPr id="16" name="直线连接符 3"/>
          <p:cNvCxnSpPr/>
          <p:nvPr userDrawn="1"/>
        </p:nvCxnSpPr>
        <p:spPr>
          <a:xfrm>
            <a:off x="492861" y="4899474"/>
            <a:ext cx="662843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J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0" y="0"/>
            <a:ext cx="9226550" cy="51514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1FE009D-3DF2-4D83-87C9-17176CD8B77E}" type="datetimeFigureOut">
              <a:rPr lang="zh-CN" altLang="en-US" smtClean="0"/>
              <a:pPr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D75A52-45FF-49D4-AFD3-14F728D49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80" r:id="rId4"/>
    <p:sldLayoutId id="2147483677" r:id="rId5"/>
    <p:sldLayoutId id="2147483673" r:id="rId6"/>
    <p:sldLayoutId id="2147483679" r:id="rId7"/>
    <p:sldLayoutId id="2147483674" r:id="rId8"/>
    <p:sldLayoutId id="2147483681" r:id="rId9"/>
    <p:sldLayoutId id="2147483675" r:id="rId10"/>
    <p:sldLayoutId id="2147483676" r:id="rId11"/>
    <p:sldLayoutId id="2147483678" r:id="rId12"/>
    <p:sldLayoutId id="2147483667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32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7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2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weihu86/raft-java" TargetMode="External"/><Relationship Id="rId2" Type="http://schemas.openxmlformats.org/officeDocument/2006/relationships/hyperlink" Target="https://juejin.im/post/5c88756a6fb9a049f9136c1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分布式一致性算法 </a:t>
            </a:r>
            <a:r>
              <a:rPr lang="en-US" altLang="zh-CN" dirty="0"/>
              <a:t>- raft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0457" y="3015343"/>
            <a:ext cx="190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DaleyZou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28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742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Key words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0165" y="2267170"/>
            <a:ext cx="123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320165" y="2691161"/>
            <a:ext cx="123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320165" y="3096525"/>
            <a:ext cx="123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20165" y="3583906"/>
            <a:ext cx="123444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709737" y="2232880"/>
            <a:ext cx="6293168" cy="1736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8594" marR="590074">
              <a:lnSpc>
                <a:spcPct val="120100"/>
              </a:lnSpc>
              <a:spcBef>
                <a:spcPts val="75"/>
              </a:spcBef>
            </a:pPr>
            <a:r>
              <a:rPr dirty="0">
                <a:latin typeface="Droid Sans Fallback"/>
                <a:cs typeface="Droid Sans Fallback"/>
              </a:rPr>
              <a:t>选举</a:t>
            </a:r>
            <a:r>
              <a:rPr spc="4" dirty="0">
                <a:latin typeface="Droid Sans Fallback"/>
                <a:cs typeface="Droid Sans Fallback"/>
              </a:rPr>
              <a:t>成</a:t>
            </a:r>
            <a:r>
              <a:rPr spc="-8" dirty="0">
                <a:latin typeface="Arial"/>
                <a:cs typeface="Arial"/>
              </a:rPr>
              <a:t>Leader</a:t>
            </a:r>
            <a:r>
              <a:rPr dirty="0">
                <a:latin typeface="Droid Sans Fallback"/>
                <a:cs typeface="Droid Sans Fallback"/>
              </a:rPr>
              <a:t>需提供</a:t>
            </a:r>
            <a:r>
              <a:rPr spc="-4" dirty="0">
                <a:latin typeface="Arial"/>
                <a:cs typeface="Arial"/>
              </a:rPr>
              <a:t>TermID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4" dirty="0">
                <a:latin typeface="Droid Sans Fallback"/>
                <a:cs typeface="Droid Sans Fallback"/>
              </a:rPr>
              <a:t>和</a:t>
            </a:r>
            <a:r>
              <a:rPr spc="23" dirty="0">
                <a:latin typeface="Droid Sans Fallback"/>
                <a:cs typeface="Droid Sans Fallback"/>
              </a:rPr>
              <a:t> </a:t>
            </a:r>
            <a:r>
              <a:rPr spc="-4" dirty="0" err="1">
                <a:latin typeface="Arial"/>
                <a:cs typeface="Arial"/>
              </a:rPr>
              <a:t>LogIndex</a:t>
            </a:r>
            <a:r>
              <a:rPr spc="-4" dirty="0">
                <a:latin typeface="Arial"/>
                <a:cs typeface="Arial"/>
              </a:rPr>
              <a:t>  </a:t>
            </a:r>
            <a:endParaRPr lang="en-US" altLang="zh-CN" spc="-4" dirty="0">
              <a:latin typeface="Arial"/>
              <a:cs typeface="Arial"/>
            </a:endParaRPr>
          </a:p>
          <a:p>
            <a:pPr marL="178594" marR="590074">
              <a:lnSpc>
                <a:spcPct val="120100"/>
              </a:lnSpc>
              <a:spcBef>
                <a:spcPts val="75"/>
              </a:spcBef>
            </a:pPr>
            <a:r>
              <a:rPr spc="-4" dirty="0">
                <a:latin typeface="Arial"/>
                <a:cs typeface="Arial"/>
              </a:rPr>
              <a:t>Leader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Droid Sans Fallback"/>
                <a:cs typeface="Droid Sans Fallback"/>
              </a:rPr>
              <a:t>绝对不会删除自己的日志</a:t>
            </a:r>
          </a:p>
          <a:p>
            <a:pPr marL="178594">
              <a:spcBef>
                <a:spcPts val="574"/>
              </a:spcBef>
            </a:pPr>
            <a:r>
              <a:rPr spc="8" dirty="0">
                <a:latin typeface="Droid Sans Fallback"/>
                <a:cs typeface="Droid Sans Fallback"/>
              </a:rPr>
              <a:t>客</a:t>
            </a:r>
            <a:r>
              <a:rPr dirty="0">
                <a:latin typeface="Droid Sans Fallback"/>
                <a:cs typeface="Droid Sans Fallback"/>
              </a:rPr>
              <a:t>户端自己携带</a:t>
            </a:r>
            <a:r>
              <a:rPr spc="-8" dirty="0">
                <a:latin typeface="Arial"/>
                <a:cs typeface="Arial"/>
              </a:rPr>
              <a:t>ID</a:t>
            </a:r>
            <a:r>
              <a:rPr dirty="0">
                <a:latin typeface="Droid Sans Fallback"/>
                <a:cs typeface="Droid Sans Fallback"/>
              </a:rPr>
              <a:t>帮</a:t>
            </a:r>
            <a:r>
              <a:rPr spc="-4" dirty="0">
                <a:latin typeface="Droid Sans Fallback"/>
                <a:cs typeface="Droid Sans Fallback"/>
              </a:rPr>
              <a:t>助</a:t>
            </a:r>
            <a:r>
              <a:rPr spc="-4" dirty="0">
                <a:latin typeface="Arial"/>
                <a:cs typeface="Arial"/>
              </a:rPr>
              <a:t>raft</a:t>
            </a:r>
            <a:r>
              <a:rPr dirty="0">
                <a:latin typeface="Droid Sans Fallback"/>
                <a:cs typeface="Droid Sans Fallback"/>
              </a:rPr>
              <a:t>保</a:t>
            </a:r>
            <a:r>
              <a:rPr spc="-11" dirty="0">
                <a:latin typeface="Droid Sans Fallback"/>
                <a:cs typeface="Droid Sans Fallback"/>
              </a:rPr>
              <a:t>持</a:t>
            </a:r>
            <a:r>
              <a:rPr dirty="0">
                <a:latin typeface="Droid Sans Fallback"/>
                <a:cs typeface="Droid Sans Fallback"/>
              </a:rPr>
              <a:t>幂等性</a:t>
            </a:r>
          </a:p>
          <a:p>
            <a:pPr marL="178594">
              <a:spcBef>
                <a:spcPts val="578"/>
              </a:spcBef>
            </a:pPr>
            <a:r>
              <a:rPr spc="8" dirty="0">
                <a:latin typeface="Droid Sans Fallback"/>
                <a:cs typeface="Droid Sans Fallback"/>
              </a:rPr>
              <a:t>一条</a:t>
            </a:r>
            <a:r>
              <a:rPr dirty="0">
                <a:latin typeface="Droid Sans Fallback"/>
                <a:cs typeface="Droid Sans Fallback"/>
              </a:rPr>
              <a:t>记录提交了，那么</a:t>
            </a:r>
            <a:r>
              <a:rPr spc="-11" dirty="0">
                <a:latin typeface="Droid Sans Fallback"/>
                <a:cs typeface="Droid Sans Fallback"/>
              </a:rPr>
              <a:t>它</a:t>
            </a:r>
            <a:r>
              <a:rPr dirty="0">
                <a:latin typeface="Droid Sans Fallback"/>
                <a:cs typeface="Droid Sans Fallback"/>
              </a:rPr>
              <a:t>之前的记录一定都是</a:t>
            </a:r>
          </a:p>
          <a:p>
            <a:pPr marL="9525">
              <a:spcBef>
                <a:spcPts val="578"/>
              </a:spcBef>
            </a:pPr>
            <a:r>
              <a:rPr spc="-4" dirty="0">
                <a:latin typeface="Arial"/>
                <a:cs typeface="Arial"/>
              </a:rPr>
              <a:t>commited.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Key words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0165" y="2155260"/>
            <a:ext cx="123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320165" y="2582536"/>
            <a:ext cx="123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315212" y="2943389"/>
            <a:ext cx="123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709737" y="2093668"/>
            <a:ext cx="6390323" cy="97773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lnSpc>
                <a:spcPct val="120000"/>
              </a:lnSpc>
              <a:spcBef>
                <a:spcPts val="71"/>
              </a:spcBef>
            </a:pPr>
            <a:r>
              <a:rPr dirty="0">
                <a:latin typeface="Droid Sans Fallback"/>
                <a:cs typeface="Droid Sans Fallback"/>
              </a:rPr>
              <a:t>节点之间的</a:t>
            </a:r>
            <a:r>
              <a:rPr spc="-4" dirty="0">
                <a:latin typeface="Arial"/>
                <a:cs typeface="Arial"/>
              </a:rPr>
              <a:t>Term</a:t>
            </a:r>
            <a:r>
              <a:rPr dirty="0">
                <a:latin typeface="Droid Sans Fallback"/>
                <a:cs typeface="Droid Sans Fallback"/>
              </a:rPr>
              <a:t>和索</a:t>
            </a:r>
            <a:r>
              <a:rPr spc="-11" dirty="0">
                <a:latin typeface="Droid Sans Fallback"/>
                <a:cs typeface="Droid Sans Fallback"/>
              </a:rPr>
              <a:t>引</a:t>
            </a:r>
            <a:r>
              <a:rPr dirty="0">
                <a:latin typeface="Droid Sans Fallback"/>
                <a:cs typeface="Droid Sans Fallback"/>
              </a:rPr>
              <a:t>一致</a:t>
            </a:r>
            <a:r>
              <a:rPr dirty="0">
                <a:latin typeface="Arial"/>
                <a:cs typeface="Arial"/>
              </a:rPr>
              <a:t>,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8" dirty="0">
                <a:latin typeface="Droid Sans Fallback"/>
                <a:cs typeface="Droid Sans Fallback"/>
              </a:rPr>
              <a:t>我</a:t>
            </a:r>
            <a:r>
              <a:rPr dirty="0">
                <a:latin typeface="Droid Sans Fallback"/>
                <a:cs typeface="Droid Sans Fallback"/>
              </a:rPr>
              <a:t>们就认为数据是 </a:t>
            </a:r>
            <a:r>
              <a:rPr spc="8" dirty="0">
                <a:latin typeface="Droid Sans Fallback"/>
                <a:cs typeface="Droid Sans Fallback"/>
              </a:rPr>
              <a:t>一致</a:t>
            </a:r>
            <a:r>
              <a:rPr spc="4" dirty="0">
                <a:latin typeface="Droid Sans Fallback"/>
                <a:cs typeface="Droid Sans Fallback"/>
              </a:rPr>
              <a:t>的</a:t>
            </a:r>
            <a:r>
              <a:rPr dirty="0">
                <a:latin typeface="Arial"/>
                <a:cs typeface="Arial"/>
              </a:rPr>
              <a:t>.</a:t>
            </a:r>
          </a:p>
          <a:p>
            <a:pPr marL="9525" marR="1970723">
              <a:lnSpc>
                <a:spcPct val="120000"/>
              </a:lnSpc>
            </a:pPr>
            <a:r>
              <a:rPr spc="8" dirty="0" err="1">
                <a:latin typeface="Droid Sans Fallback"/>
                <a:cs typeface="Droid Sans Fallback"/>
              </a:rPr>
              <a:t>在一</a:t>
            </a:r>
            <a:r>
              <a:rPr dirty="0" err="1">
                <a:latin typeface="Droid Sans Fallback"/>
                <a:cs typeface="Droid Sans Fallback"/>
              </a:rPr>
              <a:t>个</a:t>
            </a:r>
            <a:r>
              <a:rPr spc="-11" dirty="0" err="1">
                <a:latin typeface="Arial"/>
                <a:cs typeface="Arial"/>
              </a:rPr>
              <a:t>T</a:t>
            </a:r>
            <a:r>
              <a:rPr dirty="0" err="1">
                <a:latin typeface="Arial"/>
                <a:cs typeface="Arial"/>
              </a:rPr>
              <a:t>er</a:t>
            </a:r>
            <a:r>
              <a:rPr spc="-11" dirty="0" err="1">
                <a:latin typeface="Arial"/>
                <a:cs typeface="Arial"/>
              </a:rPr>
              <a:t>m</a:t>
            </a:r>
            <a:r>
              <a:rPr dirty="0" err="1">
                <a:latin typeface="Droid Sans Fallback"/>
                <a:cs typeface="Droid Sans Fallback"/>
              </a:rPr>
              <a:t>里</a:t>
            </a:r>
            <a:r>
              <a:rPr spc="-11" dirty="0" err="1">
                <a:latin typeface="Droid Sans Fallback"/>
                <a:cs typeface="Droid Sans Fallback"/>
              </a:rPr>
              <a:t>只</a:t>
            </a:r>
            <a:r>
              <a:rPr dirty="0" err="1">
                <a:latin typeface="Droid Sans Fallback"/>
                <a:cs typeface="Droid Sans Fallback"/>
              </a:rPr>
              <a:t>会有</a:t>
            </a:r>
            <a:r>
              <a:rPr spc="-11" dirty="0" err="1">
                <a:latin typeface="Droid Sans Fallback"/>
                <a:cs typeface="Droid Sans Fallback"/>
              </a:rPr>
              <a:t>一</a:t>
            </a:r>
            <a:r>
              <a:rPr dirty="0" err="1">
                <a:latin typeface="Droid Sans Fallback"/>
                <a:cs typeface="Droid Sans Fallback"/>
              </a:rPr>
              <a:t>个</a:t>
            </a:r>
            <a:r>
              <a:rPr dirty="0" err="1">
                <a:latin typeface="Arial"/>
                <a:cs typeface="Arial"/>
              </a:rPr>
              <a:t>L</a:t>
            </a:r>
            <a:r>
              <a:rPr spc="-8" dirty="0" err="1">
                <a:latin typeface="Arial"/>
                <a:cs typeface="Arial"/>
              </a:rPr>
              <a:t>e</a:t>
            </a:r>
            <a:r>
              <a:rPr dirty="0" err="1">
                <a:latin typeface="Arial"/>
                <a:cs typeface="Arial"/>
              </a:rPr>
              <a:t>a</a:t>
            </a:r>
            <a:r>
              <a:rPr spc="-8" dirty="0" err="1">
                <a:latin typeface="Arial"/>
                <a:cs typeface="Arial"/>
              </a:rPr>
              <a:t>d</a:t>
            </a:r>
            <a:r>
              <a:rPr spc="-15" dirty="0" err="1">
                <a:latin typeface="Arial"/>
                <a:cs typeface="Arial"/>
              </a:rPr>
              <a:t>e</a:t>
            </a:r>
            <a:r>
              <a:rPr dirty="0" err="1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pPr marL="9525" marR="1970723">
              <a:lnSpc>
                <a:spcPct val="120000"/>
              </a:lnSpc>
            </a:pPr>
            <a:r>
              <a:rPr spc="8" dirty="0" err="1">
                <a:latin typeface="Droid Sans Fallback"/>
                <a:cs typeface="Droid Sans Fallback"/>
              </a:rPr>
              <a:t>每个</a:t>
            </a:r>
            <a:r>
              <a:rPr spc="-4" dirty="0" err="1">
                <a:latin typeface="Arial"/>
                <a:cs typeface="Arial"/>
              </a:rPr>
              <a:t>Follower</a:t>
            </a:r>
            <a:r>
              <a:rPr dirty="0" err="1">
                <a:latin typeface="Droid Sans Fallback"/>
                <a:cs typeface="Droid Sans Fallback"/>
              </a:rPr>
              <a:t>只能选一</a:t>
            </a:r>
            <a:r>
              <a:rPr spc="-8" dirty="0" err="1">
                <a:latin typeface="Droid Sans Fallback"/>
                <a:cs typeface="Droid Sans Fallback"/>
              </a:rPr>
              <a:t>个</a:t>
            </a:r>
            <a:r>
              <a:rPr spc="-8" dirty="0" err="1">
                <a:latin typeface="Arial"/>
                <a:cs typeface="Arial"/>
              </a:rPr>
              <a:t>Leader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一次简单选举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7C7FE29-23A9-4CA3-9090-93EB2E00C786}"/>
              </a:ext>
            </a:extLst>
          </p:cNvPr>
          <p:cNvGrpSpPr/>
          <p:nvPr/>
        </p:nvGrpSpPr>
        <p:grpSpPr>
          <a:xfrm>
            <a:off x="2789744" y="2095500"/>
            <a:ext cx="1021715" cy="981710"/>
            <a:chOff x="1661032" y="3352672"/>
            <a:chExt cx="1021715" cy="98171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459EC98-9EAA-4635-856E-634A454A2682}"/>
                </a:ext>
              </a:extLst>
            </p:cNvPr>
            <p:cNvSpPr/>
            <p:nvPr/>
          </p:nvSpPr>
          <p:spPr>
            <a:xfrm>
              <a:off x="1675637" y="3367277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5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4"/>
                  </a:lnTo>
                  <a:lnTo>
                    <a:pt x="8945" y="566746"/>
                  </a:lnTo>
                  <a:lnTo>
                    <a:pt x="19816" y="609944"/>
                  </a:lnTo>
                  <a:lnTo>
                    <a:pt x="34673" y="651511"/>
                  </a:lnTo>
                  <a:lnTo>
                    <a:pt x="53311" y="691245"/>
                  </a:lnTo>
                  <a:lnTo>
                    <a:pt x="75520" y="728948"/>
                  </a:lnTo>
                  <a:lnTo>
                    <a:pt x="101093" y="764419"/>
                  </a:lnTo>
                  <a:lnTo>
                    <a:pt x="129821" y="797460"/>
                  </a:lnTo>
                  <a:lnTo>
                    <a:pt x="161497" y="827870"/>
                  </a:lnTo>
                  <a:lnTo>
                    <a:pt x="195912" y="855450"/>
                  </a:lnTo>
                  <a:lnTo>
                    <a:pt x="232860" y="880000"/>
                  </a:lnTo>
                  <a:lnTo>
                    <a:pt x="272131" y="901321"/>
                  </a:lnTo>
                  <a:lnTo>
                    <a:pt x="313517" y="919213"/>
                  </a:lnTo>
                  <a:lnTo>
                    <a:pt x="356812" y="933476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6"/>
                  </a:lnTo>
                  <a:lnTo>
                    <a:pt x="678606" y="919213"/>
                  </a:lnTo>
                  <a:lnTo>
                    <a:pt x="719992" y="901321"/>
                  </a:lnTo>
                  <a:lnTo>
                    <a:pt x="759263" y="880000"/>
                  </a:lnTo>
                  <a:lnTo>
                    <a:pt x="796211" y="855450"/>
                  </a:lnTo>
                  <a:lnTo>
                    <a:pt x="830626" y="827870"/>
                  </a:lnTo>
                  <a:lnTo>
                    <a:pt x="862302" y="797460"/>
                  </a:lnTo>
                  <a:lnTo>
                    <a:pt x="891030" y="764419"/>
                  </a:lnTo>
                  <a:lnTo>
                    <a:pt x="916603" y="728948"/>
                  </a:lnTo>
                  <a:lnTo>
                    <a:pt x="938812" y="691245"/>
                  </a:lnTo>
                  <a:lnTo>
                    <a:pt x="957450" y="651511"/>
                  </a:lnTo>
                  <a:lnTo>
                    <a:pt x="972307" y="609944"/>
                  </a:lnTo>
                  <a:lnTo>
                    <a:pt x="983178" y="566746"/>
                  </a:lnTo>
                  <a:lnTo>
                    <a:pt x="989852" y="522114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3D4C458-FFF4-4A5D-971F-9BD099B7534D}"/>
                </a:ext>
              </a:extLst>
            </p:cNvPr>
            <p:cNvSpPr/>
            <p:nvPr/>
          </p:nvSpPr>
          <p:spPr>
            <a:xfrm>
              <a:off x="1675637" y="3367277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5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4"/>
                  </a:lnTo>
                  <a:lnTo>
                    <a:pt x="983178" y="566746"/>
                  </a:lnTo>
                  <a:lnTo>
                    <a:pt x="972307" y="609944"/>
                  </a:lnTo>
                  <a:lnTo>
                    <a:pt x="957450" y="651511"/>
                  </a:lnTo>
                  <a:lnTo>
                    <a:pt x="938812" y="691245"/>
                  </a:lnTo>
                  <a:lnTo>
                    <a:pt x="916603" y="728948"/>
                  </a:lnTo>
                  <a:lnTo>
                    <a:pt x="891030" y="764419"/>
                  </a:lnTo>
                  <a:lnTo>
                    <a:pt x="862302" y="797460"/>
                  </a:lnTo>
                  <a:lnTo>
                    <a:pt x="830626" y="827870"/>
                  </a:lnTo>
                  <a:lnTo>
                    <a:pt x="796211" y="855450"/>
                  </a:lnTo>
                  <a:lnTo>
                    <a:pt x="759263" y="880000"/>
                  </a:lnTo>
                  <a:lnTo>
                    <a:pt x="719992" y="901321"/>
                  </a:lnTo>
                  <a:lnTo>
                    <a:pt x="678606" y="919213"/>
                  </a:lnTo>
                  <a:lnTo>
                    <a:pt x="635311" y="933476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6"/>
                  </a:lnTo>
                  <a:lnTo>
                    <a:pt x="313517" y="919213"/>
                  </a:lnTo>
                  <a:lnTo>
                    <a:pt x="272131" y="901321"/>
                  </a:lnTo>
                  <a:lnTo>
                    <a:pt x="232860" y="880000"/>
                  </a:lnTo>
                  <a:lnTo>
                    <a:pt x="195912" y="855450"/>
                  </a:lnTo>
                  <a:lnTo>
                    <a:pt x="161497" y="827870"/>
                  </a:lnTo>
                  <a:lnTo>
                    <a:pt x="129821" y="797460"/>
                  </a:lnTo>
                  <a:lnTo>
                    <a:pt x="101093" y="764419"/>
                  </a:lnTo>
                  <a:lnTo>
                    <a:pt x="75520" y="728948"/>
                  </a:lnTo>
                  <a:lnTo>
                    <a:pt x="53311" y="691245"/>
                  </a:lnTo>
                  <a:lnTo>
                    <a:pt x="34673" y="651511"/>
                  </a:lnTo>
                  <a:lnTo>
                    <a:pt x="19816" y="609944"/>
                  </a:lnTo>
                  <a:lnTo>
                    <a:pt x="8945" y="566746"/>
                  </a:lnTo>
                  <a:lnTo>
                    <a:pt x="2271" y="522114"/>
                  </a:lnTo>
                  <a:lnTo>
                    <a:pt x="0" y="4762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12058BD3-4655-4AFE-95F4-569A61318328}"/>
              </a:ext>
            </a:extLst>
          </p:cNvPr>
          <p:cNvGrpSpPr/>
          <p:nvPr/>
        </p:nvGrpSpPr>
        <p:grpSpPr>
          <a:xfrm>
            <a:off x="6573011" y="937004"/>
            <a:ext cx="1097280" cy="1057910"/>
            <a:chOff x="8599931" y="4908803"/>
            <a:chExt cx="1097280" cy="105791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D2C5DA5-EBE0-446E-A280-CD84BBC989CC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8D9247D-C9C2-4E3D-BBE7-A801517D757B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1C10ECB-459D-465E-A41F-7DDD2BC8E575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0791E01-113D-4B4B-ADD8-A0F92F041297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7">
            <a:extLst>
              <a:ext uri="{FF2B5EF4-FFF2-40B4-BE49-F238E27FC236}">
                <a16:creationId xmlns:a16="http://schemas.microsoft.com/office/drawing/2014/main" id="{32C7C286-8E62-44CA-8D25-80A6A6952790}"/>
              </a:ext>
            </a:extLst>
          </p:cNvPr>
          <p:cNvGrpSpPr/>
          <p:nvPr/>
        </p:nvGrpSpPr>
        <p:grpSpPr>
          <a:xfrm>
            <a:off x="6625589" y="2865122"/>
            <a:ext cx="1097280" cy="1057910"/>
            <a:chOff x="8599931" y="4908803"/>
            <a:chExt cx="1097280" cy="1057910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DD09543-CB20-48D7-92B2-5872E4AFE818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6DC94BD3-1610-48F2-9C81-80CEA6A38B5E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264B413-9574-41BA-B519-54FE5CC67E2C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E0B0C6E-9E04-46F5-BD6B-672077B29360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78E50D-F0AD-43C8-9816-D2493FDD237A}"/>
              </a:ext>
            </a:extLst>
          </p:cNvPr>
          <p:cNvCxnSpPr>
            <a:cxnSpLocks/>
          </p:cNvCxnSpPr>
          <p:nvPr/>
        </p:nvCxnSpPr>
        <p:spPr>
          <a:xfrm flipV="1">
            <a:off x="3550923" y="1455421"/>
            <a:ext cx="3022088" cy="72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5EF002-AC63-4246-8A49-F71A0FBCD76F}"/>
              </a:ext>
            </a:extLst>
          </p:cNvPr>
          <p:cNvCxnSpPr/>
          <p:nvPr/>
        </p:nvCxnSpPr>
        <p:spPr>
          <a:xfrm flipH="1">
            <a:off x="3695700" y="1615440"/>
            <a:ext cx="2929889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06FECDD-B2E0-4356-83B5-02DB19724361}"/>
              </a:ext>
            </a:extLst>
          </p:cNvPr>
          <p:cNvSpPr txBox="1"/>
          <p:nvPr/>
        </p:nvSpPr>
        <p:spPr>
          <a:xfrm>
            <a:off x="3796854" y="1676400"/>
            <a:ext cx="14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投票给我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56088E-932C-4ED2-8BC5-AF2D85B89372}"/>
              </a:ext>
            </a:extLst>
          </p:cNvPr>
          <p:cNvSpPr txBox="1"/>
          <p:nvPr/>
        </p:nvSpPr>
        <p:spPr>
          <a:xfrm>
            <a:off x="5593078" y="1785348"/>
            <a:ext cx="14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10B9BB-5981-401C-BBC4-A1955F64065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3026" y="2849563"/>
            <a:ext cx="2982563" cy="5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8752B1-95AA-43E5-8C63-188BE35F04C9}"/>
              </a:ext>
            </a:extLst>
          </p:cNvPr>
          <p:cNvCxnSpPr>
            <a:cxnSpLocks/>
          </p:cNvCxnSpPr>
          <p:nvPr/>
        </p:nvCxnSpPr>
        <p:spPr>
          <a:xfrm flipH="1" flipV="1">
            <a:off x="3436620" y="2976354"/>
            <a:ext cx="3241548" cy="5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67C800C-91E9-4D5A-99FF-FAAE2F537141}"/>
              </a:ext>
            </a:extLst>
          </p:cNvPr>
          <p:cNvSpPr txBox="1"/>
          <p:nvPr/>
        </p:nvSpPr>
        <p:spPr>
          <a:xfrm>
            <a:off x="4687347" y="2763810"/>
            <a:ext cx="14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投票给我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666727C-1D7B-4A56-ABCA-C85FA36FE9EB}"/>
              </a:ext>
            </a:extLst>
          </p:cNvPr>
          <p:cNvSpPr txBox="1"/>
          <p:nvPr/>
        </p:nvSpPr>
        <p:spPr>
          <a:xfrm>
            <a:off x="5315900" y="3368042"/>
            <a:ext cx="14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386711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一次选举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7C7FE29-23A9-4CA3-9090-93EB2E00C786}"/>
              </a:ext>
            </a:extLst>
          </p:cNvPr>
          <p:cNvGrpSpPr/>
          <p:nvPr/>
        </p:nvGrpSpPr>
        <p:grpSpPr>
          <a:xfrm>
            <a:off x="2789744" y="2095500"/>
            <a:ext cx="1021715" cy="981710"/>
            <a:chOff x="1661032" y="3352672"/>
            <a:chExt cx="1021715" cy="98171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459EC98-9EAA-4635-856E-634A454A2682}"/>
                </a:ext>
              </a:extLst>
            </p:cNvPr>
            <p:cNvSpPr/>
            <p:nvPr/>
          </p:nvSpPr>
          <p:spPr>
            <a:xfrm>
              <a:off x="1675637" y="3367277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5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4"/>
                  </a:lnTo>
                  <a:lnTo>
                    <a:pt x="8945" y="566746"/>
                  </a:lnTo>
                  <a:lnTo>
                    <a:pt x="19816" y="609944"/>
                  </a:lnTo>
                  <a:lnTo>
                    <a:pt x="34673" y="651511"/>
                  </a:lnTo>
                  <a:lnTo>
                    <a:pt x="53311" y="691245"/>
                  </a:lnTo>
                  <a:lnTo>
                    <a:pt x="75520" y="728948"/>
                  </a:lnTo>
                  <a:lnTo>
                    <a:pt x="101093" y="764419"/>
                  </a:lnTo>
                  <a:lnTo>
                    <a:pt x="129821" y="797460"/>
                  </a:lnTo>
                  <a:lnTo>
                    <a:pt x="161497" y="827870"/>
                  </a:lnTo>
                  <a:lnTo>
                    <a:pt x="195912" y="855450"/>
                  </a:lnTo>
                  <a:lnTo>
                    <a:pt x="232860" y="880000"/>
                  </a:lnTo>
                  <a:lnTo>
                    <a:pt x="272131" y="901321"/>
                  </a:lnTo>
                  <a:lnTo>
                    <a:pt x="313517" y="919213"/>
                  </a:lnTo>
                  <a:lnTo>
                    <a:pt x="356812" y="933476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6"/>
                  </a:lnTo>
                  <a:lnTo>
                    <a:pt x="678606" y="919213"/>
                  </a:lnTo>
                  <a:lnTo>
                    <a:pt x="719992" y="901321"/>
                  </a:lnTo>
                  <a:lnTo>
                    <a:pt x="759263" y="880000"/>
                  </a:lnTo>
                  <a:lnTo>
                    <a:pt x="796211" y="855450"/>
                  </a:lnTo>
                  <a:lnTo>
                    <a:pt x="830626" y="827870"/>
                  </a:lnTo>
                  <a:lnTo>
                    <a:pt x="862302" y="797460"/>
                  </a:lnTo>
                  <a:lnTo>
                    <a:pt x="891030" y="764419"/>
                  </a:lnTo>
                  <a:lnTo>
                    <a:pt x="916603" y="728948"/>
                  </a:lnTo>
                  <a:lnTo>
                    <a:pt x="938812" y="691245"/>
                  </a:lnTo>
                  <a:lnTo>
                    <a:pt x="957450" y="651511"/>
                  </a:lnTo>
                  <a:lnTo>
                    <a:pt x="972307" y="609944"/>
                  </a:lnTo>
                  <a:lnTo>
                    <a:pt x="983178" y="566746"/>
                  </a:lnTo>
                  <a:lnTo>
                    <a:pt x="989852" y="522114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3D4C458-FFF4-4A5D-971F-9BD099B7534D}"/>
                </a:ext>
              </a:extLst>
            </p:cNvPr>
            <p:cNvSpPr/>
            <p:nvPr/>
          </p:nvSpPr>
          <p:spPr>
            <a:xfrm>
              <a:off x="1675637" y="3367277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5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4"/>
                  </a:lnTo>
                  <a:lnTo>
                    <a:pt x="983178" y="566746"/>
                  </a:lnTo>
                  <a:lnTo>
                    <a:pt x="972307" y="609944"/>
                  </a:lnTo>
                  <a:lnTo>
                    <a:pt x="957450" y="651511"/>
                  </a:lnTo>
                  <a:lnTo>
                    <a:pt x="938812" y="691245"/>
                  </a:lnTo>
                  <a:lnTo>
                    <a:pt x="916603" y="728948"/>
                  </a:lnTo>
                  <a:lnTo>
                    <a:pt x="891030" y="764419"/>
                  </a:lnTo>
                  <a:lnTo>
                    <a:pt x="862302" y="797460"/>
                  </a:lnTo>
                  <a:lnTo>
                    <a:pt x="830626" y="827870"/>
                  </a:lnTo>
                  <a:lnTo>
                    <a:pt x="796211" y="855450"/>
                  </a:lnTo>
                  <a:lnTo>
                    <a:pt x="759263" y="880000"/>
                  </a:lnTo>
                  <a:lnTo>
                    <a:pt x="719992" y="901321"/>
                  </a:lnTo>
                  <a:lnTo>
                    <a:pt x="678606" y="919213"/>
                  </a:lnTo>
                  <a:lnTo>
                    <a:pt x="635311" y="933476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6"/>
                  </a:lnTo>
                  <a:lnTo>
                    <a:pt x="313517" y="919213"/>
                  </a:lnTo>
                  <a:lnTo>
                    <a:pt x="272131" y="901321"/>
                  </a:lnTo>
                  <a:lnTo>
                    <a:pt x="232860" y="880000"/>
                  </a:lnTo>
                  <a:lnTo>
                    <a:pt x="195912" y="855450"/>
                  </a:lnTo>
                  <a:lnTo>
                    <a:pt x="161497" y="827870"/>
                  </a:lnTo>
                  <a:lnTo>
                    <a:pt x="129821" y="797460"/>
                  </a:lnTo>
                  <a:lnTo>
                    <a:pt x="101093" y="764419"/>
                  </a:lnTo>
                  <a:lnTo>
                    <a:pt x="75520" y="728948"/>
                  </a:lnTo>
                  <a:lnTo>
                    <a:pt x="53311" y="691245"/>
                  </a:lnTo>
                  <a:lnTo>
                    <a:pt x="34673" y="651511"/>
                  </a:lnTo>
                  <a:lnTo>
                    <a:pt x="19816" y="609944"/>
                  </a:lnTo>
                  <a:lnTo>
                    <a:pt x="8945" y="566746"/>
                  </a:lnTo>
                  <a:lnTo>
                    <a:pt x="2271" y="522114"/>
                  </a:lnTo>
                  <a:lnTo>
                    <a:pt x="0" y="4762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12058BD3-4655-4AFE-95F4-569A61318328}"/>
              </a:ext>
            </a:extLst>
          </p:cNvPr>
          <p:cNvGrpSpPr/>
          <p:nvPr/>
        </p:nvGrpSpPr>
        <p:grpSpPr>
          <a:xfrm>
            <a:off x="6573011" y="937004"/>
            <a:ext cx="1097280" cy="1057910"/>
            <a:chOff x="8599931" y="4908803"/>
            <a:chExt cx="1097280" cy="105791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D2C5DA5-EBE0-446E-A280-CD84BBC989CC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8D9247D-C9C2-4E3D-BBE7-A801517D757B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1C10ECB-459D-465E-A41F-7DDD2BC8E575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0791E01-113D-4B4B-ADD8-A0F92F041297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7">
            <a:extLst>
              <a:ext uri="{FF2B5EF4-FFF2-40B4-BE49-F238E27FC236}">
                <a16:creationId xmlns:a16="http://schemas.microsoft.com/office/drawing/2014/main" id="{32C7C286-8E62-44CA-8D25-80A6A6952790}"/>
              </a:ext>
            </a:extLst>
          </p:cNvPr>
          <p:cNvGrpSpPr/>
          <p:nvPr/>
        </p:nvGrpSpPr>
        <p:grpSpPr>
          <a:xfrm>
            <a:off x="6625589" y="2865122"/>
            <a:ext cx="1097280" cy="1057910"/>
            <a:chOff x="8599931" y="4908803"/>
            <a:chExt cx="1097280" cy="1057910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DD09543-CB20-48D7-92B2-5872E4AFE818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6DC94BD3-1610-48F2-9C81-80CEA6A38B5E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264B413-9574-41BA-B519-54FE5CC67E2C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E0B0C6E-9E04-46F5-BD6B-672077B29360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78E50D-F0AD-43C8-9816-D2493FDD237A}"/>
              </a:ext>
            </a:extLst>
          </p:cNvPr>
          <p:cNvCxnSpPr>
            <a:cxnSpLocks/>
          </p:cNvCxnSpPr>
          <p:nvPr/>
        </p:nvCxnSpPr>
        <p:spPr>
          <a:xfrm flipV="1">
            <a:off x="3550923" y="1455421"/>
            <a:ext cx="3022088" cy="72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5EF002-AC63-4246-8A49-F71A0FBCD76F}"/>
              </a:ext>
            </a:extLst>
          </p:cNvPr>
          <p:cNvCxnSpPr/>
          <p:nvPr/>
        </p:nvCxnSpPr>
        <p:spPr>
          <a:xfrm flipH="1">
            <a:off x="3695700" y="1615440"/>
            <a:ext cx="2929889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06FECDD-B2E0-4356-83B5-02DB19724361}"/>
              </a:ext>
            </a:extLst>
          </p:cNvPr>
          <p:cNvSpPr txBox="1"/>
          <p:nvPr/>
        </p:nvSpPr>
        <p:spPr>
          <a:xfrm>
            <a:off x="3796854" y="1676400"/>
            <a:ext cx="14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投票给我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10B9BB-5981-401C-BBC4-A1955F64065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3026" y="2849563"/>
            <a:ext cx="2982563" cy="5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8752B1-95AA-43E5-8C63-188BE35F04C9}"/>
              </a:ext>
            </a:extLst>
          </p:cNvPr>
          <p:cNvCxnSpPr>
            <a:cxnSpLocks/>
          </p:cNvCxnSpPr>
          <p:nvPr/>
        </p:nvCxnSpPr>
        <p:spPr>
          <a:xfrm flipH="1" flipV="1">
            <a:off x="3436620" y="2976354"/>
            <a:ext cx="3241548" cy="5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67C800C-91E9-4D5A-99FF-FAAE2F537141}"/>
              </a:ext>
            </a:extLst>
          </p:cNvPr>
          <p:cNvSpPr txBox="1"/>
          <p:nvPr/>
        </p:nvSpPr>
        <p:spPr>
          <a:xfrm>
            <a:off x="4687347" y="2763810"/>
            <a:ext cx="14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投票给我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B69DBE-6614-4EE7-AEE5-70E5BEF71F9E}"/>
              </a:ext>
            </a:extLst>
          </p:cNvPr>
          <p:cNvSpPr txBox="1"/>
          <p:nvPr/>
        </p:nvSpPr>
        <p:spPr>
          <a:xfrm>
            <a:off x="28192" y="2526031"/>
            <a:ext cx="340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Term </a:t>
            </a:r>
            <a:r>
              <a:rPr lang="zh-CN" altLang="en-US" dirty="0"/>
              <a:t>： 任期号</a:t>
            </a:r>
            <a:endParaRPr lang="en-US" altLang="zh-CN" dirty="0"/>
          </a:p>
          <a:p>
            <a:r>
              <a:rPr lang="en-US" altLang="zh-CN" dirty="0" err="1"/>
              <a:t>lastLogIndex</a:t>
            </a:r>
            <a:r>
              <a:rPr lang="en-US" altLang="zh-CN" dirty="0"/>
              <a:t> : </a:t>
            </a:r>
            <a:r>
              <a:rPr lang="zh-CN" altLang="en-US" dirty="0"/>
              <a:t>最后日志索引值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6A180C-B22D-44A3-961B-1BD917B3D1DF}"/>
              </a:ext>
            </a:extLst>
          </p:cNvPr>
          <p:cNvSpPr txBox="1"/>
          <p:nvPr/>
        </p:nvSpPr>
        <p:spPr>
          <a:xfrm>
            <a:off x="6632448" y="1994660"/>
            <a:ext cx="210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是否已经投票</a:t>
            </a:r>
            <a:endParaRPr lang="en-US" altLang="zh-CN" dirty="0"/>
          </a:p>
          <a:p>
            <a:r>
              <a:rPr lang="zh-CN" altLang="en-US" dirty="0"/>
              <a:t>任期号比较</a:t>
            </a:r>
            <a:endParaRPr lang="en-US" altLang="zh-CN" dirty="0"/>
          </a:p>
          <a:p>
            <a:r>
              <a:rPr lang="zh-CN" altLang="en-US" dirty="0"/>
              <a:t>日志比较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2B4A9-B7AF-4637-ADF7-1792B414A8ED}"/>
              </a:ext>
            </a:extLst>
          </p:cNvPr>
          <p:cNvSpPr txBox="1"/>
          <p:nvPr/>
        </p:nvSpPr>
        <p:spPr>
          <a:xfrm>
            <a:off x="3185160" y="2366740"/>
            <a:ext cx="61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77393C-E555-4B65-A469-232FE60C85E1}"/>
              </a:ext>
            </a:extLst>
          </p:cNvPr>
          <p:cNvSpPr txBox="1"/>
          <p:nvPr/>
        </p:nvSpPr>
        <p:spPr>
          <a:xfrm>
            <a:off x="6717788" y="1270755"/>
            <a:ext cx="102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r>
              <a:rPr lang="zh-CN" altLang="en-US" dirty="0"/>
              <a:t>：</a:t>
            </a:r>
            <a:r>
              <a:rPr lang="en-US" altLang="zh-CN" dirty="0"/>
              <a:t>155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987301-0420-4D20-A514-A5E7E898E631}"/>
              </a:ext>
            </a:extLst>
          </p:cNvPr>
          <p:cNvSpPr txBox="1"/>
          <p:nvPr/>
        </p:nvSpPr>
        <p:spPr>
          <a:xfrm>
            <a:off x="6841993" y="3121756"/>
            <a:ext cx="102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r>
              <a:rPr lang="zh-CN" altLang="en-US" dirty="0"/>
              <a:t>：</a:t>
            </a:r>
            <a:r>
              <a:rPr lang="en-US" altLang="zh-CN" dirty="0"/>
              <a:t>160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0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选举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F5C105-12D8-4D34-ADD5-412CA7C07DE2}"/>
              </a:ext>
            </a:extLst>
          </p:cNvPr>
          <p:cNvSpPr txBox="1"/>
          <p:nvPr/>
        </p:nvSpPr>
        <p:spPr>
          <a:xfrm flipH="1">
            <a:off x="746760" y="1417588"/>
            <a:ext cx="7719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过程：</a:t>
            </a:r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、定时器触发，</a:t>
            </a:r>
            <a:r>
              <a:rPr lang="en-US" altLang="zh-CN" dirty="0"/>
              <a:t>term = </a:t>
            </a:r>
            <a:r>
              <a:rPr lang="en-US" altLang="zh-CN" dirty="0" err="1"/>
              <a:t>current_term_id</a:t>
            </a:r>
            <a:r>
              <a:rPr lang="en-US" altLang="zh-CN" dirty="0"/>
              <a:t> + 1</a:t>
            </a:r>
          </a:p>
          <a:p>
            <a:r>
              <a:rPr lang="en-US" altLang="zh-CN" dirty="0"/>
              <a:t>    2</a:t>
            </a:r>
            <a:r>
              <a:rPr lang="zh-CN" altLang="en-US" dirty="0"/>
              <a:t>、改变成候选人状态（</a:t>
            </a:r>
            <a:r>
              <a:rPr lang="en-US" altLang="zh-CN" dirty="0"/>
              <a:t>Candidate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3</a:t>
            </a:r>
            <a:r>
              <a:rPr lang="zh-CN" altLang="en-US" dirty="0"/>
              <a:t>、发送请求投票的 </a:t>
            </a:r>
            <a:r>
              <a:rPr lang="en-US" altLang="zh-CN" dirty="0"/>
              <a:t>RPC 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r>
              <a:rPr lang="zh-CN" altLang="en-US" dirty="0"/>
              <a:t>    成功选举，成为 </a:t>
            </a:r>
            <a:r>
              <a:rPr lang="en-US" altLang="zh-CN" dirty="0"/>
              <a:t>Leader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其他人成为 </a:t>
            </a:r>
            <a:r>
              <a:rPr lang="en-US" altLang="zh-CN" dirty="0"/>
              <a:t>Leader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大家所得票都没有过半，重新进入定时器状态</a:t>
            </a:r>
          </a:p>
        </p:txBody>
      </p:sp>
    </p:spTree>
    <p:extLst>
      <p:ext uri="{BB962C8B-B14F-4D97-AF65-F5344CB8AC3E}">
        <p14:creationId xmlns:p14="http://schemas.microsoft.com/office/powerpoint/2010/main" val="68511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日志同步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3582118-A406-4FC5-9240-50EAE3568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87358"/>
              </p:ext>
            </p:extLst>
          </p:nvPr>
        </p:nvGraphicFramePr>
        <p:xfrm>
          <a:off x="563881" y="1028701"/>
          <a:ext cx="7292339" cy="274319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{2D5ABB26-0587-4C30-8999-92F81FD0307C}</a:tableStyleId>
              </a:tblPr>
              <a:tblGrid>
                <a:gridCol w="143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308">
                <a:tc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Term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sz="1400" b="0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领导人的任期号</a:t>
                      </a:r>
                      <a:endParaRPr sz="1400" dirty="0">
                        <a:solidFill>
                          <a:schemeClr val="tx1"/>
                        </a:solidFill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18">
                <a:tc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LeaderID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领导人的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Id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，</a:t>
                      </a:r>
                      <a:r>
                        <a:rPr sz="1400" spc="1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以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便于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跟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随者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重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定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向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请求</a:t>
                      </a:r>
                      <a:endParaRPr sz="1400" dirty="0">
                        <a:solidFill>
                          <a:schemeClr val="tx1"/>
                        </a:solidFill>
                        <a:latin typeface="Droid Sans Fallback"/>
                        <a:cs typeface="Droid Sans Fallb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19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pervLogIndex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1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新的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日志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条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目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紧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随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之前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的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索引值</a:t>
                      </a:r>
                      <a:endParaRPr sz="1400">
                        <a:solidFill>
                          <a:schemeClr val="tx1"/>
                        </a:solidFill>
                        <a:latin typeface="Droid Sans Fallback"/>
                        <a:cs typeface="Droid Sans Fallb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441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entries[]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1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需要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存储</a:t>
                      </a:r>
                      <a:r>
                        <a:rPr lang="zh-CN" altLang="en-US"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当前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日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志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条目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表示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心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跳时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为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空；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一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次性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发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送多</a:t>
                      </a:r>
                      <a:r>
                        <a:rPr sz="1400" spc="-15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个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是为了</a:t>
                      </a:r>
                      <a:endParaRPr sz="1400" dirty="0">
                        <a:solidFill>
                          <a:schemeClr val="tx1"/>
                        </a:solidFill>
                        <a:latin typeface="Droid Sans Fallback"/>
                        <a:cs typeface="Droid Sans Fallb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提高效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率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）</a:t>
                      </a: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13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LeaderCommit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领导人已经提交的日志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的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索引值</a:t>
                      </a: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98A5025-0719-4460-8113-106E125B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38424"/>
              </p:ext>
            </p:extLst>
          </p:nvPr>
        </p:nvGraphicFramePr>
        <p:xfrm>
          <a:off x="547245" y="3909061"/>
          <a:ext cx="7308976" cy="960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1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75"/>
                        </a:lnSpc>
                      </a:pPr>
                      <a:r>
                        <a:rPr sz="1400" b="0" spc="25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当前</a:t>
                      </a:r>
                      <a:r>
                        <a:rPr sz="1400" b="0" spc="10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的任期号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0" spc="25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用于</a:t>
                      </a:r>
                      <a:r>
                        <a:rPr sz="1400" b="0" spc="5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领导</a:t>
                      </a:r>
                      <a:r>
                        <a:rPr sz="1400" b="0" spc="-20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人</a:t>
                      </a:r>
                      <a:r>
                        <a:rPr sz="1400" b="0" spc="5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去更</a:t>
                      </a:r>
                      <a:r>
                        <a:rPr sz="1400" b="0" spc="-20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新</a:t>
                      </a:r>
                      <a:r>
                        <a:rPr sz="1400" b="0" spc="5" dirty="0">
                          <a:solidFill>
                            <a:schemeClr val="tx1"/>
                          </a:solidFill>
                          <a:latin typeface="Noto Sans CJK JP Medium"/>
                          <a:cs typeface="Noto Sans CJK JP Medium"/>
                        </a:rPr>
                        <a:t>自己</a:t>
                      </a:r>
                      <a:endParaRPr sz="1400">
                        <a:solidFill>
                          <a:schemeClr val="tx1"/>
                        </a:solidFill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688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1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跟随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者包</a:t>
                      </a:r>
                      <a:r>
                        <a:rPr sz="1400" spc="-2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含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了匹</a:t>
                      </a:r>
                      <a:r>
                        <a:rPr sz="1400" spc="-2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配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上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prevLogIndex</a:t>
                      </a:r>
                      <a:r>
                        <a:rPr sz="14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和</a:t>
                      </a:r>
                      <a:r>
                        <a:rPr sz="1400" spc="2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prevLogTerm</a:t>
                      </a:r>
                      <a:r>
                        <a:rPr sz="14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的日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志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时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为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Droid Sans Fallback"/>
                          <a:cs typeface="Droid Sans Fallback"/>
                        </a:rPr>
                        <a:t>真</a:t>
                      </a:r>
                      <a:endParaRPr sz="1400" dirty="0">
                        <a:solidFill>
                          <a:schemeClr val="tx1"/>
                        </a:solidFill>
                        <a:latin typeface="Droid Sans Fallback"/>
                        <a:cs typeface="Droid Sans Fallback"/>
                      </a:endParaRPr>
                    </a:p>
                  </a:txBody>
                  <a:tcPr marL="0" marR="0" marT="1282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9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日志复制 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- 1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12058BD3-4655-4AFE-95F4-569A61318328}"/>
              </a:ext>
            </a:extLst>
          </p:cNvPr>
          <p:cNvGrpSpPr/>
          <p:nvPr/>
        </p:nvGrpSpPr>
        <p:grpSpPr>
          <a:xfrm>
            <a:off x="5733764" y="1040379"/>
            <a:ext cx="1097280" cy="1057910"/>
            <a:chOff x="8599931" y="4908803"/>
            <a:chExt cx="1097280" cy="105791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D2C5DA5-EBE0-446E-A280-CD84BBC989CC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8D9247D-C9C2-4E3D-BBE7-A801517D757B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1C10ECB-459D-465E-A41F-7DDD2BC8E575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0791E01-113D-4B4B-ADD8-A0F92F041297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7">
            <a:extLst>
              <a:ext uri="{FF2B5EF4-FFF2-40B4-BE49-F238E27FC236}">
                <a16:creationId xmlns:a16="http://schemas.microsoft.com/office/drawing/2014/main" id="{32C7C286-8E62-44CA-8D25-80A6A6952790}"/>
              </a:ext>
            </a:extLst>
          </p:cNvPr>
          <p:cNvGrpSpPr/>
          <p:nvPr/>
        </p:nvGrpSpPr>
        <p:grpSpPr>
          <a:xfrm>
            <a:off x="5786342" y="2968497"/>
            <a:ext cx="1097280" cy="1057910"/>
            <a:chOff x="8599931" y="4908803"/>
            <a:chExt cx="1097280" cy="1057910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DD09543-CB20-48D7-92B2-5872E4AFE818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6DC94BD3-1610-48F2-9C81-80CEA6A38B5E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264B413-9574-41BA-B519-54FE5CC67E2C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E0B0C6E-9E04-46F5-BD6B-672077B29360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78E50D-F0AD-43C8-9816-D2493FDD237A}"/>
              </a:ext>
            </a:extLst>
          </p:cNvPr>
          <p:cNvCxnSpPr>
            <a:cxnSpLocks/>
          </p:cNvCxnSpPr>
          <p:nvPr/>
        </p:nvCxnSpPr>
        <p:spPr>
          <a:xfrm flipV="1">
            <a:off x="2711676" y="1558796"/>
            <a:ext cx="3022088" cy="7271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06FECDD-B2E0-4356-83B5-02DB19724361}"/>
              </a:ext>
            </a:extLst>
          </p:cNvPr>
          <p:cNvSpPr txBox="1"/>
          <p:nvPr/>
        </p:nvSpPr>
        <p:spPr>
          <a:xfrm>
            <a:off x="2957606" y="1779775"/>
            <a:ext cx="19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心跳 </a:t>
            </a:r>
            <a:r>
              <a:rPr lang="en-US" altLang="zh-CN" dirty="0"/>
              <a:t>&amp; </a:t>
            </a:r>
            <a:r>
              <a:rPr lang="zh-CN" altLang="en-US" dirty="0"/>
              <a:t>日志复制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10B9BB-5981-401C-BBC4-A1955F64065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03779" y="2952938"/>
            <a:ext cx="2982563" cy="544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67C800C-91E9-4D5A-99FF-FAAE2F537141}"/>
              </a:ext>
            </a:extLst>
          </p:cNvPr>
          <p:cNvSpPr txBox="1"/>
          <p:nvPr/>
        </p:nvSpPr>
        <p:spPr>
          <a:xfrm>
            <a:off x="3329940" y="2891702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心跳 </a:t>
            </a:r>
            <a:r>
              <a:rPr lang="en-US" altLang="zh-CN" dirty="0"/>
              <a:t>&amp; </a:t>
            </a:r>
            <a:r>
              <a:rPr lang="zh-CN" altLang="en-US" dirty="0"/>
              <a:t>日志复制</a:t>
            </a:r>
          </a:p>
        </p:txBody>
      </p:sp>
      <p:grpSp>
        <p:nvGrpSpPr>
          <p:cNvPr id="28" name="object 10">
            <a:extLst>
              <a:ext uri="{FF2B5EF4-FFF2-40B4-BE49-F238E27FC236}">
                <a16:creationId xmlns:a16="http://schemas.microsoft.com/office/drawing/2014/main" id="{3FE59835-81EC-4B2D-AB6A-C3C2DEA48C1C}"/>
              </a:ext>
            </a:extLst>
          </p:cNvPr>
          <p:cNvGrpSpPr/>
          <p:nvPr/>
        </p:nvGrpSpPr>
        <p:grpSpPr>
          <a:xfrm>
            <a:off x="1674085" y="2139185"/>
            <a:ext cx="1109980" cy="1071880"/>
            <a:chOff x="2346960" y="5205984"/>
            <a:chExt cx="1109980" cy="1071880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2EB6E72E-3663-45CB-9E56-692571207D73}"/>
                </a:ext>
              </a:extLst>
            </p:cNvPr>
            <p:cNvSpPr/>
            <p:nvPr/>
          </p:nvSpPr>
          <p:spPr>
            <a:xfrm>
              <a:off x="2346960" y="5205984"/>
              <a:ext cx="1109472" cy="1071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F3FAEFE2-49FF-497D-9744-4F96D2FED1FD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496062" y="0"/>
                  </a:moveTo>
                  <a:lnTo>
                    <a:pt x="448292" y="2184"/>
                  </a:lnTo>
                  <a:lnTo>
                    <a:pt x="401806" y="8603"/>
                  </a:lnTo>
                  <a:lnTo>
                    <a:pt x="356812" y="19056"/>
                  </a:lnTo>
                  <a:lnTo>
                    <a:pt x="313517" y="33344"/>
                  </a:lnTo>
                  <a:lnTo>
                    <a:pt x="272131" y="51267"/>
                  </a:lnTo>
                  <a:lnTo>
                    <a:pt x="232860" y="72625"/>
                  </a:lnTo>
                  <a:lnTo>
                    <a:pt x="195912" y="97217"/>
                  </a:lnTo>
                  <a:lnTo>
                    <a:pt x="161497" y="124843"/>
                  </a:lnTo>
                  <a:lnTo>
                    <a:pt x="129821" y="155303"/>
                  </a:lnTo>
                  <a:lnTo>
                    <a:pt x="101093" y="188398"/>
                  </a:lnTo>
                  <a:lnTo>
                    <a:pt x="75520" y="223927"/>
                  </a:lnTo>
                  <a:lnTo>
                    <a:pt x="53311" y="261690"/>
                  </a:lnTo>
                  <a:lnTo>
                    <a:pt x="34673" y="301486"/>
                  </a:lnTo>
                  <a:lnTo>
                    <a:pt x="19816" y="343117"/>
                  </a:lnTo>
                  <a:lnTo>
                    <a:pt x="8945" y="386381"/>
                  </a:lnTo>
                  <a:lnTo>
                    <a:pt x="2271" y="431080"/>
                  </a:lnTo>
                  <a:lnTo>
                    <a:pt x="0" y="477012"/>
                  </a:lnTo>
                  <a:lnTo>
                    <a:pt x="2271" y="522951"/>
                  </a:lnTo>
                  <a:lnTo>
                    <a:pt x="8945" y="567656"/>
                  </a:lnTo>
                  <a:lnTo>
                    <a:pt x="19816" y="610924"/>
                  </a:lnTo>
                  <a:lnTo>
                    <a:pt x="34673" y="652558"/>
                  </a:lnTo>
                  <a:lnTo>
                    <a:pt x="53311" y="692356"/>
                  </a:lnTo>
                  <a:lnTo>
                    <a:pt x="75520" y="730119"/>
                  </a:lnTo>
                  <a:lnTo>
                    <a:pt x="101093" y="765647"/>
                  </a:lnTo>
                  <a:lnTo>
                    <a:pt x="129821" y="798740"/>
                  </a:lnTo>
                  <a:lnTo>
                    <a:pt x="161497" y="829198"/>
                  </a:lnTo>
                  <a:lnTo>
                    <a:pt x="195912" y="856822"/>
                  </a:lnTo>
                  <a:lnTo>
                    <a:pt x="232860" y="881410"/>
                  </a:lnTo>
                  <a:lnTo>
                    <a:pt x="272131" y="902765"/>
                  </a:lnTo>
                  <a:lnTo>
                    <a:pt x="313517" y="920685"/>
                  </a:lnTo>
                  <a:lnTo>
                    <a:pt x="356812" y="934971"/>
                  </a:lnTo>
                  <a:lnTo>
                    <a:pt x="401806" y="945422"/>
                  </a:lnTo>
                  <a:lnTo>
                    <a:pt x="448292" y="951840"/>
                  </a:lnTo>
                  <a:lnTo>
                    <a:pt x="496062" y="954024"/>
                  </a:lnTo>
                  <a:lnTo>
                    <a:pt x="543831" y="951840"/>
                  </a:lnTo>
                  <a:lnTo>
                    <a:pt x="590317" y="945422"/>
                  </a:lnTo>
                  <a:lnTo>
                    <a:pt x="635311" y="934971"/>
                  </a:lnTo>
                  <a:lnTo>
                    <a:pt x="678606" y="920685"/>
                  </a:lnTo>
                  <a:lnTo>
                    <a:pt x="719992" y="902765"/>
                  </a:lnTo>
                  <a:lnTo>
                    <a:pt x="759263" y="881410"/>
                  </a:lnTo>
                  <a:lnTo>
                    <a:pt x="796211" y="856822"/>
                  </a:lnTo>
                  <a:lnTo>
                    <a:pt x="830626" y="829198"/>
                  </a:lnTo>
                  <a:lnTo>
                    <a:pt x="862302" y="798740"/>
                  </a:lnTo>
                  <a:lnTo>
                    <a:pt x="891030" y="765647"/>
                  </a:lnTo>
                  <a:lnTo>
                    <a:pt x="916603" y="730119"/>
                  </a:lnTo>
                  <a:lnTo>
                    <a:pt x="938812" y="692356"/>
                  </a:lnTo>
                  <a:lnTo>
                    <a:pt x="957450" y="652558"/>
                  </a:lnTo>
                  <a:lnTo>
                    <a:pt x="972307" y="610924"/>
                  </a:lnTo>
                  <a:lnTo>
                    <a:pt x="983178" y="567656"/>
                  </a:lnTo>
                  <a:lnTo>
                    <a:pt x="989852" y="522951"/>
                  </a:lnTo>
                  <a:lnTo>
                    <a:pt x="992124" y="477012"/>
                  </a:lnTo>
                  <a:lnTo>
                    <a:pt x="989852" y="431080"/>
                  </a:lnTo>
                  <a:lnTo>
                    <a:pt x="983178" y="386381"/>
                  </a:lnTo>
                  <a:lnTo>
                    <a:pt x="972307" y="343117"/>
                  </a:lnTo>
                  <a:lnTo>
                    <a:pt x="957450" y="301486"/>
                  </a:lnTo>
                  <a:lnTo>
                    <a:pt x="938812" y="261690"/>
                  </a:lnTo>
                  <a:lnTo>
                    <a:pt x="916603" y="223927"/>
                  </a:lnTo>
                  <a:lnTo>
                    <a:pt x="891030" y="188398"/>
                  </a:lnTo>
                  <a:lnTo>
                    <a:pt x="862302" y="155303"/>
                  </a:lnTo>
                  <a:lnTo>
                    <a:pt x="830626" y="124843"/>
                  </a:lnTo>
                  <a:lnTo>
                    <a:pt x="796211" y="97217"/>
                  </a:lnTo>
                  <a:lnTo>
                    <a:pt x="759263" y="72625"/>
                  </a:lnTo>
                  <a:lnTo>
                    <a:pt x="719992" y="51267"/>
                  </a:lnTo>
                  <a:lnTo>
                    <a:pt x="678606" y="33344"/>
                  </a:lnTo>
                  <a:lnTo>
                    <a:pt x="635311" y="19056"/>
                  </a:lnTo>
                  <a:lnTo>
                    <a:pt x="590317" y="8603"/>
                  </a:lnTo>
                  <a:lnTo>
                    <a:pt x="543831" y="2184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A6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3">
              <a:extLst>
                <a:ext uri="{FF2B5EF4-FFF2-40B4-BE49-F238E27FC236}">
                  <a16:creationId xmlns:a16="http://schemas.microsoft.com/office/drawing/2014/main" id="{008AEABF-3E82-4D5C-97C3-60C93C21E1A9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0" y="477012"/>
                  </a:moveTo>
                  <a:lnTo>
                    <a:pt x="2271" y="431080"/>
                  </a:lnTo>
                  <a:lnTo>
                    <a:pt x="8945" y="386381"/>
                  </a:lnTo>
                  <a:lnTo>
                    <a:pt x="19816" y="343117"/>
                  </a:lnTo>
                  <a:lnTo>
                    <a:pt x="34673" y="301486"/>
                  </a:lnTo>
                  <a:lnTo>
                    <a:pt x="53311" y="261690"/>
                  </a:lnTo>
                  <a:lnTo>
                    <a:pt x="75520" y="223927"/>
                  </a:lnTo>
                  <a:lnTo>
                    <a:pt x="101093" y="188398"/>
                  </a:lnTo>
                  <a:lnTo>
                    <a:pt x="129821" y="155303"/>
                  </a:lnTo>
                  <a:lnTo>
                    <a:pt x="161497" y="124843"/>
                  </a:lnTo>
                  <a:lnTo>
                    <a:pt x="195912" y="97217"/>
                  </a:lnTo>
                  <a:lnTo>
                    <a:pt x="232860" y="72625"/>
                  </a:lnTo>
                  <a:lnTo>
                    <a:pt x="272131" y="51267"/>
                  </a:lnTo>
                  <a:lnTo>
                    <a:pt x="313517" y="33344"/>
                  </a:lnTo>
                  <a:lnTo>
                    <a:pt x="356812" y="19056"/>
                  </a:lnTo>
                  <a:lnTo>
                    <a:pt x="401806" y="8603"/>
                  </a:lnTo>
                  <a:lnTo>
                    <a:pt x="448292" y="2184"/>
                  </a:lnTo>
                  <a:lnTo>
                    <a:pt x="496062" y="0"/>
                  </a:lnTo>
                  <a:lnTo>
                    <a:pt x="543831" y="2184"/>
                  </a:lnTo>
                  <a:lnTo>
                    <a:pt x="590317" y="8603"/>
                  </a:lnTo>
                  <a:lnTo>
                    <a:pt x="635311" y="19056"/>
                  </a:lnTo>
                  <a:lnTo>
                    <a:pt x="678606" y="33344"/>
                  </a:lnTo>
                  <a:lnTo>
                    <a:pt x="719992" y="51267"/>
                  </a:lnTo>
                  <a:lnTo>
                    <a:pt x="759263" y="72625"/>
                  </a:lnTo>
                  <a:lnTo>
                    <a:pt x="796211" y="97217"/>
                  </a:lnTo>
                  <a:lnTo>
                    <a:pt x="830626" y="124843"/>
                  </a:lnTo>
                  <a:lnTo>
                    <a:pt x="862302" y="155303"/>
                  </a:lnTo>
                  <a:lnTo>
                    <a:pt x="891030" y="188398"/>
                  </a:lnTo>
                  <a:lnTo>
                    <a:pt x="916603" y="223927"/>
                  </a:lnTo>
                  <a:lnTo>
                    <a:pt x="938812" y="261690"/>
                  </a:lnTo>
                  <a:lnTo>
                    <a:pt x="957450" y="301486"/>
                  </a:lnTo>
                  <a:lnTo>
                    <a:pt x="972307" y="343117"/>
                  </a:lnTo>
                  <a:lnTo>
                    <a:pt x="983178" y="386381"/>
                  </a:lnTo>
                  <a:lnTo>
                    <a:pt x="989852" y="431080"/>
                  </a:lnTo>
                  <a:lnTo>
                    <a:pt x="992124" y="477012"/>
                  </a:lnTo>
                  <a:lnTo>
                    <a:pt x="989852" y="522951"/>
                  </a:lnTo>
                  <a:lnTo>
                    <a:pt x="983178" y="567656"/>
                  </a:lnTo>
                  <a:lnTo>
                    <a:pt x="972307" y="610924"/>
                  </a:lnTo>
                  <a:lnTo>
                    <a:pt x="957450" y="652558"/>
                  </a:lnTo>
                  <a:lnTo>
                    <a:pt x="938812" y="692356"/>
                  </a:lnTo>
                  <a:lnTo>
                    <a:pt x="916603" y="730119"/>
                  </a:lnTo>
                  <a:lnTo>
                    <a:pt x="891030" y="765647"/>
                  </a:lnTo>
                  <a:lnTo>
                    <a:pt x="862302" y="798740"/>
                  </a:lnTo>
                  <a:lnTo>
                    <a:pt x="830626" y="829198"/>
                  </a:lnTo>
                  <a:lnTo>
                    <a:pt x="796211" y="856822"/>
                  </a:lnTo>
                  <a:lnTo>
                    <a:pt x="759263" y="881410"/>
                  </a:lnTo>
                  <a:lnTo>
                    <a:pt x="719992" y="902765"/>
                  </a:lnTo>
                  <a:lnTo>
                    <a:pt x="678606" y="920685"/>
                  </a:lnTo>
                  <a:lnTo>
                    <a:pt x="635311" y="934971"/>
                  </a:lnTo>
                  <a:lnTo>
                    <a:pt x="590317" y="945422"/>
                  </a:lnTo>
                  <a:lnTo>
                    <a:pt x="543831" y="951840"/>
                  </a:lnTo>
                  <a:lnTo>
                    <a:pt x="496062" y="954024"/>
                  </a:lnTo>
                  <a:lnTo>
                    <a:pt x="448292" y="951840"/>
                  </a:lnTo>
                  <a:lnTo>
                    <a:pt x="401806" y="945422"/>
                  </a:lnTo>
                  <a:lnTo>
                    <a:pt x="356812" y="934971"/>
                  </a:lnTo>
                  <a:lnTo>
                    <a:pt x="313517" y="920685"/>
                  </a:lnTo>
                  <a:lnTo>
                    <a:pt x="272131" y="902765"/>
                  </a:lnTo>
                  <a:lnTo>
                    <a:pt x="232860" y="881410"/>
                  </a:lnTo>
                  <a:lnTo>
                    <a:pt x="195912" y="856822"/>
                  </a:lnTo>
                  <a:lnTo>
                    <a:pt x="161497" y="829198"/>
                  </a:lnTo>
                  <a:lnTo>
                    <a:pt x="129821" y="798740"/>
                  </a:lnTo>
                  <a:lnTo>
                    <a:pt x="101093" y="765647"/>
                  </a:lnTo>
                  <a:lnTo>
                    <a:pt x="75520" y="730119"/>
                  </a:lnTo>
                  <a:lnTo>
                    <a:pt x="53311" y="692356"/>
                  </a:lnTo>
                  <a:lnTo>
                    <a:pt x="34673" y="652558"/>
                  </a:lnTo>
                  <a:lnTo>
                    <a:pt x="19816" y="610924"/>
                  </a:lnTo>
                  <a:lnTo>
                    <a:pt x="8945" y="567656"/>
                  </a:lnTo>
                  <a:lnTo>
                    <a:pt x="2271" y="522951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FC0DBE7-25F0-45F6-B79F-10FAC77C0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22589"/>
              </p:ext>
            </p:extLst>
          </p:nvPr>
        </p:nvGraphicFramePr>
        <p:xfrm>
          <a:off x="1371600" y="3239579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graphicFrame>
        <p:nvGraphicFramePr>
          <p:cNvPr id="35" name="表格 3">
            <a:extLst>
              <a:ext uri="{FF2B5EF4-FFF2-40B4-BE49-F238E27FC236}">
                <a16:creationId xmlns:a16="http://schemas.microsoft.com/office/drawing/2014/main" id="{99E88E18-BB27-4D13-800F-66B035D9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25504"/>
              </p:ext>
            </p:extLst>
          </p:nvPr>
        </p:nvGraphicFramePr>
        <p:xfrm>
          <a:off x="6876001" y="1198367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graphicFrame>
        <p:nvGraphicFramePr>
          <p:cNvPr id="36" name="表格 3">
            <a:extLst>
              <a:ext uri="{FF2B5EF4-FFF2-40B4-BE49-F238E27FC236}">
                <a16:creationId xmlns:a16="http://schemas.microsoft.com/office/drawing/2014/main" id="{F64B9FD6-507D-4B42-89A5-E313F24AC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72342"/>
              </p:ext>
            </p:extLst>
          </p:nvPr>
        </p:nvGraphicFramePr>
        <p:xfrm>
          <a:off x="6945344" y="3610419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8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日志复制 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- 2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12058BD3-4655-4AFE-95F4-569A61318328}"/>
              </a:ext>
            </a:extLst>
          </p:cNvPr>
          <p:cNvGrpSpPr/>
          <p:nvPr/>
        </p:nvGrpSpPr>
        <p:grpSpPr>
          <a:xfrm>
            <a:off x="5733764" y="1040379"/>
            <a:ext cx="1097280" cy="1057910"/>
            <a:chOff x="8599931" y="4908803"/>
            <a:chExt cx="1097280" cy="105791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D2C5DA5-EBE0-446E-A280-CD84BBC989CC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8D9247D-C9C2-4E3D-BBE7-A801517D757B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1C10ECB-459D-465E-A41F-7DDD2BC8E575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0791E01-113D-4B4B-ADD8-A0F92F041297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7">
            <a:extLst>
              <a:ext uri="{FF2B5EF4-FFF2-40B4-BE49-F238E27FC236}">
                <a16:creationId xmlns:a16="http://schemas.microsoft.com/office/drawing/2014/main" id="{32C7C286-8E62-44CA-8D25-80A6A6952790}"/>
              </a:ext>
            </a:extLst>
          </p:cNvPr>
          <p:cNvGrpSpPr/>
          <p:nvPr/>
        </p:nvGrpSpPr>
        <p:grpSpPr>
          <a:xfrm>
            <a:off x="5838920" y="3093367"/>
            <a:ext cx="1097280" cy="1057910"/>
            <a:chOff x="8599931" y="4908803"/>
            <a:chExt cx="1097280" cy="1057910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DD09543-CB20-48D7-92B2-5872E4AFE818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6DC94BD3-1610-48F2-9C81-80CEA6A38B5E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264B413-9574-41BA-B519-54FE5CC67E2C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E0B0C6E-9E04-46F5-BD6B-672077B29360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6FECDD-B2E0-4356-83B5-02DB19724361}"/>
              </a:ext>
            </a:extLst>
          </p:cNvPr>
          <p:cNvSpPr txBox="1"/>
          <p:nvPr/>
        </p:nvSpPr>
        <p:spPr>
          <a:xfrm>
            <a:off x="2957606" y="1779775"/>
            <a:ext cx="235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成功，已写入日志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7C800C-91E9-4D5A-99FF-FAAE2F537141}"/>
              </a:ext>
            </a:extLst>
          </p:cNvPr>
          <p:cNvSpPr txBox="1"/>
          <p:nvPr/>
        </p:nvSpPr>
        <p:spPr>
          <a:xfrm>
            <a:off x="3329940" y="2891702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成功，已写入日志</a:t>
            </a:r>
          </a:p>
        </p:txBody>
      </p:sp>
      <p:grpSp>
        <p:nvGrpSpPr>
          <p:cNvPr id="28" name="object 10">
            <a:extLst>
              <a:ext uri="{FF2B5EF4-FFF2-40B4-BE49-F238E27FC236}">
                <a16:creationId xmlns:a16="http://schemas.microsoft.com/office/drawing/2014/main" id="{3FE59835-81EC-4B2D-AB6A-C3C2DEA48C1C}"/>
              </a:ext>
            </a:extLst>
          </p:cNvPr>
          <p:cNvGrpSpPr/>
          <p:nvPr/>
        </p:nvGrpSpPr>
        <p:grpSpPr>
          <a:xfrm>
            <a:off x="1674085" y="2139185"/>
            <a:ext cx="1109980" cy="1071880"/>
            <a:chOff x="2346960" y="5205984"/>
            <a:chExt cx="1109980" cy="1071880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2EB6E72E-3663-45CB-9E56-692571207D73}"/>
                </a:ext>
              </a:extLst>
            </p:cNvPr>
            <p:cNvSpPr/>
            <p:nvPr/>
          </p:nvSpPr>
          <p:spPr>
            <a:xfrm>
              <a:off x="2346960" y="5205984"/>
              <a:ext cx="1109472" cy="1071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F3FAEFE2-49FF-497D-9744-4F96D2FED1FD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496062" y="0"/>
                  </a:moveTo>
                  <a:lnTo>
                    <a:pt x="448292" y="2184"/>
                  </a:lnTo>
                  <a:lnTo>
                    <a:pt x="401806" y="8603"/>
                  </a:lnTo>
                  <a:lnTo>
                    <a:pt x="356812" y="19056"/>
                  </a:lnTo>
                  <a:lnTo>
                    <a:pt x="313517" y="33344"/>
                  </a:lnTo>
                  <a:lnTo>
                    <a:pt x="272131" y="51267"/>
                  </a:lnTo>
                  <a:lnTo>
                    <a:pt x="232860" y="72625"/>
                  </a:lnTo>
                  <a:lnTo>
                    <a:pt x="195912" y="97217"/>
                  </a:lnTo>
                  <a:lnTo>
                    <a:pt x="161497" y="124843"/>
                  </a:lnTo>
                  <a:lnTo>
                    <a:pt x="129821" y="155303"/>
                  </a:lnTo>
                  <a:lnTo>
                    <a:pt x="101093" y="188398"/>
                  </a:lnTo>
                  <a:lnTo>
                    <a:pt x="75520" y="223927"/>
                  </a:lnTo>
                  <a:lnTo>
                    <a:pt x="53311" y="261690"/>
                  </a:lnTo>
                  <a:lnTo>
                    <a:pt x="34673" y="301486"/>
                  </a:lnTo>
                  <a:lnTo>
                    <a:pt x="19816" y="343117"/>
                  </a:lnTo>
                  <a:lnTo>
                    <a:pt x="8945" y="386381"/>
                  </a:lnTo>
                  <a:lnTo>
                    <a:pt x="2271" y="431080"/>
                  </a:lnTo>
                  <a:lnTo>
                    <a:pt x="0" y="477012"/>
                  </a:lnTo>
                  <a:lnTo>
                    <a:pt x="2271" y="522951"/>
                  </a:lnTo>
                  <a:lnTo>
                    <a:pt x="8945" y="567656"/>
                  </a:lnTo>
                  <a:lnTo>
                    <a:pt x="19816" y="610924"/>
                  </a:lnTo>
                  <a:lnTo>
                    <a:pt x="34673" y="652558"/>
                  </a:lnTo>
                  <a:lnTo>
                    <a:pt x="53311" y="692356"/>
                  </a:lnTo>
                  <a:lnTo>
                    <a:pt x="75520" y="730119"/>
                  </a:lnTo>
                  <a:lnTo>
                    <a:pt x="101093" y="765647"/>
                  </a:lnTo>
                  <a:lnTo>
                    <a:pt x="129821" y="798740"/>
                  </a:lnTo>
                  <a:lnTo>
                    <a:pt x="161497" y="829198"/>
                  </a:lnTo>
                  <a:lnTo>
                    <a:pt x="195912" y="856822"/>
                  </a:lnTo>
                  <a:lnTo>
                    <a:pt x="232860" y="881410"/>
                  </a:lnTo>
                  <a:lnTo>
                    <a:pt x="272131" y="902765"/>
                  </a:lnTo>
                  <a:lnTo>
                    <a:pt x="313517" y="920685"/>
                  </a:lnTo>
                  <a:lnTo>
                    <a:pt x="356812" y="934971"/>
                  </a:lnTo>
                  <a:lnTo>
                    <a:pt x="401806" y="945422"/>
                  </a:lnTo>
                  <a:lnTo>
                    <a:pt x="448292" y="951840"/>
                  </a:lnTo>
                  <a:lnTo>
                    <a:pt x="496062" y="954024"/>
                  </a:lnTo>
                  <a:lnTo>
                    <a:pt x="543831" y="951840"/>
                  </a:lnTo>
                  <a:lnTo>
                    <a:pt x="590317" y="945422"/>
                  </a:lnTo>
                  <a:lnTo>
                    <a:pt x="635311" y="934971"/>
                  </a:lnTo>
                  <a:lnTo>
                    <a:pt x="678606" y="920685"/>
                  </a:lnTo>
                  <a:lnTo>
                    <a:pt x="719992" y="902765"/>
                  </a:lnTo>
                  <a:lnTo>
                    <a:pt x="759263" y="881410"/>
                  </a:lnTo>
                  <a:lnTo>
                    <a:pt x="796211" y="856822"/>
                  </a:lnTo>
                  <a:lnTo>
                    <a:pt x="830626" y="829198"/>
                  </a:lnTo>
                  <a:lnTo>
                    <a:pt x="862302" y="798740"/>
                  </a:lnTo>
                  <a:lnTo>
                    <a:pt x="891030" y="765647"/>
                  </a:lnTo>
                  <a:lnTo>
                    <a:pt x="916603" y="730119"/>
                  </a:lnTo>
                  <a:lnTo>
                    <a:pt x="938812" y="692356"/>
                  </a:lnTo>
                  <a:lnTo>
                    <a:pt x="957450" y="652558"/>
                  </a:lnTo>
                  <a:lnTo>
                    <a:pt x="972307" y="610924"/>
                  </a:lnTo>
                  <a:lnTo>
                    <a:pt x="983178" y="567656"/>
                  </a:lnTo>
                  <a:lnTo>
                    <a:pt x="989852" y="522951"/>
                  </a:lnTo>
                  <a:lnTo>
                    <a:pt x="992124" y="477012"/>
                  </a:lnTo>
                  <a:lnTo>
                    <a:pt x="989852" y="431080"/>
                  </a:lnTo>
                  <a:lnTo>
                    <a:pt x="983178" y="386381"/>
                  </a:lnTo>
                  <a:lnTo>
                    <a:pt x="972307" y="343117"/>
                  </a:lnTo>
                  <a:lnTo>
                    <a:pt x="957450" y="301486"/>
                  </a:lnTo>
                  <a:lnTo>
                    <a:pt x="938812" y="261690"/>
                  </a:lnTo>
                  <a:lnTo>
                    <a:pt x="916603" y="223927"/>
                  </a:lnTo>
                  <a:lnTo>
                    <a:pt x="891030" y="188398"/>
                  </a:lnTo>
                  <a:lnTo>
                    <a:pt x="862302" y="155303"/>
                  </a:lnTo>
                  <a:lnTo>
                    <a:pt x="830626" y="124843"/>
                  </a:lnTo>
                  <a:lnTo>
                    <a:pt x="796211" y="97217"/>
                  </a:lnTo>
                  <a:lnTo>
                    <a:pt x="759263" y="72625"/>
                  </a:lnTo>
                  <a:lnTo>
                    <a:pt x="719992" y="51267"/>
                  </a:lnTo>
                  <a:lnTo>
                    <a:pt x="678606" y="33344"/>
                  </a:lnTo>
                  <a:lnTo>
                    <a:pt x="635311" y="19056"/>
                  </a:lnTo>
                  <a:lnTo>
                    <a:pt x="590317" y="8603"/>
                  </a:lnTo>
                  <a:lnTo>
                    <a:pt x="543831" y="2184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A6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3">
              <a:extLst>
                <a:ext uri="{FF2B5EF4-FFF2-40B4-BE49-F238E27FC236}">
                  <a16:creationId xmlns:a16="http://schemas.microsoft.com/office/drawing/2014/main" id="{008AEABF-3E82-4D5C-97C3-60C93C21E1A9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0" y="477012"/>
                  </a:moveTo>
                  <a:lnTo>
                    <a:pt x="2271" y="431080"/>
                  </a:lnTo>
                  <a:lnTo>
                    <a:pt x="8945" y="386381"/>
                  </a:lnTo>
                  <a:lnTo>
                    <a:pt x="19816" y="343117"/>
                  </a:lnTo>
                  <a:lnTo>
                    <a:pt x="34673" y="301486"/>
                  </a:lnTo>
                  <a:lnTo>
                    <a:pt x="53311" y="261690"/>
                  </a:lnTo>
                  <a:lnTo>
                    <a:pt x="75520" y="223927"/>
                  </a:lnTo>
                  <a:lnTo>
                    <a:pt x="101093" y="188398"/>
                  </a:lnTo>
                  <a:lnTo>
                    <a:pt x="129821" y="155303"/>
                  </a:lnTo>
                  <a:lnTo>
                    <a:pt x="161497" y="124843"/>
                  </a:lnTo>
                  <a:lnTo>
                    <a:pt x="195912" y="97217"/>
                  </a:lnTo>
                  <a:lnTo>
                    <a:pt x="232860" y="72625"/>
                  </a:lnTo>
                  <a:lnTo>
                    <a:pt x="272131" y="51267"/>
                  </a:lnTo>
                  <a:lnTo>
                    <a:pt x="313517" y="33344"/>
                  </a:lnTo>
                  <a:lnTo>
                    <a:pt x="356812" y="19056"/>
                  </a:lnTo>
                  <a:lnTo>
                    <a:pt x="401806" y="8603"/>
                  </a:lnTo>
                  <a:lnTo>
                    <a:pt x="448292" y="2184"/>
                  </a:lnTo>
                  <a:lnTo>
                    <a:pt x="496062" y="0"/>
                  </a:lnTo>
                  <a:lnTo>
                    <a:pt x="543831" y="2184"/>
                  </a:lnTo>
                  <a:lnTo>
                    <a:pt x="590317" y="8603"/>
                  </a:lnTo>
                  <a:lnTo>
                    <a:pt x="635311" y="19056"/>
                  </a:lnTo>
                  <a:lnTo>
                    <a:pt x="678606" y="33344"/>
                  </a:lnTo>
                  <a:lnTo>
                    <a:pt x="719992" y="51267"/>
                  </a:lnTo>
                  <a:lnTo>
                    <a:pt x="759263" y="72625"/>
                  </a:lnTo>
                  <a:lnTo>
                    <a:pt x="796211" y="97217"/>
                  </a:lnTo>
                  <a:lnTo>
                    <a:pt x="830626" y="124843"/>
                  </a:lnTo>
                  <a:lnTo>
                    <a:pt x="862302" y="155303"/>
                  </a:lnTo>
                  <a:lnTo>
                    <a:pt x="891030" y="188398"/>
                  </a:lnTo>
                  <a:lnTo>
                    <a:pt x="916603" y="223927"/>
                  </a:lnTo>
                  <a:lnTo>
                    <a:pt x="938812" y="261690"/>
                  </a:lnTo>
                  <a:lnTo>
                    <a:pt x="957450" y="301486"/>
                  </a:lnTo>
                  <a:lnTo>
                    <a:pt x="972307" y="343117"/>
                  </a:lnTo>
                  <a:lnTo>
                    <a:pt x="983178" y="386381"/>
                  </a:lnTo>
                  <a:lnTo>
                    <a:pt x="989852" y="431080"/>
                  </a:lnTo>
                  <a:lnTo>
                    <a:pt x="992124" y="477012"/>
                  </a:lnTo>
                  <a:lnTo>
                    <a:pt x="989852" y="522951"/>
                  </a:lnTo>
                  <a:lnTo>
                    <a:pt x="983178" y="567656"/>
                  </a:lnTo>
                  <a:lnTo>
                    <a:pt x="972307" y="610924"/>
                  </a:lnTo>
                  <a:lnTo>
                    <a:pt x="957450" y="652558"/>
                  </a:lnTo>
                  <a:lnTo>
                    <a:pt x="938812" y="692356"/>
                  </a:lnTo>
                  <a:lnTo>
                    <a:pt x="916603" y="730119"/>
                  </a:lnTo>
                  <a:lnTo>
                    <a:pt x="891030" y="765647"/>
                  </a:lnTo>
                  <a:lnTo>
                    <a:pt x="862302" y="798740"/>
                  </a:lnTo>
                  <a:lnTo>
                    <a:pt x="830626" y="829198"/>
                  </a:lnTo>
                  <a:lnTo>
                    <a:pt x="796211" y="856822"/>
                  </a:lnTo>
                  <a:lnTo>
                    <a:pt x="759263" y="881410"/>
                  </a:lnTo>
                  <a:lnTo>
                    <a:pt x="719992" y="902765"/>
                  </a:lnTo>
                  <a:lnTo>
                    <a:pt x="678606" y="920685"/>
                  </a:lnTo>
                  <a:lnTo>
                    <a:pt x="635311" y="934971"/>
                  </a:lnTo>
                  <a:lnTo>
                    <a:pt x="590317" y="945422"/>
                  </a:lnTo>
                  <a:lnTo>
                    <a:pt x="543831" y="951840"/>
                  </a:lnTo>
                  <a:lnTo>
                    <a:pt x="496062" y="954024"/>
                  </a:lnTo>
                  <a:lnTo>
                    <a:pt x="448292" y="951840"/>
                  </a:lnTo>
                  <a:lnTo>
                    <a:pt x="401806" y="945422"/>
                  </a:lnTo>
                  <a:lnTo>
                    <a:pt x="356812" y="934971"/>
                  </a:lnTo>
                  <a:lnTo>
                    <a:pt x="313517" y="920685"/>
                  </a:lnTo>
                  <a:lnTo>
                    <a:pt x="272131" y="902765"/>
                  </a:lnTo>
                  <a:lnTo>
                    <a:pt x="232860" y="881410"/>
                  </a:lnTo>
                  <a:lnTo>
                    <a:pt x="195912" y="856822"/>
                  </a:lnTo>
                  <a:lnTo>
                    <a:pt x="161497" y="829198"/>
                  </a:lnTo>
                  <a:lnTo>
                    <a:pt x="129821" y="798740"/>
                  </a:lnTo>
                  <a:lnTo>
                    <a:pt x="101093" y="765647"/>
                  </a:lnTo>
                  <a:lnTo>
                    <a:pt x="75520" y="730119"/>
                  </a:lnTo>
                  <a:lnTo>
                    <a:pt x="53311" y="692356"/>
                  </a:lnTo>
                  <a:lnTo>
                    <a:pt x="34673" y="652558"/>
                  </a:lnTo>
                  <a:lnTo>
                    <a:pt x="19816" y="610924"/>
                  </a:lnTo>
                  <a:lnTo>
                    <a:pt x="8945" y="567656"/>
                  </a:lnTo>
                  <a:lnTo>
                    <a:pt x="2271" y="522951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FC0DBE7-25F0-45F6-B79F-10FAC77C0020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239579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graphicFrame>
        <p:nvGraphicFramePr>
          <p:cNvPr id="35" name="表格 3">
            <a:extLst>
              <a:ext uri="{FF2B5EF4-FFF2-40B4-BE49-F238E27FC236}">
                <a16:creationId xmlns:a16="http://schemas.microsoft.com/office/drawing/2014/main" id="{99E88E18-BB27-4D13-800F-66B035D9CFCD}"/>
              </a:ext>
            </a:extLst>
          </p:cNvPr>
          <p:cNvGraphicFramePr>
            <a:graphicFrameLocks noGrp="1"/>
          </p:cNvGraphicFramePr>
          <p:nvPr/>
        </p:nvGraphicFramePr>
        <p:xfrm>
          <a:off x="6876001" y="1198367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graphicFrame>
        <p:nvGraphicFramePr>
          <p:cNvPr id="36" name="表格 3">
            <a:extLst>
              <a:ext uri="{FF2B5EF4-FFF2-40B4-BE49-F238E27FC236}">
                <a16:creationId xmlns:a16="http://schemas.microsoft.com/office/drawing/2014/main" id="{F64B9FD6-507D-4B42-89A5-E313F24AC0A9}"/>
              </a:ext>
            </a:extLst>
          </p:cNvPr>
          <p:cNvGraphicFramePr>
            <a:graphicFrameLocks noGrp="1"/>
          </p:cNvGraphicFramePr>
          <p:nvPr/>
        </p:nvGraphicFramePr>
        <p:xfrm>
          <a:off x="6945344" y="3610419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45D492-317D-472A-A1AF-89E85E40B3F7}"/>
              </a:ext>
            </a:extLst>
          </p:cNvPr>
          <p:cNvCxnSpPr/>
          <p:nvPr/>
        </p:nvCxnSpPr>
        <p:spPr>
          <a:xfrm flipH="1">
            <a:off x="2725264" y="1603496"/>
            <a:ext cx="3061078" cy="10713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C91E161-521D-4EBE-B1A2-3ACB1124042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783558" y="2827021"/>
            <a:ext cx="3055362" cy="7951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4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日志复制 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- 3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12058BD3-4655-4AFE-95F4-569A61318328}"/>
              </a:ext>
            </a:extLst>
          </p:cNvPr>
          <p:cNvGrpSpPr/>
          <p:nvPr/>
        </p:nvGrpSpPr>
        <p:grpSpPr>
          <a:xfrm>
            <a:off x="5733764" y="1040379"/>
            <a:ext cx="1097280" cy="1057910"/>
            <a:chOff x="8599931" y="4908803"/>
            <a:chExt cx="1097280" cy="105791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D2C5DA5-EBE0-446E-A280-CD84BBC989CC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8D9247D-C9C2-4E3D-BBE7-A801517D757B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1C10ECB-459D-465E-A41F-7DDD2BC8E575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0791E01-113D-4B4B-ADD8-A0F92F041297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7">
            <a:extLst>
              <a:ext uri="{FF2B5EF4-FFF2-40B4-BE49-F238E27FC236}">
                <a16:creationId xmlns:a16="http://schemas.microsoft.com/office/drawing/2014/main" id="{32C7C286-8E62-44CA-8D25-80A6A6952790}"/>
              </a:ext>
            </a:extLst>
          </p:cNvPr>
          <p:cNvGrpSpPr/>
          <p:nvPr/>
        </p:nvGrpSpPr>
        <p:grpSpPr>
          <a:xfrm>
            <a:off x="5838920" y="3093367"/>
            <a:ext cx="1097280" cy="1057910"/>
            <a:chOff x="8599931" y="4908803"/>
            <a:chExt cx="1097280" cy="1057910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DD09543-CB20-48D7-92B2-5872E4AFE818}"/>
                </a:ext>
              </a:extLst>
            </p:cNvPr>
            <p:cNvSpPr/>
            <p:nvPr/>
          </p:nvSpPr>
          <p:spPr>
            <a:xfrm>
              <a:off x="8599931" y="4908803"/>
              <a:ext cx="1097279" cy="1057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6DC94BD3-1610-48F2-9C81-80CEA6A38B5E}"/>
                </a:ext>
              </a:extLst>
            </p:cNvPr>
            <p:cNvSpPr/>
            <p:nvPr/>
          </p:nvSpPr>
          <p:spPr>
            <a:xfrm>
              <a:off x="8857487" y="5192267"/>
              <a:ext cx="696468" cy="559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264B413-9574-41BA-B519-54FE5CC67E2C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6"/>
                  </a:lnTo>
                  <a:lnTo>
                    <a:pt x="8945" y="566749"/>
                  </a:lnTo>
                  <a:lnTo>
                    <a:pt x="19816" y="609949"/>
                  </a:lnTo>
                  <a:lnTo>
                    <a:pt x="34673" y="651516"/>
                  </a:lnTo>
                  <a:lnTo>
                    <a:pt x="53311" y="691251"/>
                  </a:lnTo>
                  <a:lnTo>
                    <a:pt x="75520" y="728953"/>
                  </a:lnTo>
                  <a:lnTo>
                    <a:pt x="101093" y="764424"/>
                  </a:lnTo>
                  <a:lnTo>
                    <a:pt x="129821" y="797465"/>
                  </a:lnTo>
                  <a:lnTo>
                    <a:pt x="161497" y="827874"/>
                  </a:lnTo>
                  <a:lnTo>
                    <a:pt x="195912" y="855453"/>
                  </a:lnTo>
                  <a:lnTo>
                    <a:pt x="232860" y="880003"/>
                  </a:lnTo>
                  <a:lnTo>
                    <a:pt x="272131" y="901323"/>
                  </a:lnTo>
                  <a:lnTo>
                    <a:pt x="313517" y="919214"/>
                  </a:lnTo>
                  <a:lnTo>
                    <a:pt x="356812" y="933477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7"/>
                  </a:lnTo>
                  <a:lnTo>
                    <a:pt x="678606" y="919214"/>
                  </a:lnTo>
                  <a:lnTo>
                    <a:pt x="719992" y="901323"/>
                  </a:lnTo>
                  <a:lnTo>
                    <a:pt x="759263" y="880003"/>
                  </a:lnTo>
                  <a:lnTo>
                    <a:pt x="796211" y="855453"/>
                  </a:lnTo>
                  <a:lnTo>
                    <a:pt x="830626" y="827874"/>
                  </a:lnTo>
                  <a:lnTo>
                    <a:pt x="862302" y="797465"/>
                  </a:lnTo>
                  <a:lnTo>
                    <a:pt x="891030" y="764424"/>
                  </a:lnTo>
                  <a:lnTo>
                    <a:pt x="916603" y="728953"/>
                  </a:lnTo>
                  <a:lnTo>
                    <a:pt x="938812" y="691251"/>
                  </a:lnTo>
                  <a:lnTo>
                    <a:pt x="957450" y="651516"/>
                  </a:lnTo>
                  <a:lnTo>
                    <a:pt x="972307" y="609949"/>
                  </a:lnTo>
                  <a:lnTo>
                    <a:pt x="983178" y="566749"/>
                  </a:lnTo>
                  <a:lnTo>
                    <a:pt x="989852" y="522116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E0B0C6E-9E04-46F5-BD6B-672077B29360}"/>
                </a:ext>
              </a:extLst>
            </p:cNvPr>
            <p:cNvSpPr/>
            <p:nvPr/>
          </p:nvSpPr>
          <p:spPr>
            <a:xfrm>
              <a:off x="8652509" y="4935473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6"/>
                  </a:lnTo>
                  <a:lnTo>
                    <a:pt x="983178" y="566749"/>
                  </a:lnTo>
                  <a:lnTo>
                    <a:pt x="972307" y="609949"/>
                  </a:lnTo>
                  <a:lnTo>
                    <a:pt x="957450" y="651516"/>
                  </a:lnTo>
                  <a:lnTo>
                    <a:pt x="938812" y="691251"/>
                  </a:lnTo>
                  <a:lnTo>
                    <a:pt x="916603" y="728953"/>
                  </a:lnTo>
                  <a:lnTo>
                    <a:pt x="891030" y="764424"/>
                  </a:lnTo>
                  <a:lnTo>
                    <a:pt x="862302" y="797465"/>
                  </a:lnTo>
                  <a:lnTo>
                    <a:pt x="830626" y="827874"/>
                  </a:lnTo>
                  <a:lnTo>
                    <a:pt x="796211" y="855453"/>
                  </a:lnTo>
                  <a:lnTo>
                    <a:pt x="759263" y="880003"/>
                  </a:lnTo>
                  <a:lnTo>
                    <a:pt x="719992" y="901323"/>
                  </a:lnTo>
                  <a:lnTo>
                    <a:pt x="678606" y="919214"/>
                  </a:lnTo>
                  <a:lnTo>
                    <a:pt x="635311" y="933477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7"/>
                  </a:lnTo>
                  <a:lnTo>
                    <a:pt x="313517" y="919214"/>
                  </a:lnTo>
                  <a:lnTo>
                    <a:pt x="272131" y="901323"/>
                  </a:lnTo>
                  <a:lnTo>
                    <a:pt x="232860" y="880003"/>
                  </a:lnTo>
                  <a:lnTo>
                    <a:pt x="195912" y="855453"/>
                  </a:lnTo>
                  <a:lnTo>
                    <a:pt x="161497" y="827874"/>
                  </a:lnTo>
                  <a:lnTo>
                    <a:pt x="129821" y="797465"/>
                  </a:lnTo>
                  <a:lnTo>
                    <a:pt x="101093" y="764424"/>
                  </a:lnTo>
                  <a:lnTo>
                    <a:pt x="75520" y="728953"/>
                  </a:lnTo>
                  <a:lnTo>
                    <a:pt x="53311" y="691251"/>
                  </a:lnTo>
                  <a:lnTo>
                    <a:pt x="34673" y="651516"/>
                  </a:lnTo>
                  <a:lnTo>
                    <a:pt x="19816" y="609949"/>
                  </a:lnTo>
                  <a:lnTo>
                    <a:pt x="8945" y="566749"/>
                  </a:lnTo>
                  <a:lnTo>
                    <a:pt x="2271" y="522116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6FECDD-B2E0-4356-83B5-02DB19724361}"/>
              </a:ext>
            </a:extLst>
          </p:cNvPr>
          <p:cNvSpPr txBox="1"/>
          <p:nvPr/>
        </p:nvSpPr>
        <p:spPr>
          <a:xfrm>
            <a:off x="2957606" y="1779775"/>
            <a:ext cx="235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7C800C-91E9-4D5A-99FF-FAAE2F537141}"/>
              </a:ext>
            </a:extLst>
          </p:cNvPr>
          <p:cNvSpPr txBox="1"/>
          <p:nvPr/>
        </p:nvSpPr>
        <p:spPr>
          <a:xfrm>
            <a:off x="3329940" y="2891702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</a:t>
            </a:r>
          </a:p>
        </p:txBody>
      </p:sp>
      <p:grpSp>
        <p:nvGrpSpPr>
          <p:cNvPr id="28" name="object 10">
            <a:extLst>
              <a:ext uri="{FF2B5EF4-FFF2-40B4-BE49-F238E27FC236}">
                <a16:creationId xmlns:a16="http://schemas.microsoft.com/office/drawing/2014/main" id="{3FE59835-81EC-4B2D-AB6A-C3C2DEA48C1C}"/>
              </a:ext>
            </a:extLst>
          </p:cNvPr>
          <p:cNvGrpSpPr/>
          <p:nvPr/>
        </p:nvGrpSpPr>
        <p:grpSpPr>
          <a:xfrm>
            <a:off x="1674085" y="2139185"/>
            <a:ext cx="1109980" cy="1071880"/>
            <a:chOff x="2346960" y="5205984"/>
            <a:chExt cx="1109980" cy="1071880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2EB6E72E-3663-45CB-9E56-692571207D73}"/>
                </a:ext>
              </a:extLst>
            </p:cNvPr>
            <p:cNvSpPr/>
            <p:nvPr/>
          </p:nvSpPr>
          <p:spPr>
            <a:xfrm>
              <a:off x="2346960" y="5205984"/>
              <a:ext cx="1109472" cy="1071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F3FAEFE2-49FF-497D-9744-4F96D2FED1FD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496062" y="0"/>
                  </a:moveTo>
                  <a:lnTo>
                    <a:pt x="448292" y="2184"/>
                  </a:lnTo>
                  <a:lnTo>
                    <a:pt x="401806" y="8603"/>
                  </a:lnTo>
                  <a:lnTo>
                    <a:pt x="356812" y="19056"/>
                  </a:lnTo>
                  <a:lnTo>
                    <a:pt x="313517" y="33344"/>
                  </a:lnTo>
                  <a:lnTo>
                    <a:pt x="272131" y="51267"/>
                  </a:lnTo>
                  <a:lnTo>
                    <a:pt x="232860" y="72625"/>
                  </a:lnTo>
                  <a:lnTo>
                    <a:pt x="195912" y="97217"/>
                  </a:lnTo>
                  <a:lnTo>
                    <a:pt x="161497" y="124843"/>
                  </a:lnTo>
                  <a:lnTo>
                    <a:pt x="129821" y="155303"/>
                  </a:lnTo>
                  <a:lnTo>
                    <a:pt x="101093" y="188398"/>
                  </a:lnTo>
                  <a:lnTo>
                    <a:pt x="75520" y="223927"/>
                  </a:lnTo>
                  <a:lnTo>
                    <a:pt x="53311" y="261690"/>
                  </a:lnTo>
                  <a:lnTo>
                    <a:pt x="34673" y="301486"/>
                  </a:lnTo>
                  <a:lnTo>
                    <a:pt x="19816" y="343117"/>
                  </a:lnTo>
                  <a:lnTo>
                    <a:pt x="8945" y="386381"/>
                  </a:lnTo>
                  <a:lnTo>
                    <a:pt x="2271" y="431080"/>
                  </a:lnTo>
                  <a:lnTo>
                    <a:pt x="0" y="477012"/>
                  </a:lnTo>
                  <a:lnTo>
                    <a:pt x="2271" y="522951"/>
                  </a:lnTo>
                  <a:lnTo>
                    <a:pt x="8945" y="567656"/>
                  </a:lnTo>
                  <a:lnTo>
                    <a:pt x="19816" y="610924"/>
                  </a:lnTo>
                  <a:lnTo>
                    <a:pt x="34673" y="652558"/>
                  </a:lnTo>
                  <a:lnTo>
                    <a:pt x="53311" y="692356"/>
                  </a:lnTo>
                  <a:lnTo>
                    <a:pt x="75520" y="730119"/>
                  </a:lnTo>
                  <a:lnTo>
                    <a:pt x="101093" y="765647"/>
                  </a:lnTo>
                  <a:lnTo>
                    <a:pt x="129821" y="798740"/>
                  </a:lnTo>
                  <a:lnTo>
                    <a:pt x="161497" y="829198"/>
                  </a:lnTo>
                  <a:lnTo>
                    <a:pt x="195912" y="856822"/>
                  </a:lnTo>
                  <a:lnTo>
                    <a:pt x="232860" y="881410"/>
                  </a:lnTo>
                  <a:lnTo>
                    <a:pt x="272131" y="902765"/>
                  </a:lnTo>
                  <a:lnTo>
                    <a:pt x="313517" y="920685"/>
                  </a:lnTo>
                  <a:lnTo>
                    <a:pt x="356812" y="934971"/>
                  </a:lnTo>
                  <a:lnTo>
                    <a:pt x="401806" y="945422"/>
                  </a:lnTo>
                  <a:lnTo>
                    <a:pt x="448292" y="951840"/>
                  </a:lnTo>
                  <a:lnTo>
                    <a:pt x="496062" y="954024"/>
                  </a:lnTo>
                  <a:lnTo>
                    <a:pt x="543831" y="951840"/>
                  </a:lnTo>
                  <a:lnTo>
                    <a:pt x="590317" y="945422"/>
                  </a:lnTo>
                  <a:lnTo>
                    <a:pt x="635311" y="934971"/>
                  </a:lnTo>
                  <a:lnTo>
                    <a:pt x="678606" y="920685"/>
                  </a:lnTo>
                  <a:lnTo>
                    <a:pt x="719992" y="902765"/>
                  </a:lnTo>
                  <a:lnTo>
                    <a:pt x="759263" y="881410"/>
                  </a:lnTo>
                  <a:lnTo>
                    <a:pt x="796211" y="856822"/>
                  </a:lnTo>
                  <a:lnTo>
                    <a:pt x="830626" y="829198"/>
                  </a:lnTo>
                  <a:lnTo>
                    <a:pt x="862302" y="798740"/>
                  </a:lnTo>
                  <a:lnTo>
                    <a:pt x="891030" y="765647"/>
                  </a:lnTo>
                  <a:lnTo>
                    <a:pt x="916603" y="730119"/>
                  </a:lnTo>
                  <a:lnTo>
                    <a:pt x="938812" y="692356"/>
                  </a:lnTo>
                  <a:lnTo>
                    <a:pt x="957450" y="652558"/>
                  </a:lnTo>
                  <a:lnTo>
                    <a:pt x="972307" y="610924"/>
                  </a:lnTo>
                  <a:lnTo>
                    <a:pt x="983178" y="567656"/>
                  </a:lnTo>
                  <a:lnTo>
                    <a:pt x="989852" y="522951"/>
                  </a:lnTo>
                  <a:lnTo>
                    <a:pt x="992124" y="477012"/>
                  </a:lnTo>
                  <a:lnTo>
                    <a:pt x="989852" y="431080"/>
                  </a:lnTo>
                  <a:lnTo>
                    <a:pt x="983178" y="386381"/>
                  </a:lnTo>
                  <a:lnTo>
                    <a:pt x="972307" y="343117"/>
                  </a:lnTo>
                  <a:lnTo>
                    <a:pt x="957450" y="301486"/>
                  </a:lnTo>
                  <a:lnTo>
                    <a:pt x="938812" y="261690"/>
                  </a:lnTo>
                  <a:lnTo>
                    <a:pt x="916603" y="223927"/>
                  </a:lnTo>
                  <a:lnTo>
                    <a:pt x="891030" y="188398"/>
                  </a:lnTo>
                  <a:lnTo>
                    <a:pt x="862302" y="155303"/>
                  </a:lnTo>
                  <a:lnTo>
                    <a:pt x="830626" y="124843"/>
                  </a:lnTo>
                  <a:lnTo>
                    <a:pt x="796211" y="97217"/>
                  </a:lnTo>
                  <a:lnTo>
                    <a:pt x="759263" y="72625"/>
                  </a:lnTo>
                  <a:lnTo>
                    <a:pt x="719992" y="51267"/>
                  </a:lnTo>
                  <a:lnTo>
                    <a:pt x="678606" y="33344"/>
                  </a:lnTo>
                  <a:lnTo>
                    <a:pt x="635311" y="19056"/>
                  </a:lnTo>
                  <a:lnTo>
                    <a:pt x="590317" y="8603"/>
                  </a:lnTo>
                  <a:lnTo>
                    <a:pt x="543831" y="2184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A6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3">
              <a:extLst>
                <a:ext uri="{FF2B5EF4-FFF2-40B4-BE49-F238E27FC236}">
                  <a16:creationId xmlns:a16="http://schemas.microsoft.com/office/drawing/2014/main" id="{008AEABF-3E82-4D5C-97C3-60C93C21E1A9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0" y="477012"/>
                  </a:moveTo>
                  <a:lnTo>
                    <a:pt x="2271" y="431080"/>
                  </a:lnTo>
                  <a:lnTo>
                    <a:pt x="8945" y="386381"/>
                  </a:lnTo>
                  <a:lnTo>
                    <a:pt x="19816" y="343117"/>
                  </a:lnTo>
                  <a:lnTo>
                    <a:pt x="34673" y="301486"/>
                  </a:lnTo>
                  <a:lnTo>
                    <a:pt x="53311" y="261690"/>
                  </a:lnTo>
                  <a:lnTo>
                    <a:pt x="75520" y="223927"/>
                  </a:lnTo>
                  <a:lnTo>
                    <a:pt x="101093" y="188398"/>
                  </a:lnTo>
                  <a:lnTo>
                    <a:pt x="129821" y="155303"/>
                  </a:lnTo>
                  <a:lnTo>
                    <a:pt x="161497" y="124843"/>
                  </a:lnTo>
                  <a:lnTo>
                    <a:pt x="195912" y="97217"/>
                  </a:lnTo>
                  <a:lnTo>
                    <a:pt x="232860" y="72625"/>
                  </a:lnTo>
                  <a:lnTo>
                    <a:pt x="272131" y="51267"/>
                  </a:lnTo>
                  <a:lnTo>
                    <a:pt x="313517" y="33344"/>
                  </a:lnTo>
                  <a:lnTo>
                    <a:pt x="356812" y="19056"/>
                  </a:lnTo>
                  <a:lnTo>
                    <a:pt x="401806" y="8603"/>
                  </a:lnTo>
                  <a:lnTo>
                    <a:pt x="448292" y="2184"/>
                  </a:lnTo>
                  <a:lnTo>
                    <a:pt x="496062" y="0"/>
                  </a:lnTo>
                  <a:lnTo>
                    <a:pt x="543831" y="2184"/>
                  </a:lnTo>
                  <a:lnTo>
                    <a:pt x="590317" y="8603"/>
                  </a:lnTo>
                  <a:lnTo>
                    <a:pt x="635311" y="19056"/>
                  </a:lnTo>
                  <a:lnTo>
                    <a:pt x="678606" y="33344"/>
                  </a:lnTo>
                  <a:lnTo>
                    <a:pt x="719992" y="51267"/>
                  </a:lnTo>
                  <a:lnTo>
                    <a:pt x="759263" y="72625"/>
                  </a:lnTo>
                  <a:lnTo>
                    <a:pt x="796211" y="97217"/>
                  </a:lnTo>
                  <a:lnTo>
                    <a:pt x="830626" y="124843"/>
                  </a:lnTo>
                  <a:lnTo>
                    <a:pt x="862302" y="155303"/>
                  </a:lnTo>
                  <a:lnTo>
                    <a:pt x="891030" y="188398"/>
                  </a:lnTo>
                  <a:lnTo>
                    <a:pt x="916603" y="223927"/>
                  </a:lnTo>
                  <a:lnTo>
                    <a:pt x="938812" y="261690"/>
                  </a:lnTo>
                  <a:lnTo>
                    <a:pt x="957450" y="301486"/>
                  </a:lnTo>
                  <a:lnTo>
                    <a:pt x="972307" y="343117"/>
                  </a:lnTo>
                  <a:lnTo>
                    <a:pt x="983178" y="386381"/>
                  </a:lnTo>
                  <a:lnTo>
                    <a:pt x="989852" y="431080"/>
                  </a:lnTo>
                  <a:lnTo>
                    <a:pt x="992124" y="477012"/>
                  </a:lnTo>
                  <a:lnTo>
                    <a:pt x="989852" y="522951"/>
                  </a:lnTo>
                  <a:lnTo>
                    <a:pt x="983178" y="567656"/>
                  </a:lnTo>
                  <a:lnTo>
                    <a:pt x="972307" y="610924"/>
                  </a:lnTo>
                  <a:lnTo>
                    <a:pt x="957450" y="652558"/>
                  </a:lnTo>
                  <a:lnTo>
                    <a:pt x="938812" y="692356"/>
                  </a:lnTo>
                  <a:lnTo>
                    <a:pt x="916603" y="730119"/>
                  </a:lnTo>
                  <a:lnTo>
                    <a:pt x="891030" y="765647"/>
                  </a:lnTo>
                  <a:lnTo>
                    <a:pt x="862302" y="798740"/>
                  </a:lnTo>
                  <a:lnTo>
                    <a:pt x="830626" y="829198"/>
                  </a:lnTo>
                  <a:lnTo>
                    <a:pt x="796211" y="856822"/>
                  </a:lnTo>
                  <a:lnTo>
                    <a:pt x="759263" y="881410"/>
                  </a:lnTo>
                  <a:lnTo>
                    <a:pt x="719992" y="902765"/>
                  </a:lnTo>
                  <a:lnTo>
                    <a:pt x="678606" y="920685"/>
                  </a:lnTo>
                  <a:lnTo>
                    <a:pt x="635311" y="934971"/>
                  </a:lnTo>
                  <a:lnTo>
                    <a:pt x="590317" y="945422"/>
                  </a:lnTo>
                  <a:lnTo>
                    <a:pt x="543831" y="951840"/>
                  </a:lnTo>
                  <a:lnTo>
                    <a:pt x="496062" y="954024"/>
                  </a:lnTo>
                  <a:lnTo>
                    <a:pt x="448292" y="951840"/>
                  </a:lnTo>
                  <a:lnTo>
                    <a:pt x="401806" y="945422"/>
                  </a:lnTo>
                  <a:lnTo>
                    <a:pt x="356812" y="934971"/>
                  </a:lnTo>
                  <a:lnTo>
                    <a:pt x="313517" y="920685"/>
                  </a:lnTo>
                  <a:lnTo>
                    <a:pt x="272131" y="902765"/>
                  </a:lnTo>
                  <a:lnTo>
                    <a:pt x="232860" y="881410"/>
                  </a:lnTo>
                  <a:lnTo>
                    <a:pt x="195912" y="856822"/>
                  </a:lnTo>
                  <a:lnTo>
                    <a:pt x="161497" y="829198"/>
                  </a:lnTo>
                  <a:lnTo>
                    <a:pt x="129821" y="798740"/>
                  </a:lnTo>
                  <a:lnTo>
                    <a:pt x="101093" y="765647"/>
                  </a:lnTo>
                  <a:lnTo>
                    <a:pt x="75520" y="730119"/>
                  </a:lnTo>
                  <a:lnTo>
                    <a:pt x="53311" y="692356"/>
                  </a:lnTo>
                  <a:lnTo>
                    <a:pt x="34673" y="652558"/>
                  </a:lnTo>
                  <a:lnTo>
                    <a:pt x="19816" y="610924"/>
                  </a:lnTo>
                  <a:lnTo>
                    <a:pt x="8945" y="567656"/>
                  </a:lnTo>
                  <a:lnTo>
                    <a:pt x="2271" y="522951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FC0DBE7-25F0-45F6-B79F-10FAC77C0020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239579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graphicFrame>
        <p:nvGraphicFramePr>
          <p:cNvPr id="35" name="表格 3">
            <a:extLst>
              <a:ext uri="{FF2B5EF4-FFF2-40B4-BE49-F238E27FC236}">
                <a16:creationId xmlns:a16="http://schemas.microsoft.com/office/drawing/2014/main" id="{99E88E18-BB27-4D13-800F-66B035D9CFCD}"/>
              </a:ext>
            </a:extLst>
          </p:cNvPr>
          <p:cNvGraphicFramePr>
            <a:graphicFrameLocks noGrp="1"/>
          </p:cNvGraphicFramePr>
          <p:nvPr/>
        </p:nvGraphicFramePr>
        <p:xfrm>
          <a:off x="6876001" y="1198367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graphicFrame>
        <p:nvGraphicFramePr>
          <p:cNvPr id="36" name="表格 3">
            <a:extLst>
              <a:ext uri="{FF2B5EF4-FFF2-40B4-BE49-F238E27FC236}">
                <a16:creationId xmlns:a16="http://schemas.microsoft.com/office/drawing/2014/main" id="{F64B9FD6-507D-4B42-89A5-E313F24AC0A9}"/>
              </a:ext>
            </a:extLst>
          </p:cNvPr>
          <p:cNvGraphicFramePr>
            <a:graphicFrameLocks noGrp="1"/>
          </p:cNvGraphicFramePr>
          <p:nvPr/>
        </p:nvGraphicFramePr>
        <p:xfrm>
          <a:off x="6945344" y="3610419"/>
          <a:ext cx="1734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99">
                  <a:extLst>
                    <a:ext uri="{9D8B030D-6E8A-4147-A177-3AD203B41FA5}">
                      <a16:colId xmlns:a16="http://schemas.microsoft.com/office/drawing/2014/main" val="3631965570"/>
                    </a:ext>
                  </a:extLst>
                </a:gridCol>
                <a:gridCol w="867299">
                  <a:extLst>
                    <a:ext uri="{9D8B030D-6E8A-4147-A177-3AD203B41FA5}">
                      <a16:colId xmlns:a16="http://schemas.microsoft.com/office/drawing/2014/main" val="9764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5093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D1FF076-FCE3-4629-A7E8-3BA8EA22152B}"/>
              </a:ext>
            </a:extLst>
          </p:cNvPr>
          <p:cNvCxnSpPr>
            <a:stCxn id="30" idx="3"/>
            <a:endCxn id="11" idx="1"/>
          </p:cNvCxnSpPr>
          <p:nvPr/>
        </p:nvCxnSpPr>
        <p:spPr>
          <a:xfrm flipV="1">
            <a:off x="2783557" y="1569207"/>
            <a:ext cx="2950207" cy="11056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84E41D-8229-40FC-908B-965E11AC854D}"/>
              </a:ext>
            </a:extLst>
          </p:cNvPr>
          <p:cNvCxnSpPr>
            <a:endCxn id="16" idx="1"/>
          </p:cNvCxnSpPr>
          <p:nvPr/>
        </p:nvCxnSpPr>
        <p:spPr>
          <a:xfrm>
            <a:off x="2783557" y="2722714"/>
            <a:ext cx="3055363" cy="8994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BC5ACC-F85E-49ED-A49A-5D59A7400ECB}"/>
              </a:ext>
            </a:extLst>
          </p:cNvPr>
          <p:cNvSpPr txBox="1"/>
          <p:nvPr/>
        </p:nvSpPr>
        <p:spPr>
          <a:xfrm>
            <a:off x="1325881" y="4427220"/>
            <a:ext cx="561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收到集群中过半节点已经写入日志后，</a:t>
            </a:r>
            <a:r>
              <a:rPr lang="en-US" altLang="zh-CN" sz="1400" dirty="0"/>
              <a:t>leader</a:t>
            </a:r>
            <a:r>
              <a:rPr lang="zh-CN" altLang="en-US" sz="1400" dirty="0"/>
              <a:t>就给客户端返回成功并通知所有节点提交日志。如果节点返回超时，就重试</a:t>
            </a:r>
          </a:p>
        </p:txBody>
      </p:sp>
    </p:spTree>
    <p:extLst>
      <p:ext uri="{BB962C8B-B14F-4D97-AF65-F5344CB8AC3E}">
        <p14:creationId xmlns:p14="http://schemas.microsoft.com/office/powerpoint/2010/main" val="5050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88930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09086">
              <a:lnSpc>
                <a:spcPct val="100000"/>
              </a:lnSpc>
              <a:spcBef>
                <a:spcPts val="79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节点崩溃后恢复</a:t>
            </a:r>
            <a:endParaRPr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BB95B-720F-43CE-8C71-8798CCF2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836724"/>
            <a:ext cx="8637270" cy="36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20603" y="1710667"/>
            <a:ext cx="3747441" cy="34328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什么是一致性协议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 哪 些 特 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vs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的构成组件及实现原理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在线演示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相关应用场景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2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28953"/>
            <a:ext cx="6858000" cy="1790700"/>
          </a:xfrm>
        </p:spPr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41451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</a:t>
            </a:r>
            <a:r>
              <a:rPr lang="zh-CN" altLang="en-US" dirty="0"/>
              <a:t>的应用场景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AAE17-C27E-4473-A0AB-C4F3E0876BC1}"/>
              </a:ext>
            </a:extLst>
          </p:cNvPr>
          <p:cNvSpPr txBox="1"/>
          <p:nvPr/>
        </p:nvSpPr>
        <p:spPr>
          <a:xfrm>
            <a:off x="891540" y="975360"/>
            <a:ext cx="7261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zh-CN" altLang="en-US" dirty="0"/>
              <a:t>（以 </a:t>
            </a:r>
            <a:r>
              <a:rPr lang="en-US" altLang="zh-CN" dirty="0"/>
              <a:t>Raft </a:t>
            </a:r>
            <a:r>
              <a:rPr lang="zh-CN" altLang="en-US" dirty="0"/>
              <a:t>为基础去构建的一个大规模的分布式数据库）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zh-CN" altLang="en-US" dirty="0"/>
              <a:t>（一个高可用强一致性的服务发现存储仓库）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CMQ </a:t>
            </a:r>
            <a:r>
              <a:rPr lang="zh-CN" altLang="en-US" dirty="0"/>
              <a:t>（腾讯云自研的高可靠消息中间件）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3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</a:t>
            </a:r>
            <a:r>
              <a:rPr lang="zh-CN" altLang="en-US" dirty="0"/>
              <a:t>的优点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AAE17-C27E-4473-A0AB-C4F3E0876BC1}"/>
              </a:ext>
            </a:extLst>
          </p:cNvPr>
          <p:cNvSpPr txBox="1"/>
          <p:nvPr/>
        </p:nvSpPr>
        <p:spPr>
          <a:xfrm>
            <a:off x="891540" y="975360"/>
            <a:ext cx="72618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比</a:t>
            </a:r>
            <a:r>
              <a:rPr lang="en-US" altLang="zh-CN" sz="1400" dirty="0" err="1">
                <a:latin typeface="+mj-ea"/>
                <a:ea typeface="+mj-ea"/>
              </a:rPr>
              <a:t>Paxos</a:t>
            </a:r>
            <a:r>
              <a:rPr lang="zh-CN" altLang="en-US" sz="1400" dirty="0">
                <a:latin typeface="+mj-ea"/>
                <a:ea typeface="+mj-ea"/>
              </a:rPr>
              <a:t>算法更容易理解，⽽且更容易工程化实现。</a:t>
            </a:r>
          </a:p>
          <a:p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Raft</a:t>
            </a:r>
            <a:r>
              <a:rPr lang="zh-CN" altLang="en-US" sz="1400" dirty="0">
                <a:latin typeface="+mj-ea"/>
                <a:ea typeface="+mj-ea"/>
              </a:rPr>
              <a:t>与</a:t>
            </a:r>
            <a:r>
              <a:rPr lang="en-US" altLang="zh-CN" sz="1400" dirty="0" err="1">
                <a:latin typeface="+mj-ea"/>
                <a:ea typeface="+mj-ea"/>
              </a:rPr>
              <a:t>Paxos</a:t>
            </a:r>
            <a:r>
              <a:rPr lang="zh-CN" altLang="en-US" sz="1400" dirty="0">
                <a:latin typeface="+mj-ea"/>
                <a:ea typeface="+mj-ea"/>
              </a:rPr>
              <a:t>一样高效，效率上</a:t>
            </a:r>
            <a:r>
              <a:rPr lang="en-US" altLang="zh-CN" sz="1400" dirty="0">
                <a:latin typeface="+mj-ea"/>
                <a:ea typeface="+mj-ea"/>
              </a:rPr>
              <a:t>Raft</a:t>
            </a:r>
            <a:r>
              <a:rPr lang="zh-CN" altLang="en-US" sz="1400" dirty="0">
                <a:latin typeface="+mj-ea"/>
                <a:ea typeface="+mj-ea"/>
              </a:rPr>
              <a:t>等价于</a:t>
            </a:r>
            <a:r>
              <a:rPr lang="en-US" altLang="zh-CN" sz="1400" dirty="0">
                <a:latin typeface="+mj-ea"/>
                <a:ea typeface="+mj-ea"/>
              </a:rPr>
              <a:t>(multi-)</a:t>
            </a:r>
            <a:r>
              <a:rPr lang="en-US" altLang="zh-CN" sz="1400" dirty="0" err="1">
                <a:latin typeface="+mj-ea"/>
                <a:ea typeface="+mj-ea"/>
              </a:rPr>
              <a:t>Paxos</a:t>
            </a:r>
            <a:r>
              <a:rPr lang="zh-CN" altLang="en-US" sz="1400" dirty="0">
                <a:latin typeface="+mj-ea"/>
                <a:ea typeface="+mj-ea"/>
              </a:rPr>
              <a:t>。</a:t>
            </a:r>
          </a:p>
          <a:p>
            <a:endParaRPr lang="zh-CN" altLang="en-US" sz="1400" dirty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适⽤用于</a:t>
            </a:r>
            <a:r>
              <a:rPr lang="en-US" altLang="zh-CN" sz="1400" dirty="0">
                <a:latin typeface="+mj-ea"/>
                <a:ea typeface="+mj-ea"/>
              </a:rPr>
              <a:t>permissioned systems(</a:t>
            </a:r>
            <a:r>
              <a:rPr lang="zh-CN" altLang="en-US" sz="1400" dirty="0">
                <a:latin typeface="+mj-ea"/>
                <a:ea typeface="+mj-ea"/>
              </a:rPr>
              <a:t>私有链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  <a:r>
              <a:rPr lang="zh-CN" altLang="en-US" sz="1400" dirty="0">
                <a:latin typeface="+mj-ea"/>
                <a:ea typeface="+mj-ea"/>
              </a:rPr>
              <a:t>，只能容纳故障节点，不⽀持作恶节点。最⼤的容错故障节点 是</a:t>
            </a:r>
            <a:r>
              <a:rPr lang="en-US" altLang="zh-CN" sz="1400" dirty="0">
                <a:latin typeface="+mj-ea"/>
                <a:ea typeface="+mj-ea"/>
              </a:rPr>
              <a:t>(N-1)/2</a:t>
            </a:r>
            <a:r>
              <a:rPr lang="zh-CN" altLang="en-US" sz="1400" dirty="0">
                <a:latin typeface="+mj-ea"/>
                <a:ea typeface="+mj-ea"/>
              </a:rPr>
              <a:t>，其中 </a:t>
            </a:r>
            <a:r>
              <a:rPr lang="en-US" altLang="zh-CN" sz="1400" dirty="0">
                <a:latin typeface="+mj-ea"/>
                <a:ea typeface="+mj-ea"/>
              </a:rPr>
              <a:t>N </a:t>
            </a:r>
            <a:r>
              <a:rPr lang="zh-CN" altLang="en-US" sz="1400" dirty="0">
                <a:latin typeface="+mj-ea"/>
                <a:ea typeface="+mj-ea"/>
              </a:rPr>
              <a:t>为集群中总的节点数量。 强化了</a:t>
            </a:r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的地位，整个协议可以分割成两个部分</a:t>
            </a:r>
            <a:r>
              <a:rPr lang="en-US" altLang="zh-CN" sz="1400" dirty="0">
                <a:latin typeface="+mj-ea"/>
                <a:ea typeface="+mj-ea"/>
              </a:rPr>
              <a:t>:</a:t>
            </a: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在时。由</a:t>
            </a:r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向</a:t>
            </a:r>
            <a:r>
              <a:rPr lang="en-US" altLang="zh-CN" sz="1400" dirty="0">
                <a:latin typeface="+mj-ea"/>
                <a:ea typeface="+mj-ea"/>
              </a:rPr>
              <a:t>Follower</a:t>
            </a:r>
            <a:r>
              <a:rPr lang="zh-CN" altLang="en-US" sz="1400" dirty="0">
                <a:latin typeface="+mj-ea"/>
                <a:ea typeface="+mj-ea"/>
              </a:rPr>
              <a:t>同步⽇志，</a:t>
            </a:r>
          </a:p>
          <a:p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失效了，选一个新</a:t>
            </a:r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。</a:t>
            </a:r>
            <a:endParaRPr lang="en-US" altLang="zh-CN" sz="1400" dirty="0">
              <a:latin typeface="+mj-ea"/>
              <a:ea typeface="+mj-ea"/>
            </a:endParaRPr>
          </a:p>
          <a:p>
            <a:endParaRPr lang="zh-CN" altLang="en-US" sz="1400" dirty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强调合法</a:t>
            </a:r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的唯一性协议，它们直接从</a:t>
            </a:r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的⻆度描述协议的流程，也从</a:t>
            </a:r>
            <a:r>
              <a:rPr lang="en-US" altLang="zh-CN" sz="1400" dirty="0">
                <a:latin typeface="+mj-ea"/>
                <a:ea typeface="+mj-ea"/>
              </a:rPr>
              <a:t>leader</a:t>
            </a:r>
            <a:r>
              <a:rPr lang="zh-CN" altLang="en-US" sz="1400" dirty="0">
                <a:latin typeface="+mj-ea"/>
                <a:ea typeface="+mj-ea"/>
              </a:rPr>
              <a:t>的角度出发论证正 确性。但是实际上它们使用了和</a:t>
            </a:r>
            <a:r>
              <a:rPr lang="en-US" altLang="zh-CN" sz="1400" dirty="0" err="1">
                <a:latin typeface="+mj-ea"/>
                <a:ea typeface="+mj-ea"/>
              </a:rPr>
              <a:t>Paxos</a:t>
            </a:r>
            <a:r>
              <a:rPr lang="zh-CN" altLang="en-US" sz="1400" dirty="0">
                <a:latin typeface="+mj-ea"/>
                <a:ea typeface="+mj-ea"/>
              </a:rPr>
              <a:t>完全⼀样的原理来保证协议的安全性。</a:t>
            </a:r>
            <a:endParaRPr lang="en-US" altLang="zh-CN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879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</a:t>
            </a:r>
            <a:r>
              <a:rPr lang="zh-CN" altLang="en-US" dirty="0"/>
              <a:t>的弊端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AAE17-C27E-4473-A0AB-C4F3E0876BC1}"/>
              </a:ext>
            </a:extLst>
          </p:cNvPr>
          <p:cNvSpPr txBox="1"/>
          <p:nvPr/>
        </p:nvSpPr>
        <p:spPr>
          <a:xfrm>
            <a:off x="891540" y="975360"/>
            <a:ext cx="726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适用于</a:t>
            </a:r>
            <a:r>
              <a:rPr lang="en-US" altLang="zh-CN" sz="1400" dirty="0"/>
              <a:t>permissioned systems (</a:t>
            </a:r>
            <a:r>
              <a:rPr lang="zh-CN" altLang="en-US" sz="1400" dirty="0"/>
              <a:t>私有链</a:t>
            </a:r>
            <a:r>
              <a:rPr lang="en-US" altLang="zh-CN" sz="1400" dirty="0"/>
              <a:t>)</a:t>
            </a:r>
            <a:r>
              <a:rPr lang="zh-CN" altLang="en-US" sz="1400" dirty="0"/>
              <a:t>，只能容纳故障节点，不容纳作恶节点。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Raft</a:t>
            </a:r>
            <a:r>
              <a:rPr lang="zh-CN" altLang="en-US" sz="1400" dirty="0"/>
              <a:t>身上的限制比较多，而</a:t>
            </a:r>
            <a:r>
              <a:rPr lang="en-US" altLang="zh-CN" sz="1400" dirty="0" err="1"/>
              <a:t>Paxos</a:t>
            </a:r>
            <a:r>
              <a:rPr lang="zh-CN" altLang="en-US" sz="1400" dirty="0"/>
              <a:t>在算法层面上更通用，所以相比于</a:t>
            </a:r>
            <a:r>
              <a:rPr lang="en-US" altLang="zh-CN" sz="1400" dirty="0"/>
              <a:t>Raft</a:t>
            </a:r>
            <a:r>
              <a:rPr lang="zh-CN" altLang="en-US" sz="1400" dirty="0"/>
              <a:t>，在</a:t>
            </a:r>
            <a:r>
              <a:rPr lang="en-US" altLang="zh-CN" sz="1400" dirty="0" err="1"/>
              <a:t>Paxos</a:t>
            </a:r>
            <a:r>
              <a:rPr lang="zh-CN" altLang="en-US" sz="1400" dirty="0"/>
              <a:t>的基础上进行优化，上限应该会更高。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Raft</a:t>
            </a:r>
            <a:r>
              <a:rPr lang="zh-CN" altLang="en-US" sz="1400" dirty="0"/>
              <a:t>有一个很强的假设是主（</a:t>
            </a:r>
            <a:r>
              <a:rPr lang="en-US" altLang="zh-CN" sz="1400" dirty="0"/>
              <a:t>leader</a:t>
            </a:r>
            <a:r>
              <a:rPr lang="zh-CN" altLang="en-US" sz="1400" dirty="0"/>
              <a:t>）和备（</a:t>
            </a:r>
            <a:r>
              <a:rPr lang="en-US" altLang="zh-CN" sz="1400" dirty="0"/>
              <a:t>follower</a:t>
            </a:r>
            <a:r>
              <a:rPr lang="zh-CN" altLang="en-US" sz="1400" dirty="0"/>
              <a:t>）都按顺序投票，数据库的多版本并发控制（</a:t>
            </a:r>
            <a:r>
              <a:rPr lang="en-US" altLang="zh-CN" sz="1400" dirty="0"/>
              <a:t>MVCC</a:t>
            </a:r>
            <a:r>
              <a:rPr lang="zh-CN" altLang="en-US" sz="1400" dirty="0"/>
              <a:t>）使得不存在相互关联的事务得以并发处理，这个投票策略使得不相干的事务发生阻塞。</a:t>
            </a:r>
            <a:endParaRPr lang="en-US" altLang="zh-CN" sz="1400" dirty="0"/>
          </a:p>
          <a:p>
            <a:r>
              <a:rPr lang="zh-CN" altLang="en-US" sz="1400" dirty="0"/>
              <a:t>在数据库场景中，有潜在性能和稳定性影响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75214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173491" y="1642701"/>
            <a:ext cx="7728044" cy="1039249"/>
          </a:xfrm>
        </p:spPr>
        <p:txBody>
          <a:bodyPr/>
          <a:lstStyle/>
          <a:p>
            <a:pPr algn="l"/>
            <a:r>
              <a:rPr lang="en-US" altLang="zh-CN" sz="1400" dirty="0">
                <a:hlinkClick r:id="rId2"/>
              </a:rPr>
              <a:t>http://thesecretlivesofdata.com/raft/</a:t>
            </a:r>
            <a:br>
              <a:rPr lang="en-US" altLang="zh-CN" sz="1400" dirty="0">
                <a:hlinkClick r:id="rId2"/>
              </a:rPr>
            </a:br>
            <a:r>
              <a:rPr lang="en-US" altLang="zh-CN" sz="1400" dirty="0">
                <a:hlinkClick r:id="rId2"/>
              </a:rPr>
              <a:t>https://raft.github.io/</a:t>
            </a:r>
            <a:br>
              <a:rPr lang="en-US" altLang="zh-CN" sz="1400" dirty="0">
                <a:hlinkClick r:id="rId2"/>
              </a:rPr>
            </a:br>
            <a:r>
              <a:rPr lang="en-US" altLang="zh-CN" sz="1400" dirty="0">
                <a:hlinkClick r:id="rId2"/>
              </a:rPr>
              <a:t>https://juejin.im/post/5c88756a6fb9a049f9136c1a</a:t>
            </a:r>
            <a:br>
              <a:rPr lang="en-US" altLang="zh-CN" sz="1400" dirty="0"/>
            </a:br>
            <a:r>
              <a:rPr lang="en-US" altLang="zh-CN" sz="1400" dirty="0">
                <a:hlinkClick r:id="rId3"/>
              </a:rPr>
              <a:t>https://github.com/wenweihu86/raft-java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886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07978" y="2623603"/>
            <a:ext cx="7728044" cy="1039249"/>
          </a:xfrm>
        </p:spPr>
        <p:txBody>
          <a:bodyPr/>
          <a:lstStyle/>
          <a:p>
            <a:r>
              <a:rPr lang="en-US" altLang="zh-CN" dirty="0"/>
              <a:t>Q&amp;A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5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单节点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BE4A05-F4AA-448F-A7D3-4D76FBDA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995487"/>
            <a:ext cx="3629025" cy="11525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29255A-BAA0-4516-A2D6-920A1767D9C8}"/>
              </a:ext>
            </a:extLst>
          </p:cNvPr>
          <p:cNvSpPr txBox="1"/>
          <p:nvPr/>
        </p:nvSpPr>
        <p:spPr>
          <a:xfrm>
            <a:off x="2757487" y="4105818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随便请求，没问题</a:t>
            </a:r>
          </a:p>
        </p:txBody>
      </p:sp>
    </p:spTree>
    <p:extLst>
      <p:ext uri="{BB962C8B-B14F-4D97-AF65-F5344CB8AC3E}">
        <p14:creationId xmlns:p14="http://schemas.microsoft.com/office/powerpoint/2010/main" val="15615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多节点环境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081ADB-0017-496E-AAC9-0D17C170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852487"/>
            <a:ext cx="5153025" cy="34385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78F64C-CEDA-4554-81CB-2A5446711324}"/>
              </a:ext>
            </a:extLst>
          </p:cNvPr>
          <p:cNvSpPr txBox="1"/>
          <p:nvPr/>
        </p:nvSpPr>
        <p:spPr>
          <a:xfrm>
            <a:off x="3242310" y="450563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如何保证数据的一致性</a:t>
            </a:r>
          </a:p>
        </p:txBody>
      </p:sp>
    </p:spTree>
    <p:extLst>
      <p:ext uri="{BB962C8B-B14F-4D97-AF65-F5344CB8AC3E}">
        <p14:creationId xmlns:p14="http://schemas.microsoft.com/office/powerpoint/2010/main" val="5432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一致性协议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AAE17-C27E-4473-A0AB-C4F3E0876BC1}"/>
              </a:ext>
            </a:extLst>
          </p:cNvPr>
          <p:cNvSpPr txBox="1"/>
          <p:nvPr/>
        </p:nvSpPr>
        <p:spPr>
          <a:xfrm>
            <a:off x="891540" y="975360"/>
            <a:ext cx="7261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让多台服务器</a:t>
            </a:r>
            <a:r>
              <a:rPr lang="en-US" altLang="zh-CN" dirty="0"/>
              <a:t>/</a:t>
            </a:r>
            <a:r>
              <a:rPr lang="zh-CN" altLang="en-US" dirty="0"/>
              <a:t>状态机能够计算得到相同的状态，同时，如果有部分机器宕机，集群作为一个整体依然能继续工作。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保证集群中状态一致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这里所说的一致性并不是要求所有节点在任何时刻状态完全一致。而是要保证：</a:t>
            </a:r>
          </a:p>
          <a:p>
            <a:r>
              <a:rPr lang="zh-CN" altLang="en-US" dirty="0"/>
              <a:t>即使发生网络分区或机器节点异常，整个集群依然能够像单机一样提供一致的服务，即在每次操作时都可以看到其之前的所有成功操作按顺序完成。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2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</a:t>
            </a:r>
            <a:r>
              <a:rPr lang="zh-CN" altLang="en-US" dirty="0"/>
              <a:t>的特点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AAE17-C27E-4473-A0AB-C4F3E0876BC1}"/>
              </a:ext>
            </a:extLst>
          </p:cNvPr>
          <p:cNvSpPr txBox="1"/>
          <p:nvPr/>
        </p:nvSpPr>
        <p:spPr>
          <a:xfrm>
            <a:off x="891540" y="975360"/>
            <a:ext cx="7261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较为简单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心跳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32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vs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ACA3E0-3C3B-445D-AFD5-C2692AE04B9F}"/>
              </a:ext>
            </a:extLst>
          </p:cNvPr>
          <p:cNvSpPr txBox="1"/>
          <p:nvPr/>
        </p:nvSpPr>
        <p:spPr>
          <a:xfrm>
            <a:off x="792480" y="1043940"/>
            <a:ext cx="7383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算法是一种基于消息传递且具有高度容错特性的一致性算法，是目前公认的解决分布式一致性问题最有效的算法之一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Raft </a:t>
            </a:r>
            <a:r>
              <a:rPr lang="zh-CN" altLang="en-US" dirty="0"/>
              <a:t>一致性算法与 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不同，号称简单易学，且已经广泛应用在生产中。例如 </a:t>
            </a:r>
            <a:r>
              <a:rPr lang="en-US" altLang="zh-CN" dirty="0"/>
              <a:t>k8s </a:t>
            </a:r>
            <a:r>
              <a:rPr lang="zh-CN" altLang="en-US" dirty="0"/>
              <a:t>和 </a:t>
            </a:r>
            <a:r>
              <a:rPr lang="en-US" altLang="zh-CN" dirty="0"/>
              <a:t>CoreOS </a:t>
            </a:r>
            <a:r>
              <a:rPr lang="zh-CN" altLang="en-US" dirty="0"/>
              <a:t>中使用的 </a:t>
            </a:r>
            <a:r>
              <a:rPr lang="en-US" altLang="zh-CN" dirty="0" err="1"/>
              <a:t>etcd</a:t>
            </a:r>
            <a:r>
              <a:rPr lang="zh-CN" altLang="en-US" dirty="0"/>
              <a:t>；</a:t>
            </a:r>
            <a:r>
              <a:rPr lang="en-US" altLang="zh-CN" dirty="0" err="1"/>
              <a:t>tikv</a:t>
            </a:r>
            <a:r>
              <a:rPr lang="en-US" altLang="zh-CN" dirty="0"/>
              <a:t> </a:t>
            </a:r>
            <a:r>
              <a:rPr lang="zh-CN" altLang="en-US" dirty="0"/>
              <a:t>中使用 </a:t>
            </a:r>
            <a:r>
              <a:rPr lang="en-US" altLang="zh-CN" dirty="0"/>
              <a:t>Raft </a:t>
            </a:r>
            <a:r>
              <a:rPr lang="zh-CN" altLang="en-US" dirty="0"/>
              <a:t>完成分布式同步；</a:t>
            </a:r>
            <a:r>
              <a:rPr lang="en-US" altLang="zh-CN" dirty="0"/>
              <a:t>Redis Cluster </a:t>
            </a:r>
            <a:r>
              <a:rPr lang="zh-CN" altLang="en-US" dirty="0"/>
              <a:t>中使用类似 </a:t>
            </a:r>
            <a:r>
              <a:rPr lang="en-US" altLang="zh-CN" dirty="0"/>
              <a:t>Raft </a:t>
            </a:r>
            <a:r>
              <a:rPr lang="zh-CN" altLang="en-US" dirty="0"/>
              <a:t>的选主机制等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2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53176014-F5AF-4B7A-A8EC-0C9C4FF64A4C}"/>
              </a:ext>
            </a:extLst>
          </p:cNvPr>
          <p:cNvGrpSpPr/>
          <p:nvPr/>
        </p:nvGrpSpPr>
        <p:grpSpPr>
          <a:xfrm>
            <a:off x="2215895" y="2047494"/>
            <a:ext cx="1021080" cy="982980"/>
            <a:chOff x="2391155" y="3550920"/>
            <a:chExt cx="1021080" cy="98298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10F2DC57-7B12-470E-AE35-924DB6A191E1}"/>
                </a:ext>
              </a:extLst>
            </p:cNvPr>
            <p:cNvSpPr/>
            <p:nvPr/>
          </p:nvSpPr>
          <p:spPr>
            <a:xfrm>
              <a:off x="2405633" y="3565398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496062" y="0"/>
                  </a:moveTo>
                  <a:lnTo>
                    <a:pt x="448292" y="2184"/>
                  </a:lnTo>
                  <a:lnTo>
                    <a:pt x="401806" y="8603"/>
                  </a:lnTo>
                  <a:lnTo>
                    <a:pt x="356812" y="19056"/>
                  </a:lnTo>
                  <a:lnTo>
                    <a:pt x="313517" y="33344"/>
                  </a:lnTo>
                  <a:lnTo>
                    <a:pt x="272131" y="51267"/>
                  </a:lnTo>
                  <a:lnTo>
                    <a:pt x="232860" y="72625"/>
                  </a:lnTo>
                  <a:lnTo>
                    <a:pt x="195912" y="97217"/>
                  </a:lnTo>
                  <a:lnTo>
                    <a:pt x="161497" y="124843"/>
                  </a:lnTo>
                  <a:lnTo>
                    <a:pt x="129821" y="155303"/>
                  </a:lnTo>
                  <a:lnTo>
                    <a:pt x="101093" y="188398"/>
                  </a:lnTo>
                  <a:lnTo>
                    <a:pt x="75520" y="223927"/>
                  </a:lnTo>
                  <a:lnTo>
                    <a:pt x="53311" y="261690"/>
                  </a:lnTo>
                  <a:lnTo>
                    <a:pt x="34673" y="301486"/>
                  </a:lnTo>
                  <a:lnTo>
                    <a:pt x="19816" y="343117"/>
                  </a:lnTo>
                  <a:lnTo>
                    <a:pt x="8945" y="386381"/>
                  </a:lnTo>
                  <a:lnTo>
                    <a:pt x="2271" y="431080"/>
                  </a:lnTo>
                  <a:lnTo>
                    <a:pt x="0" y="477012"/>
                  </a:lnTo>
                  <a:lnTo>
                    <a:pt x="2271" y="522943"/>
                  </a:lnTo>
                  <a:lnTo>
                    <a:pt x="8945" y="567642"/>
                  </a:lnTo>
                  <a:lnTo>
                    <a:pt x="19816" y="610906"/>
                  </a:lnTo>
                  <a:lnTo>
                    <a:pt x="34673" y="652537"/>
                  </a:lnTo>
                  <a:lnTo>
                    <a:pt x="53311" y="692333"/>
                  </a:lnTo>
                  <a:lnTo>
                    <a:pt x="75520" y="730096"/>
                  </a:lnTo>
                  <a:lnTo>
                    <a:pt x="101093" y="765625"/>
                  </a:lnTo>
                  <a:lnTo>
                    <a:pt x="129821" y="798720"/>
                  </a:lnTo>
                  <a:lnTo>
                    <a:pt x="161497" y="829180"/>
                  </a:lnTo>
                  <a:lnTo>
                    <a:pt x="195912" y="856806"/>
                  </a:lnTo>
                  <a:lnTo>
                    <a:pt x="232860" y="881398"/>
                  </a:lnTo>
                  <a:lnTo>
                    <a:pt x="272131" y="902756"/>
                  </a:lnTo>
                  <a:lnTo>
                    <a:pt x="313517" y="920679"/>
                  </a:lnTo>
                  <a:lnTo>
                    <a:pt x="356812" y="934967"/>
                  </a:lnTo>
                  <a:lnTo>
                    <a:pt x="401806" y="945420"/>
                  </a:lnTo>
                  <a:lnTo>
                    <a:pt x="448292" y="951839"/>
                  </a:lnTo>
                  <a:lnTo>
                    <a:pt x="496062" y="954024"/>
                  </a:lnTo>
                  <a:lnTo>
                    <a:pt x="543831" y="951839"/>
                  </a:lnTo>
                  <a:lnTo>
                    <a:pt x="590317" y="945420"/>
                  </a:lnTo>
                  <a:lnTo>
                    <a:pt x="635311" y="934967"/>
                  </a:lnTo>
                  <a:lnTo>
                    <a:pt x="678606" y="920679"/>
                  </a:lnTo>
                  <a:lnTo>
                    <a:pt x="719992" y="902756"/>
                  </a:lnTo>
                  <a:lnTo>
                    <a:pt x="759263" y="881398"/>
                  </a:lnTo>
                  <a:lnTo>
                    <a:pt x="796211" y="856806"/>
                  </a:lnTo>
                  <a:lnTo>
                    <a:pt x="830626" y="829180"/>
                  </a:lnTo>
                  <a:lnTo>
                    <a:pt x="862302" y="798720"/>
                  </a:lnTo>
                  <a:lnTo>
                    <a:pt x="891030" y="765625"/>
                  </a:lnTo>
                  <a:lnTo>
                    <a:pt x="916603" y="730096"/>
                  </a:lnTo>
                  <a:lnTo>
                    <a:pt x="938812" y="692333"/>
                  </a:lnTo>
                  <a:lnTo>
                    <a:pt x="957450" y="652537"/>
                  </a:lnTo>
                  <a:lnTo>
                    <a:pt x="972307" y="610906"/>
                  </a:lnTo>
                  <a:lnTo>
                    <a:pt x="983178" y="567642"/>
                  </a:lnTo>
                  <a:lnTo>
                    <a:pt x="989852" y="522943"/>
                  </a:lnTo>
                  <a:lnTo>
                    <a:pt x="992124" y="477012"/>
                  </a:lnTo>
                  <a:lnTo>
                    <a:pt x="989852" y="431080"/>
                  </a:lnTo>
                  <a:lnTo>
                    <a:pt x="983178" y="386381"/>
                  </a:lnTo>
                  <a:lnTo>
                    <a:pt x="972307" y="343117"/>
                  </a:lnTo>
                  <a:lnTo>
                    <a:pt x="957450" y="301486"/>
                  </a:lnTo>
                  <a:lnTo>
                    <a:pt x="938812" y="261690"/>
                  </a:lnTo>
                  <a:lnTo>
                    <a:pt x="916603" y="223927"/>
                  </a:lnTo>
                  <a:lnTo>
                    <a:pt x="891030" y="188398"/>
                  </a:lnTo>
                  <a:lnTo>
                    <a:pt x="862302" y="155303"/>
                  </a:lnTo>
                  <a:lnTo>
                    <a:pt x="830626" y="124843"/>
                  </a:lnTo>
                  <a:lnTo>
                    <a:pt x="796211" y="97217"/>
                  </a:lnTo>
                  <a:lnTo>
                    <a:pt x="759263" y="72625"/>
                  </a:lnTo>
                  <a:lnTo>
                    <a:pt x="719992" y="51267"/>
                  </a:lnTo>
                  <a:lnTo>
                    <a:pt x="678606" y="33344"/>
                  </a:lnTo>
                  <a:lnTo>
                    <a:pt x="635311" y="19056"/>
                  </a:lnTo>
                  <a:lnTo>
                    <a:pt x="590317" y="8603"/>
                  </a:lnTo>
                  <a:lnTo>
                    <a:pt x="543831" y="2184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A4353DC-5724-4472-BA1D-B99336E909CF}"/>
                </a:ext>
              </a:extLst>
            </p:cNvPr>
            <p:cNvSpPr/>
            <p:nvPr/>
          </p:nvSpPr>
          <p:spPr>
            <a:xfrm>
              <a:off x="2405633" y="3565398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0" y="477012"/>
                  </a:moveTo>
                  <a:lnTo>
                    <a:pt x="2271" y="431080"/>
                  </a:lnTo>
                  <a:lnTo>
                    <a:pt x="8945" y="386381"/>
                  </a:lnTo>
                  <a:lnTo>
                    <a:pt x="19816" y="343117"/>
                  </a:lnTo>
                  <a:lnTo>
                    <a:pt x="34673" y="301486"/>
                  </a:lnTo>
                  <a:lnTo>
                    <a:pt x="53311" y="261690"/>
                  </a:lnTo>
                  <a:lnTo>
                    <a:pt x="75520" y="223927"/>
                  </a:lnTo>
                  <a:lnTo>
                    <a:pt x="101093" y="188398"/>
                  </a:lnTo>
                  <a:lnTo>
                    <a:pt x="129821" y="155303"/>
                  </a:lnTo>
                  <a:lnTo>
                    <a:pt x="161497" y="124843"/>
                  </a:lnTo>
                  <a:lnTo>
                    <a:pt x="195912" y="97217"/>
                  </a:lnTo>
                  <a:lnTo>
                    <a:pt x="232860" y="72625"/>
                  </a:lnTo>
                  <a:lnTo>
                    <a:pt x="272131" y="51267"/>
                  </a:lnTo>
                  <a:lnTo>
                    <a:pt x="313517" y="33344"/>
                  </a:lnTo>
                  <a:lnTo>
                    <a:pt x="356812" y="19056"/>
                  </a:lnTo>
                  <a:lnTo>
                    <a:pt x="401806" y="8603"/>
                  </a:lnTo>
                  <a:lnTo>
                    <a:pt x="448292" y="2184"/>
                  </a:lnTo>
                  <a:lnTo>
                    <a:pt x="496062" y="0"/>
                  </a:lnTo>
                  <a:lnTo>
                    <a:pt x="543831" y="2184"/>
                  </a:lnTo>
                  <a:lnTo>
                    <a:pt x="590317" y="8603"/>
                  </a:lnTo>
                  <a:lnTo>
                    <a:pt x="635311" y="19056"/>
                  </a:lnTo>
                  <a:lnTo>
                    <a:pt x="678606" y="33344"/>
                  </a:lnTo>
                  <a:lnTo>
                    <a:pt x="719992" y="51267"/>
                  </a:lnTo>
                  <a:lnTo>
                    <a:pt x="759263" y="72625"/>
                  </a:lnTo>
                  <a:lnTo>
                    <a:pt x="796211" y="97217"/>
                  </a:lnTo>
                  <a:lnTo>
                    <a:pt x="830626" y="124843"/>
                  </a:lnTo>
                  <a:lnTo>
                    <a:pt x="862302" y="155303"/>
                  </a:lnTo>
                  <a:lnTo>
                    <a:pt x="891030" y="188398"/>
                  </a:lnTo>
                  <a:lnTo>
                    <a:pt x="916603" y="223927"/>
                  </a:lnTo>
                  <a:lnTo>
                    <a:pt x="938812" y="261690"/>
                  </a:lnTo>
                  <a:lnTo>
                    <a:pt x="957450" y="301486"/>
                  </a:lnTo>
                  <a:lnTo>
                    <a:pt x="972307" y="343117"/>
                  </a:lnTo>
                  <a:lnTo>
                    <a:pt x="983178" y="386381"/>
                  </a:lnTo>
                  <a:lnTo>
                    <a:pt x="989852" y="431080"/>
                  </a:lnTo>
                  <a:lnTo>
                    <a:pt x="992124" y="477012"/>
                  </a:lnTo>
                  <a:lnTo>
                    <a:pt x="989852" y="522943"/>
                  </a:lnTo>
                  <a:lnTo>
                    <a:pt x="983178" y="567642"/>
                  </a:lnTo>
                  <a:lnTo>
                    <a:pt x="972307" y="610906"/>
                  </a:lnTo>
                  <a:lnTo>
                    <a:pt x="957450" y="652537"/>
                  </a:lnTo>
                  <a:lnTo>
                    <a:pt x="938812" y="692333"/>
                  </a:lnTo>
                  <a:lnTo>
                    <a:pt x="916603" y="730096"/>
                  </a:lnTo>
                  <a:lnTo>
                    <a:pt x="891030" y="765625"/>
                  </a:lnTo>
                  <a:lnTo>
                    <a:pt x="862302" y="798720"/>
                  </a:lnTo>
                  <a:lnTo>
                    <a:pt x="830626" y="829180"/>
                  </a:lnTo>
                  <a:lnTo>
                    <a:pt x="796211" y="856806"/>
                  </a:lnTo>
                  <a:lnTo>
                    <a:pt x="759263" y="881398"/>
                  </a:lnTo>
                  <a:lnTo>
                    <a:pt x="719992" y="902756"/>
                  </a:lnTo>
                  <a:lnTo>
                    <a:pt x="678606" y="920679"/>
                  </a:lnTo>
                  <a:lnTo>
                    <a:pt x="635311" y="934967"/>
                  </a:lnTo>
                  <a:lnTo>
                    <a:pt x="590317" y="945420"/>
                  </a:lnTo>
                  <a:lnTo>
                    <a:pt x="543831" y="951839"/>
                  </a:lnTo>
                  <a:lnTo>
                    <a:pt x="496062" y="954024"/>
                  </a:lnTo>
                  <a:lnTo>
                    <a:pt x="448292" y="951839"/>
                  </a:lnTo>
                  <a:lnTo>
                    <a:pt x="401806" y="945420"/>
                  </a:lnTo>
                  <a:lnTo>
                    <a:pt x="356812" y="934967"/>
                  </a:lnTo>
                  <a:lnTo>
                    <a:pt x="313517" y="920679"/>
                  </a:lnTo>
                  <a:lnTo>
                    <a:pt x="272131" y="902756"/>
                  </a:lnTo>
                  <a:lnTo>
                    <a:pt x="232860" y="881398"/>
                  </a:lnTo>
                  <a:lnTo>
                    <a:pt x="195912" y="856806"/>
                  </a:lnTo>
                  <a:lnTo>
                    <a:pt x="161497" y="829180"/>
                  </a:lnTo>
                  <a:lnTo>
                    <a:pt x="129821" y="798720"/>
                  </a:lnTo>
                  <a:lnTo>
                    <a:pt x="101093" y="765625"/>
                  </a:lnTo>
                  <a:lnTo>
                    <a:pt x="75520" y="730096"/>
                  </a:lnTo>
                  <a:lnTo>
                    <a:pt x="53311" y="692333"/>
                  </a:lnTo>
                  <a:lnTo>
                    <a:pt x="34673" y="652537"/>
                  </a:lnTo>
                  <a:lnTo>
                    <a:pt x="19816" y="610906"/>
                  </a:lnTo>
                  <a:lnTo>
                    <a:pt x="8945" y="567642"/>
                  </a:lnTo>
                  <a:lnTo>
                    <a:pt x="2271" y="522943"/>
                  </a:lnTo>
                  <a:lnTo>
                    <a:pt x="0" y="47701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5">
            <a:extLst>
              <a:ext uri="{FF2B5EF4-FFF2-40B4-BE49-F238E27FC236}">
                <a16:creationId xmlns:a16="http://schemas.microsoft.com/office/drawing/2014/main" id="{66F17507-4417-4AE9-8840-4639011CBF35}"/>
              </a:ext>
            </a:extLst>
          </p:cNvPr>
          <p:cNvGrpSpPr/>
          <p:nvPr/>
        </p:nvGrpSpPr>
        <p:grpSpPr>
          <a:xfrm>
            <a:off x="2177795" y="547878"/>
            <a:ext cx="1097280" cy="1057910"/>
            <a:chOff x="2353055" y="2051304"/>
            <a:chExt cx="1097280" cy="1057910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16814C32-E9A9-48C2-8E69-61296248107D}"/>
                </a:ext>
              </a:extLst>
            </p:cNvPr>
            <p:cNvSpPr/>
            <p:nvPr/>
          </p:nvSpPr>
          <p:spPr>
            <a:xfrm>
              <a:off x="2353055" y="2051304"/>
              <a:ext cx="1097280" cy="1057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D1C67487-D8DD-4CE3-9A85-D8D3506DB018}"/>
                </a:ext>
              </a:extLst>
            </p:cNvPr>
            <p:cNvSpPr/>
            <p:nvPr/>
          </p:nvSpPr>
          <p:spPr>
            <a:xfrm>
              <a:off x="2405633" y="2077974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496062" y="0"/>
                  </a:moveTo>
                  <a:lnTo>
                    <a:pt x="448292" y="2180"/>
                  </a:lnTo>
                  <a:lnTo>
                    <a:pt x="401806" y="8587"/>
                  </a:lnTo>
                  <a:lnTo>
                    <a:pt x="356812" y="19023"/>
                  </a:lnTo>
                  <a:lnTo>
                    <a:pt x="313517" y="33286"/>
                  </a:lnTo>
                  <a:lnTo>
                    <a:pt x="272131" y="51178"/>
                  </a:lnTo>
                  <a:lnTo>
                    <a:pt x="232860" y="72499"/>
                  </a:lnTo>
                  <a:lnTo>
                    <a:pt x="195912" y="97049"/>
                  </a:lnTo>
                  <a:lnTo>
                    <a:pt x="161497" y="124629"/>
                  </a:lnTo>
                  <a:lnTo>
                    <a:pt x="129821" y="155039"/>
                  </a:lnTo>
                  <a:lnTo>
                    <a:pt x="101093" y="188080"/>
                  </a:lnTo>
                  <a:lnTo>
                    <a:pt x="75520" y="223551"/>
                  </a:lnTo>
                  <a:lnTo>
                    <a:pt x="53311" y="261254"/>
                  </a:lnTo>
                  <a:lnTo>
                    <a:pt x="34673" y="300988"/>
                  </a:lnTo>
                  <a:lnTo>
                    <a:pt x="19816" y="342555"/>
                  </a:lnTo>
                  <a:lnTo>
                    <a:pt x="8945" y="385753"/>
                  </a:lnTo>
                  <a:lnTo>
                    <a:pt x="2271" y="430385"/>
                  </a:lnTo>
                  <a:lnTo>
                    <a:pt x="0" y="476250"/>
                  </a:lnTo>
                  <a:lnTo>
                    <a:pt x="2271" y="522114"/>
                  </a:lnTo>
                  <a:lnTo>
                    <a:pt x="8945" y="566746"/>
                  </a:lnTo>
                  <a:lnTo>
                    <a:pt x="19816" y="609944"/>
                  </a:lnTo>
                  <a:lnTo>
                    <a:pt x="34673" y="651511"/>
                  </a:lnTo>
                  <a:lnTo>
                    <a:pt x="53311" y="691245"/>
                  </a:lnTo>
                  <a:lnTo>
                    <a:pt x="75520" y="728948"/>
                  </a:lnTo>
                  <a:lnTo>
                    <a:pt x="101093" y="764419"/>
                  </a:lnTo>
                  <a:lnTo>
                    <a:pt x="129821" y="797460"/>
                  </a:lnTo>
                  <a:lnTo>
                    <a:pt x="161497" y="827870"/>
                  </a:lnTo>
                  <a:lnTo>
                    <a:pt x="195912" y="855450"/>
                  </a:lnTo>
                  <a:lnTo>
                    <a:pt x="232860" y="880000"/>
                  </a:lnTo>
                  <a:lnTo>
                    <a:pt x="272131" y="901321"/>
                  </a:lnTo>
                  <a:lnTo>
                    <a:pt x="313517" y="919213"/>
                  </a:lnTo>
                  <a:lnTo>
                    <a:pt x="356812" y="933476"/>
                  </a:lnTo>
                  <a:lnTo>
                    <a:pt x="401806" y="943912"/>
                  </a:lnTo>
                  <a:lnTo>
                    <a:pt x="448292" y="950319"/>
                  </a:lnTo>
                  <a:lnTo>
                    <a:pt x="496062" y="952500"/>
                  </a:lnTo>
                  <a:lnTo>
                    <a:pt x="543831" y="950319"/>
                  </a:lnTo>
                  <a:lnTo>
                    <a:pt x="590317" y="943912"/>
                  </a:lnTo>
                  <a:lnTo>
                    <a:pt x="635311" y="933476"/>
                  </a:lnTo>
                  <a:lnTo>
                    <a:pt x="678606" y="919213"/>
                  </a:lnTo>
                  <a:lnTo>
                    <a:pt x="719992" y="901321"/>
                  </a:lnTo>
                  <a:lnTo>
                    <a:pt x="759263" y="880000"/>
                  </a:lnTo>
                  <a:lnTo>
                    <a:pt x="796211" y="855450"/>
                  </a:lnTo>
                  <a:lnTo>
                    <a:pt x="830626" y="827870"/>
                  </a:lnTo>
                  <a:lnTo>
                    <a:pt x="862302" y="797460"/>
                  </a:lnTo>
                  <a:lnTo>
                    <a:pt x="891030" y="764419"/>
                  </a:lnTo>
                  <a:lnTo>
                    <a:pt x="916603" y="728948"/>
                  </a:lnTo>
                  <a:lnTo>
                    <a:pt x="938812" y="691245"/>
                  </a:lnTo>
                  <a:lnTo>
                    <a:pt x="957450" y="651511"/>
                  </a:lnTo>
                  <a:lnTo>
                    <a:pt x="972307" y="609944"/>
                  </a:lnTo>
                  <a:lnTo>
                    <a:pt x="983178" y="566746"/>
                  </a:lnTo>
                  <a:lnTo>
                    <a:pt x="989852" y="522114"/>
                  </a:lnTo>
                  <a:lnTo>
                    <a:pt x="992124" y="476250"/>
                  </a:lnTo>
                  <a:lnTo>
                    <a:pt x="989852" y="430385"/>
                  </a:lnTo>
                  <a:lnTo>
                    <a:pt x="983178" y="385753"/>
                  </a:lnTo>
                  <a:lnTo>
                    <a:pt x="972307" y="342555"/>
                  </a:lnTo>
                  <a:lnTo>
                    <a:pt x="957450" y="300988"/>
                  </a:lnTo>
                  <a:lnTo>
                    <a:pt x="938812" y="261254"/>
                  </a:lnTo>
                  <a:lnTo>
                    <a:pt x="916603" y="223551"/>
                  </a:lnTo>
                  <a:lnTo>
                    <a:pt x="891030" y="188080"/>
                  </a:lnTo>
                  <a:lnTo>
                    <a:pt x="862302" y="155039"/>
                  </a:lnTo>
                  <a:lnTo>
                    <a:pt x="830626" y="124629"/>
                  </a:lnTo>
                  <a:lnTo>
                    <a:pt x="796211" y="97049"/>
                  </a:lnTo>
                  <a:lnTo>
                    <a:pt x="759263" y="72499"/>
                  </a:lnTo>
                  <a:lnTo>
                    <a:pt x="719992" y="51178"/>
                  </a:lnTo>
                  <a:lnTo>
                    <a:pt x="678606" y="33286"/>
                  </a:lnTo>
                  <a:lnTo>
                    <a:pt x="635311" y="19023"/>
                  </a:lnTo>
                  <a:lnTo>
                    <a:pt x="590317" y="8587"/>
                  </a:lnTo>
                  <a:lnTo>
                    <a:pt x="543831" y="218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4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62F49128-7A89-4883-9221-9DBE219CA9DF}"/>
                </a:ext>
              </a:extLst>
            </p:cNvPr>
            <p:cNvSpPr/>
            <p:nvPr/>
          </p:nvSpPr>
          <p:spPr>
            <a:xfrm>
              <a:off x="2405633" y="2077974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476250"/>
                  </a:moveTo>
                  <a:lnTo>
                    <a:pt x="2271" y="430385"/>
                  </a:lnTo>
                  <a:lnTo>
                    <a:pt x="8945" y="385753"/>
                  </a:lnTo>
                  <a:lnTo>
                    <a:pt x="19816" y="342555"/>
                  </a:lnTo>
                  <a:lnTo>
                    <a:pt x="34673" y="300988"/>
                  </a:lnTo>
                  <a:lnTo>
                    <a:pt x="53311" y="261254"/>
                  </a:lnTo>
                  <a:lnTo>
                    <a:pt x="75520" y="223551"/>
                  </a:lnTo>
                  <a:lnTo>
                    <a:pt x="101093" y="188080"/>
                  </a:lnTo>
                  <a:lnTo>
                    <a:pt x="129821" y="155039"/>
                  </a:lnTo>
                  <a:lnTo>
                    <a:pt x="161497" y="124629"/>
                  </a:lnTo>
                  <a:lnTo>
                    <a:pt x="195912" y="97049"/>
                  </a:lnTo>
                  <a:lnTo>
                    <a:pt x="232860" y="72499"/>
                  </a:lnTo>
                  <a:lnTo>
                    <a:pt x="272131" y="51178"/>
                  </a:lnTo>
                  <a:lnTo>
                    <a:pt x="313517" y="33286"/>
                  </a:lnTo>
                  <a:lnTo>
                    <a:pt x="356812" y="19023"/>
                  </a:lnTo>
                  <a:lnTo>
                    <a:pt x="401806" y="8587"/>
                  </a:lnTo>
                  <a:lnTo>
                    <a:pt x="448292" y="2180"/>
                  </a:lnTo>
                  <a:lnTo>
                    <a:pt x="496062" y="0"/>
                  </a:lnTo>
                  <a:lnTo>
                    <a:pt x="543831" y="2180"/>
                  </a:lnTo>
                  <a:lnTo>
                    <a:pt x="590317" y="8587"/>
                  </a:lnTo>
                  <a:lnTo>
                    <a:pt x="635311" y="19023"/>
                  </a:lnTo>
                  <a:lnTo>
                    <a:pt x="678606" y="33286"/>
                  </a:lnTo>
                  <a:lnTo>
                    <a:pt x="719992" y="51178"/>
                  </a:lnTo>
                  <a:lnTo>
                    <a:pt x="759263" y="72499"/>
                  </a:lnTo>
                  <a:lnTo>
                    <a:pt x="796211" y="97049"/>
                  </a:lnTo>
                  <a:lnTo>
                    <a:pt x="830626" y="124629"/>
                  </a:lnTo>
                  <a:lnTo>
                    <a:pt x="862302" y="155039"/>
                  </a:lnTo>
                  <a:lnTo>
                    <a:pt x="891030" y="188080"/>
                  </a:lnTo>
                  <a:lnTo>
                    <a:pt x="916603" y="223551"/>
                  </a:lnTo>
                  <a:lnTo>
                    <a:pt x="938812" y="261254"/>
                  </a:lnTo>
                  <a:lnTo>
                    <a:pt x="957450" y="300988"/>
                  </a:lnTo>
                  <a:lnTo>
                    <a:pt x="972307" y="342555"/>
                  </a:lnTo>
                  <a:lnTo>
                    <a:pt x="983178" y="385753"/>
                  </a:lnTo>
                  <a:lnTo>
                    <a:pt x="989852" y="430385"/>
                  </a:lnTo>
                  <a:lnTo>
                    <a:pt x="992124" y="476250"/>
                  </a:lnTo>
                  <a:lnTo>
                    <a:pt x="989852" y="522114"/>
                  </a:lnTo>
                  <a:lnTo>
                    <a:pt x="983178" y="566746"/>
                  </a:lnTo>
                  <a:lnTo>
                    <a:pt x="972307" y="609944"/>
                  </a:lnTo>
                  <a:lnTo>
                    <a:pt x="957450" y="651511"/>
                  </a:lnTo>
                  <a:lnTo>
                    <a:pt x="938812" y="691245"/>
                  </a:lnTo>
                  <a:lnTo>
                    <a:pt x="916603" y="728948"/>
                  </a:lnTo>
                  <a:lnTo>
                    <a:pt x="891030" y="764419"/>
                  </a:lnTo>
                  <a:lnTo>
                    <a:pt x="862302" y="797460"/>
                  </a:lnTo>
                  <a:lnTo>
                    <a:pt x="830626" y="827870"/>
                  </a:lnTo>
                  <a:lnTo>
                    <a:pt x="796211" y="855450"/>
                  </a:lnTo>
                  <a:lnTo>
                    <a:pt x="759263" y="880000"/>
                  </a:lnTo>
                  <a:lnTo>
                    <a:pt x="719992" y="901321"/>
                  </a:lnTo>
                  <a:lnTo>
                    <a:pt x="678606" y="919213"/>
                  </a:lnTo>
                  <a:lnTo>
                    <a:pt x="635311" y="933476"/>
                  </a:lnTo>
                  <a:lnTo>
                    <a:pt x="590317" y="943912"/>
                  </a:lnTo>
                  <a:lnTo>
                    <a:pt x="543831" y="950319"/>
                  </a:lnTo>
                  <a:lnTo>
                    <a:pt x="496062" y="952500"/>
                  </a:lnTo>
                  <a:lnTo>
                    <a:pt x="448292" y="950319"/>
                  </a:lnTo>
                  <a:lnTo>
                    <a:pt x="401806" y="943912"/>
                  </a:lnTo>
                  <a:lnTo>
                    <a:pt x="356812" y="933476"/>
                  </a:lnTo>
                  <a:lnTo>
                    <a:pt x="313517" y="919213"/>
                  </a:lnTo>
                  <a:lnTo>
                    <a:pt x="272131" y="901321"/>
                  </a:lnTo>
                  <a:lnTo>
                    <a:pt x="232860" y="880000"/>
                  </a:lnTo>
                  <a:lnTo>
                    <a:pt x="195912" y="855450"/>
                  </a:lnTo>
                  <a:lnTo>
                    <a:pt x="161497" y="827870"/>
                  </a:lnTo>
                  <a:lnTo>
                    <a:pt x="129821" y="797460"/>
                  </a:lnTo>
                  <a:lnTo>
                    <a:pt x="101093" y="764419"/>
                  </a:lnTo>
                  <a:lnTo>
                    <a:pt x="75520" y="728948"/>
                  </a:lnTo>
                  <a:lnTo>
                    <a:pt x="53311" y="691245"/>
                  </a:lnTo>
                  <a:lnTo>
                    <a:pt x="34673" y="651511"/>
                  </a:lnTo>
                  <a:lnTo>
                    <a:pt x="19816" y="609944"/>
                  </a:lnTo>
                  <a:lnTo>
                    <a:pt x="8945" y="566746"/>
                  </a:lnTo>
                  <a:lnTo>
                    <a:pt x="2271" y="522114"/>
                  </a:lnTo>
                  <a:lnTo>
                    <a:pt x="0" y="476250"/>
                  </a:lnTo>
                  <a:close/>
                </a:path>
              </a:pathLst>
            </a:custGeom>
            <a:ln w="25908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014D3ACE-5FEC-4415-AE4C-8035D456481B}"/>
              </a:ext>
            </a:extLst>
          </p:cNvPr>
          <p:cNvGrpSpPr/>
          <p:nvPr/>
        </p:nvGrpSpPr>
        <p:grpSpPr>
          <a:xfrm>
            <a:off x="2171700" y="3702558"/>
            <a:ext cx="1109980" cy="1071880"/>
            <a:chOff x="2346960" y="5205984"/>
            <a:chExt cx="1109980" cy="107188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246933B5-68D3-4348-9922-A4421554A37A}"/>
                </a:ext>
              </a:extLst>
            </p:cNvPr>
            <p:cNvSpPr/>
            <p:nvPr/>
          </p:nvSpPr>
          <p:spPr>
            <a:xfrm>
              <a:off x="2346960" y="5205984"/>
              <a:ext cx="1109472" cy="1071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00ACE97B-2469-4EEE-BB5B-F37D4D1E86A6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496062" y="0"/>
                  </a:moveTo>
                  <a:lnTo>
                    <a:pt x="448292" y="2184"/>
                  </a:lnTo>
                  <a:lnTo>
                    <a:pt x="401806" y="8603"/>
                  </a:lnTo>
                  <a:lnTo>
                    <a:pt x="356812" y="19056"/>
                  </a:lnTo>
                  <a:lnTo>
                    <a:pt x="313517" y="33344"/>
                  </a:lnTo>
                  <a:lnTo>
                    <a:pt x="272131" y="51267"/>
                  </a:lnTo>
                  <a:lnTo>
                    <a:pt x="232860" y="72625"/>
                  </a:lnTo>
                  <a:lnTo>
                    <a:pt x="195912" y="97217"/>
                  </a:lnTo>
                  <a:lnTo>
                    <a:pt x="161497" y="124843"/>
                  </a:lnTo>
                  <a:lnTo>
                    <a:pt x="129821" y="155303"/>
                  </a:lnTo>
                  <a:lnTo>
                    <a:pt x="101093" y="188398"/>
                  </a:lnTo>
                  <a:lnTo>
                    <a:pt x="75520" y="223927"/>
                  </a:lnTo>
                  <a:lnTo>
                    <a:pt x="53311" y="261690"/>
                  </a:lnTo>
                  <a:lnTo>
                    <a:pt x="34673" y="301486"/>
                  </a:lnTo>
                  <a:lnTo>
                    <a:pt x="19816" y="343117"/>
                  </a:lnTo>
                  <a:lnTo>
                    <a:pt x="8945" y="386381"/>
                  </a:lnTo>
                  <a:lnTo>
                    <a:pt x="2271" y="431080"/>
                  </a:lnTo>
                  <a:lnTo>
                    <a:pt x="0" y="477012"/>
                  </a:lnTo>
                  <a:lnTo>
                    <a:pt x="2271" y="522951"/>
                  </a:lnTo>
                  <a:lnTo>
                    <a:pt x="8945" y="567656"/>
                  </a:lnTo>
                  <a:lnTo>
                    <a:pt x="19816" y="610924"/>
                  </a:lnTo>
                  <a:lnTo>
                    <a:pt x="34673" y="652558"/>
                  </a:lnTo>
                  <a:lnTo>
                    <a:pt x="53311" y="692356"/>
                  </a:lnTo>
                  <a:lnTo>
                    <a:pt x="75520" y="730119"/>
                  </a:lnTo>
                  <a:lnTo>
                    <a:pt x="101093" y="765647"/>
                  </a:lnTo>
                  <a:lnTo>
                    <a:pt x="129821" y="798740"/>
                  </a:lnTo>
                  <a:lnTo>
                    <a:pt x="161497" y="829198"/>
                  </a:lnTo>
                  <a:lnTo>
                    <a:pt x="195912" y="856822"/>
                  </a:lnTo>
                  <a:lnTo>
                    <a:pt x="232860" y="881410"/>
                  </a:lnTo>
                  <a:lnTo>
                    <a:pt x="272131" y="902765"/>
                  </a:lnTo>
                  <a:lnTo>
                    <a:pt x="313517" y="920685"/>
                  </a:lnTo>
                  <a:lnTo>
                    <a:pt x="356812" y="934971"/>
                  </a:lnTo>
                  <a:lnTo>
                    <a:pt x="401806" y="945422"/>
                  </a:lnTo>
                  <a:lnTo>
                    <a:pt x="448292" y="951840"/>
                  </a:lnTo>
                  <a:lnTo>
                    <a:pt x="496062" y="954024"/>
                  </a:lnTo>
                  <a:lnTo>
                    <a:pt x="543831" y="951840"/>
                  </a:lnTo>
                  <a:lnTo>
                    <a:pt x="590317" y="945422"/>
                  </a:lnTo>
                  <a:lnTo>
                    <a:pt x="635311" y="934971"/>
                  </a:lnTo>
                  <a:lnTo>
                    <a:pt x="678606" y="920685"/>
                  </a:lnTo>
                  <a:lnTo>
                    <a:pt x="719992" y="902765"/>
                  </a:lnTo>
                  <a:lnTo>
                    <a:pt x="759263" y="881410"/>
                  </a:lnTo>
                  <a:lnTo>
                    <a:pt x="796211" y="856822"/>
                  </a:lnTo>
                  <a:lnTo>
                    <a:pt x="830626" y="829198"/>
                  </a:lnTo>
                  <a:lnTo>
                    <a:pt x="862302" y="798740"/>
                  </a:lnTo>
                  <a:lnTo>
                    <a:pt x="891030" y="765647"/>
                  </a:lnTo>
                  <a:lnTo>
                    <a:pt x="916603" y="730119"/>
                  </a:lnTo>
                  <a:lnTo>
                    <a:pt x="938812" y="692356"/>
                  </a:lnTo>
                  <a:lnTo>
                    <a:pt x="957450" y="652558"/>
                  </a:lnTo>
                  <a:lnTo>
                    <a:pt x="972307" y="610924"/>
                  </a:lnTo>
                  <a:lnTo>
                    <a:pt x="983178" y="567656"/>
                  </a:lnTo>
                  <a:lnTo>
                    <a:pt x="989852" y="522951"/>
                  </a:lnTo>
                  <a:lnTo>
                    <a:pt x="992124" y="477012"/>
                  </a:lnTo>
                  <a:lnTo>
                    <a:pt x="989852" y="431080"/>
                  </a:lnTo>
                  <a:lnTo>
                    <a:pt x="983178" y="386381"/>
                  </a:lnTo>
                  <a:lnTo>
                    <a:pt x="972307" y="343117"/>
                  </a:lnTo>
                  <a:lnTo>
                    <a:pt x="957450" y="301486"/>
                  </a:lnTo>
                  <a:lnTo>
                    <a:pt x="938812" y="261690"/>
                  </a:lnTo>
                  <a:lnTo>
                    <a:pt x="916603" y="223927"/>
                  </a:lnTo>
                  <a:lnTo>
                    <a:pt x="891030" y="188398"/>
                  </a:lnTo>
                  <a:lnTo>
                    <a:pt x="862302" y="155303"/>
                  </a:lnTo>
                  <a:lnTo>
                    <a:pt x="830626" y="124843"/>
                  </a:lnTo>
                  <a:lnTo>
                    <a:pt x="796211" y="97217"/>
                  </a:lnTo>
                  <a:lnTo>
                    <a:pt x="759263" y="72625"/>
                  </a:lnTo>
                  <a:lnTo>
                    <a:pt x="719992" y="51267"/>
                  </a:lnTo>
                  <a:lnTo>
                    <a:pt x="678606" y="33344"/>
                  </a:lnTo>
                  <a:lnTo>
                    <a:pt x="635311" y="19056"/>
                  </a:lnTo>
                  <a:lnTo>
                    <a:pt x="590317" y="8603"/>
                  </a:lnTo>
                  <a:lnTo>
                    <a:pt x="543831" y="2184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EA6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2F8DE1A-0284-4331-8B7B-FECA53338257}"/>
                </a:ext>
              </a:extLst>
            </p:cNvPr>
            <p:cNvSpPr/>
            <p:nvPr/>
          </p:nvSpPr>
          <p:spPr>
            <a:xfrm>
              <a:off x="2405634" y="5238750"/>
              <a:ext cx="992505" cy="954405"/>
            </a:xfrm>
            <a:custGeom>
              <a:avLst/>
              <a:gdLst/>
              <a:ahLst/>
              <a:cxnLst/>
              <a:rect l="l" t="t" r="r" b="b"/>
              <a:pathLst>
                <a:path w="992504" h="954404">
                  <a:moveTo>
                    <a:pt x="0" y="477012"/>
                  </a:moveTo>
                  <a:lnTo>
                    <a:pt x="2271" y="431080"/>
                  </a:lnTo>
                  <a:lnTo>
                    <a:pt x="8945" y="386381"/>
                  </a:lnTo>
                  <a:lnTo>
                    <a:pt x="19816" y="343117"/>
                  </a:lnTo>
                  <a:lnTo>
                    <a:pt x="34673" y="301486"/>
                  </a:lnTo>
                  <a:lnTo>
                    <a:pt x="53311" y="261690"/>
                  </a:lnTo>
                  <a:lnTo>
                    <a:pt x="75520" y="223927"/>
                  </a:lnTo>
                  <a:lnTo>
                    <a:pt x="101093" y="188398"/>
                  </a:lnTo>
                  <a:lnTo>
                    <a:pt x="129821" y="155303"/>
                  </a:lnTo>
                  <a:lnTo>
                    <a:pt x="161497" y="124843"/>
                  </a:lnTo>
                  <a:lnTo>
                    <a:pt x="195912" y="97217"/>
                  </a:lnTo>
                  <a:lnTo>
                    <a:pt x="232860" y="72625"/>
                  </a:lnTo>
                  <a:lnTo>
                    <a:pt x="272131" y="51267"/>
                  </a:lnTo>
                  <a:lnTo>
                    <a:pt x="313517" y="33344"/>
                  </a:lnTo>
                  <a:lnTo>
                    <a:pt x="356812" y="19056"/>
                  </a:lnTo>
                  <a:lnTo>
                    <a:pt x="401806" y="8603"/>
                  </a:lnTo>
                  <a:lnTo>
                    <a:pt x="448292" y="2184"/>
                  </a:lnTo>
                  <a:lnTo>
                    <a:pt x="496062" y="0"/>
                  </a:lnTo>
                  <a:lnTo>
                    <a:pt x="543831" y="2184"/>
                  </a:lnTo>
                  <a:lnTo>
                    <a:pt x="590317" y="8603"/>
                  </a:lnTo>
                  <a:lnTo>
                    <a:pt x="635311" y="19056"/>
                  </a:lnTo>
                  <a:lnTo>
                    <a:pt x="678606" y="33344"/>
                  </a:lnTo>
                  <a:lnTo>
                    <a:pt x="719992" y="51267"/>
                  </a:lnTo>
                  <a:lnTo>
                    <a:pt x="759263" y="72625"/>
                  </a:lnTo>
                  <a:lnTo>
                    <a:pt x="796211" y="97217"/>
                  </a:lnTo>
                  <a:lnTo>
                    <a:pt x="830626" y="124843"/>
                  </a:lnTo>
                  <a:lnTo>
                    <a:pt x="862302" y="155303"/>
                  </a:lnTo>
                  <a:lnTo>
                    <a:pt x="891030" y="188398"/>
                  </a:lnTo>
                  <a:lnTo>
                    <a:pt x="916603" y="223927"/>
                  </a:lnTo>
                  <a:lnTo>
                    <a:pt x="938812" y="261690"/>
                  </a:lnTo>
                  <a:lnTo>
                    <a:pt x="957450" y="301486"/>
                  </a:lnTo>
                  <a:lnTo>
                    <a:pt x="972307" y="343117"/>
                  </a:lnTo>
                  <a:lnTo>
                    <a:pt x="983178" y="386381"/>
                  </a:lnTo>
                  <a:lnTo>
                    <a:pt x="989852" y="431080"/>
                  </a:lnTo>
                  <a:lnTo>
                    <a:pt x="992124" y="477012"/>
                  </a:lnTo>
                  <a:lnTo>
                    <a:pt x="989852" y="522951"/>
                  </a:lnTo>
                  <a:lnTo>
                    <a:pt x="983178" y="567656"/>
                  </a:lnTo>
                  <a:lnTo>
                    <a:pt x="972307" y="610924"/>
                  </a:lnTo>
                  <a:lnTo>
                    <a:pt x="957450" y="652558"/>
                  </a:lnTo>
                  <a:lnTo>
                    <a:pt x="938812" y="692356"/>
                  </a:lnTo>
                  <a:lnTo>
                    <a:pt x="916603" y="730119"/>
                  </a:lnTo>
                  <a:lnTo>
                    <a:pt x="891030" y="765647"/>
                  </a:lnTo>
                  <a:lnTo>
                    <a:pt x="862302" y="798740"/>
                  </a:lnTo>
                  <a:lnTo>
                    <a:pt x="830626" y="829198"/>
                  </a:lnTo>
                  <a:lnTo>
                    <a:pt x="796211" y="856822"/>
                  </a:lnTo>
                  <a:lnTo>
                    <a:pt x="759263" y="881410"/>
                  </a:lnTo>
                  <a:lnTo>
                    <a:pt x="719992" y="902765"/>
                  </a:lnTo>
                  <a:lnTo>
                    <a:pt x="678606" y="920685"/>
                  </a:lnTo>
                  <a:lnTo>
                    <a:pt x="635311" y="934971"/>
                  </a:lnTo>
                  <a:lnTo>
                    <a:pt x="590317" y="945422"/>
                  </a:lnTo>
                  <a:lnTo>
                    <a:pt x="543831" y="951840"/>
                  </a:lnTo>
                  <a:lnTo>
                    <a:pt x="496062" y="954024"/>
                  </a:lnTo>
                  <a:lnTo>
                    <a:pt x="448292" y="951840"/>
                  </a:lnTo>
                  <a:lnTo>
                    <a:pt x="401806" y="945422"/>
                  </a:lnTo>
                  <a:lnTo>
                    <a:pt x="356812" y="934971"/>
                  </a:lnTo>
                  <a:lnTo>
                    <a:pt x="313517" y="920685"/>
                  </a:lnTo>
                  <a:lnTo>
                    <a:pt x="272131" y="902765"/>
                  </a:lnTo>
                  <a:lnTo>
                    <a:pt x="232860" y="881410"/>
                  </a:lnTo>
                  <a:lnTo>
                    <a:pt x="195912" y="856822"/>
                  </a:lnTo>
                  <a:lnTo>
                    <a:pt x="161497" y="829198"/>
                  </a:lnTo>
                  <a:lnTo>
                    <a:pt x="129821" y="798740"/>
                  </a:lnTo>
                  <a:lnTo>
                    <a:pt x="101093" y="765647"/>
                  </a:lnTo>
                  <a:lnTo>
                    <a:pt x="75520" y="730119"/>
                  </a:lnTo>
                  <a:lnTo>
                    <a:pt x="53311" y="692356"/>
                  </a:lnTo>
                  <a:lnTo>
                    <a:pt x="34673" y="652558"/>
                  </a:lnTo>
                  <a:lnTo>
                    <a:pt x="19816" y="610924"/>
                  </a:lnTo>
                  <a:lnTo>
                    <a:pt x="8945" y="567656"/>
                  </a:lnTo>
                  <a:lnTo>
                    <a:pt x="2271" y="522951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605ACA2D-CE24-43FE-BF77-08F7F6D958C3}"/>
              </a:ext>
            </a:extLst>
          </p:cNvPr>
          <p:cNvSpPr txBox="1"/>
          <p:nvPr/>
        </p:nvSpPr>
        <p:spPr>
          <a:xfrm>
            <a:off x="6120765" y="735787"/>
            <a:ext cx="178879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spc="-5" dirty="0">
                <a:latin typeface="Arial"/>
                <a:cs typeface="Arial"/>
              </a:rPr>
              <a:t>Follower</a:t>
            </a:r>
            <a:endParaRPr sz="3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50" spc="-5" dirty="0">
                <a:latin typeface="Arial"/>
                <a:cs typeface="Arial"/>
              </a:rPr>
              <a:t>C</a:t>
            </a:r>
            <a:r>
              <a:rPr sz="3050" spc="-15" dirty="0">
                <a:latin typeface="Arial"/>
                <a:cs typeface="Arial"/>
              </a:rPr>
              <a:t>a</a:t>
            </a:r>
            <a:r>
              <a:rPr sz="3050" spc="-5" dirty="0">
                <a:latin typeface="Arial"/>
                <a:cs typeface="Arial"/>
              </a:rPr>
              <a:t>nd</a:t>
            </a:r>
            <a:r>
              <a:rPr sz="3050" spc="-20" dirty="0">
                <a:latin typeface="Arial"/>
                <a:cs typeface="Arial"/>
              </a:rPr>
              <a:t>i</a:t>
            </a:r>
            <a:r>
              <a:rPr sz="3050" spc="-5" dirty="0">
                <a:latin typeface="Arial"/>
                <a:cs typeface="Arial"/>
              </a:rPr>
              <a:t>date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48FDAE5E-CC49-4148-BF08-D9527AC115D3}"/>
              </a:ext>
            </a:extLst>
          </p:cNvPr>
          <p:cNvSpPr txBox="1"/>
          <p:nvPr/>
        </p:nvSpPr>
        <p:spPr>
          <a:xfrm>
            <a:off x="6149086" y="3900170"/>
            <a:ext cx="122872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-10" dirty="0">
                <a:latin typeface="Arial"/>
                <a:cs typeface="Arial"/>
              </a:rPr>
              <a:t>Leader</a:t>
            </a:r>
            <a:endParaRPr sz="3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83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words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65813" y="1981202"/>
            <a:ext cx="2545633" cy="168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spc="-10" dirty="0">
                <a:latin typeface="+mj-ea"/>
                <a:ea typeface="+mj-ea"/>
                <a:cs typeface="Droid Sans Fallback"/>
              </a:rPr>
              <a:t>定时器</a:t>
            </a:r>
            <a:endParaRPr lang="zh-CN" altLang="en-US" dirty="0">
              <a:latin typeface="+mj-ea"/>
              <a:ea typeface="+mj-ea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altLang="zh-CN" spc="-5" dirty="0">
                <a:cs typeface="Arial"/>
              </a:rPr>
              <a:t>Term</a:t>
            </a:r>
            <a:r>
              <a:rPr lang="en-US" altLang="zh-CN" spc="-75" dirty="0">
                <a:cs typeface="Arial"/>
              </a:rPr>
              <a:t> </a:t>
            </a:r>
            <a:r>
              <a:rPr lang="zh-CN" altLang="en-US" spc="-10" dirty="0">
                <a:latin typeface="+mj-ea"/>
                <a:ea typeface="+mj-ea"/>
                <a:cs typeface="Droid Sans Fallback"/>
              </a:rPr>
              <a:t>时间片</a:t>
            </a:r>
            <a:endParaRPr lang="zh-CN" altLang="en-US" dirty="0">
              <a:latin typeface="+mj-ea"/>
              <a:ea typeface="+mj-ea"/>
              <a:cs typeface="Droid Sans Fallback"/>
            </a:endParaRPr>
          </a:p>
          <a:p>
            <a:pPr marL="12700" marR="651510">
              <a:lnSpc>
                <a:spcPct val="119600"/>
              </a:lnSpc>
            </a:pPr>
            <a:r>
              <a:rPr lang="en-US" altLang="zh-CN" spc="-5" dirty="0">
                <a:cs typeface="Arial"/>
              </a:rPr>
              <a:t>Term</a:t>
            </a:r>
            <a:r>
              <a:rPr lang="en-US" altLang="zh-CN" spc="-95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ID (N/2+1) </a:t>
            </a:r>
            <a:endParaRPr lang="en-US" altLang="zh-CN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en-US" altLang="zh-CN" spc="-5" dirty="0">
                <a:cs typeface="Arial"/>
              </a:rPr>
              <a:t>Heartbeats</a:t>
            </a:r>
            <a:endParaRPr lang="en-US" altLang="zh-CN" dirty="0">
              <a:cs typeface="Arial"/>
            </a:endParaRPr>
          </a:p>
          <a:p>
            <a:endParaRPr kumimoji="1" lang="en-US" altLang="zh-CN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1A7DD74-7A3B-449C-AF38-8381D860E629}"/>
              </a:ext>
            </a:extLst>
          </p:cNvPr>
          <p:cNvSpPr/>
          <p:nvPr/>
        </p:nvSpPr>
        <p:spPr>
          <a:xfrm>
            <a:off x="1320165" y="2493359"/>
            <a:ext cx="123444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785FB24-32D2-443E-851E-3594A7EA5DD6}"/>
              </a:ext>
            </a:extLst>
          </p:cNvPr>
          <p:cNvSpPr/>
          <p:nvPr/>
        </p:nvSpPr>
        <p:spPr>
          <a:xfrm>
            <a:off x="1320165" y="2136792"/>
            <a:ext cx="123444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C7B696-42D3-4B8C-989F-2A050C106CC1}"/>
              </a:ext>
            </a:extLst>
          </p:cNvPr>
          <p:cNvSpPr/>
          <p:nvPr/>
        </p:nvSpPr>
        <p:spPr>
          <a:xfrm>
            <a:off x="1302667" y="2760502"/>
            <a:ext cx="123444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1EA409B-0426-4D4A-8CDA-FB39B3B506E3}"/>
              </a:ext>
            </a:extLst>
          </p:cNvPr>
          <p:cNvSpPr/>
          <p:nvPr/>
        </p:nvSpPr>
        <p:spPr>
          <a:xfrm>
            <a:off x="1320165" y="3117069"/>
            <a:ext cx="123444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11619978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爱学习PPT模板色系">
      <a:dk1>
        <a:srgbClr val="000000"/>
      </a:dk1>
      <a:lt1>
        <a:srgbClr val="FFFFFF"/>
      </a:lt1>
      <a:dk2>
        <a:srgbClr val="22B457"/>
      </a:dk2>
      <a:lt2>
        <a:srgbClr val="00AFEF"/>
      </a:lt2>
      <a:accent1>
        <a:srgbClr val="FEC000"/>
      </a:accent1>
      <a:accent2>
        <a:srgbClr val="FF0200"/>
      </a:accent2>
      <a:accent3>
        <a:srgbClr val="8EB3E3"/>
      </a:accent3>
      <a:accent4>
        <a:srgbClr val="93CDDD"/>
      </a:accent4>
      <a:accent5>
        <a:srgbClr val="B2A2C6"/>
      </a:accent5>
      <a:accent6>
        <a:srgbClr val="F9BF8F"/>
      </a:accent6>
      <a:hlink>
        <a:srgbClr val="C4D59A"/>
      </a:hlink>
      <a:folHlink>
        <a:srgbClr val="D8DAD8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944</Words>
  <Application>Microsoft Office PowerPoint</Application>
  <PresentationFormat>全屏显示(16:9)</PresentationFormat>
  <Paragraphs>167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Droid Sans Fallback</vt:lpstr>
      <vt:lpstr>Noto Sans CJK JP Medium</vt:lpstr>
      <vt:lpstr>等线</vt:lpstr>
      <vt:lpstr>微软雅黑</vt:lpstr>
      <vt:lpstr>Arial</vt:lpstr>
      <vt:lpstr>Arial Black</vt:lpstr>
      <vt:lpstr>自定义设计方案</vt:lpstr>
      <vt:lpstr>分布式一致性算法 - raft</vt:lpstr>
      <vt:lpstr>PowerPoint 演示文稿</vt:lpstr>
      <vt:lpstr>单节点</vt:lpstr>
      <vt:lpstr>多节点环境</vt:lpstr>
      <vt:lpstr>一致性协议</vt:lpstr>
      <vt:lpstr>Raft 的特点</vt:lpstr>
      <vt:lpstr>Raft vs Paxos</vt:lpstr>
      <vt:lpstr>角色</vt:lpstr>
      <vt:lpstr>Key words</vt:lpstr>
      <vt:lpstr>Key words</vt:lpstr>
      <vt:lpstr>Key words</vt:lpstr>
      <vt:lpstr>一次简单选举</vt:lpstr>
      <vt:lpstr>一次选举</vt:lpstr>
      <vt:lpstr>选举</vt:lpstr>
      <vt:lpstr>日志同步</vt:lpstr>
      <vt:lpstr>日志复制 - 1</vt:lpstr>
      <vt:lpstr>日志复制 - 2</vt:lpstr>
      <vt:lpstr>日志复制 - 3</vt:lpstr>
      <vt:lpstr>节点崩溃后恢复</vt:lpstr>
      <vt:lpstr>05</vt:lpstr>
      <vt:lpstr>Raft 的应用场景</vt:lpstr>
      <vt:lpstr>Raft 的优点</vt:lpstr>
      <vt:lpstr>Raft 的弊端</vt:lpstr>
      <vt:lpstr>http://thesecretlivesofdata.com/raft/ https://raft.github.io/ https://juejin.im/post/5c88756a6fb9a049f9136c1a https://github.com/wenweihu86/raft-java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zou daley</cp:lastModifiedBy>
  <cp:revision>247</cp:revision>
  <cp:lastPrinted>2019-06-28T11:49:01Z</cp:lastPrinted>
  <dcterms:created xsi:type="dcterms:W3CDTF">2019-06-28T10:09:12Z</dcterms:created>
  <dcterms:modified xsi:type="dcterms:W3CDTF">2020-03-01T13:16:33Z</dcterms:modified>
</cp:coreProperties>
</file>