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426" r:id="rId6"/>
    <p:sldId id="411" r:id="rId7"/>
    <p:sldId id="412" r:id="rId8"/>
    <p:sldId id="413" r:id="rId9"/>
    <p:sldId id="414" r:id="rId10"/>
    <p:sldId id="415" r:id="rId11"/>
    <p:sldId id="416" r:id="rId12"/>
    <p:sldId id="425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84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15DFB0-AD1E-BDFE-2BD0-04E028ACB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074276"/>
            <a:ext cx="5486400" cy="1121196"/>
          </a:xfrm>
        </p:spPr>
        <p:txBody>
          <a:bodyPr/>
          <a:lstStyle/>
          <a:p>
            <a:r>
              <a:rPr lang="en-US" dirty="0"/>
              <a:t>Brain Station</a:t>
            </a:r>
          </a:p>
          <a:p>
            <a:r>
              <a:rPr lang="en-US" dirty="0"/>
              <a:t>Eng. Dalia </a:t>
            </a:r>
            <a:r>
              <a:rPr lang="en-US" dirty="0" err="1"/>
              <a:t>Khamiss</a:t>
            </a:r>
            <a:endParaRPr lang="en-US" dirty="0"/>
          </a:p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F8D-09F3-2BC6-9C3B-B89F2A9A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2615-070C-B2A5-2319-27C40DB62D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Maps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to Special (Formulas, precedents, Dependents, Blanks)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Function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Function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by conditional Formatting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to Col.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Fill and Quick Analysis</a:t>
            </a: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3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46A8F-791B-CF1A-346E-70C2064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 Maps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8DF729-2A3D-936D-735A-C1387C932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37806" r="23500" b="15108"/>
          <a:stretch/>
        </p:blipFill>
        <p:spPr>
          <a:xfrm>
            <a:off x="2892830" y="2105761"/>
            <a:ext cx="7930342" cy="44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344E-1D63-35E0-741D-BA8FFABB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6C197-6248-BCFD-E38A-ADF00484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Abadi" panose="020F0502020204030204" pitchFamily="34" charset="0"/>
              </a:rPr>
              <a:t>Go To Special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C4CAB0-D56B-D252-2BD9-46483C1FBC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49" y="1345338"/>
            <a:ext cx="4932157" cy="5183478"/>
          </a:xfrm>
        </p:spPr>
      </p:pic>
    </p:spTree>
    <p:extLst>
      <p:ext uri="{BB962C8B-B14F-4D97-AF65-F5344CB8AC3E}">
        <p14:creationId xmlns:p14="http://schemas.microsoft.com/office/powerpoint/2010/main" val="10653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08198-7DAA-1D75-A628-66B39675F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42851-008F-A4D5-F6E4-9DF3ED40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pc="50" dirty="0">
                <a:solidFill>
                  <a:schemeClr val="accent3"/>
                </a:solidFill>
                <a:latin typeface="Abadi" panose="020F0502020204030204" pitchFamily="34" charset="0"/>
              </a:rPr>
              <a:t>Transpose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B8071-61A7-30E0-6616-C15123664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81" y="3747232"/>
            <a:ext cx="3907844" cy="6318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6FF5E1-5A61-EEE5-7FE5-47C194CA6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0" y="2408199"/>
            <a:ext cx="5183599" cy="41341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4A48F-1F4C-B091-25A9-63451500A645}"/>
              </a:ext>
            </a:extLst>
          </p:cNvPr>
          <p:cNvSpPr/>
          <p:nvPr/>
        </p:nvSpPr>
        <p:spPr>
          <a:xfrm>
            <a:off x="3039414" y="5679583"/>
            <a:ext cx="1403797" cy="4507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60DA70-3A7B-3655-A56E-0EAA351BD97D}"/>
              </a:ext>
            </a:extLst>
          </p:cNvPr>
          <p:cNvSpPr/>
          <p:nvPr/>
        </p:nvSpPr>
        <p:spPr>
          <a:xfrm>
            <a:off x="3039414" y="5679583"/>
            <a:ext cx="1287887" cy="450761"/>
          </a:xfrm>
          <a:custGeom>
            <a:avLst/>
            <a:gdLst>
              <a:gd name="connsiteX0" fmla="*/ 0 w 1287887"/>
              <a:gd name="connsiteY0" fmla="*/ 75128 h 450761"/>
              <a:gd name="connsiteX1" fmla="*/ 75128 w 1287887"/>
              <a:gd name="connsiteY1" fmla="*/ 0 h 450761"/>
              <a:gd name="connsiteX2" fmla="*/ 609815 w 1287887"/>
              <a:gd name="connsiteY2" fmla="*/ 0 h 450761"/>
              <a:gd name="connsiteX3" fmla="*/ 1212759 w 1287887"/>
              <a:gd name="connsiteY3" fmla="*/ 0 h 450761"/>
              <a:gd name="connsiteX4" fmla="*/ 1287887 w 1287887"/>
              <a:gd name="connsiteY4" fmla="*/ 75128 h 450761"/>
              <a:gd name="connsiteX5" fmla="*/ 1287887 w 1287887"/>
              <a:gd name="connsiteY5" fmla="*/ 375633 h 450761"/>
              <a:gd name="connsiteX6" fmla="*/ 1212759 w 1287887"/>
              <a:gd name="connsiteY6" fmla="*/ 450761 h 450761"/>
              <a:gd name="connsiteX7" fmla="*/ 632567 w 1287887"/>
              <a:gd name="connsiteY7" fmla="*/ 450761 h 450761"/>
              <a:gd name="connsiteX8" fmla="*/ 75128 w 1287887"/>
              <a:gd name="connsiteY8" fmla="*/ 450761 h 450761"/>
              <a:gd name="connsiteX9" fmla="*/ 0 w 1287887"/>
              <a:gd name="connsiteY9" fmla="*/ 375633 h 450761"/>
              <a:gd name="connsiteX10" fmla="*/ 0 w 1287887"/>
              <a:gd name="connsiteY10" fmla="*/ 75128 h 450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7887" h="450761" extrusionOk="0">
                <a:moveTo>
                  <a:pt x="0" y="75128"/>
                </a:moveTo>
                <a:cubicBezTo>
                  <a:pt x="-915" y="33847"/>
                  <a:pt x="31385" y="1156"/>
                  <a:pt x="75128" y="0"/>
                </a:cubicBezTo>
                <a:cubicBezTo>
                  <a:pt x="312310" y="-7880"/>
                  <a:pt x="430785" y="5361"/>
                  <a:pt x="609815" y="0"/>
                </a:cubicBezTo>
                <a:cubicBezTo>
                  <a:pt x="788845" y="-5361"/>
                  <a:pt x="1073494" y="21482"/>
                  <a:pt x="1212759" y="0"/>
                </a:cubicBezTo>
                <a:cubicBezTo>
                  <a:pt x="1256803" y="-884"/>
                  <a:pt x="1283882" y="25242"/>
                  <a:pt x="1287887" y="75128"/>
                </a:cubicBezTo>
                <a:cubicBezTo>
                  <a:pt x="1286367" y="181961"/>
                  <a:pt x="1278574" y="264475"/>
                  <a:pt x="1287887" y="375633"/>
                </a:cubicBezTo>
                <a:cubicBezTo>
                  <a:pt x="1284680" y="418592"/>
                  <a:pt x="1248648" y="449928"/>
                  <a:pt x="1212759" y="450761"/>
                </a:cubicBezTo>
                <a:cubicBezTo>
                  <a:pt x="964912" y="446688"/>
                  <a:pt x="826477" y="465944"/>
                  <a:pt x="632567" y="450761"/>
                </a:cubicBezTo>
                <a:cubicBezTo>
                  <a:pt x="438657" y="435578"/>
                  <a:pt x="187648" y="439188"/>
                  <a:pt x="75128" y="450761"/>
                </a:cubicBezTo>
                <a:cubicBezTo>
                  <a:pt x="24802" y="445574"/>
                  <a:pt x="-1074" y="416677"/>
                  <a:pt x="0" y="375633"/>
                </a:cubicBezTo>
                <a:cubicBezTo>
                  <a:pt x="11344" y="290053"/>
                  <a:pt x="3588" y="190119"/>
                  <a:pt x="0" y="75128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945699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0D9D2-0B2F-62E4-29A0-75AC01AA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062F2-0378-7AA6-651D-56138B08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spc="50" dirty="0">
                <a:solidFill>
                  <a:schemeClr val="accent3"/>
                </a:solidFill>
                <a:latin typeface="Abadi" panose="020F0502020204030204" pitchFamily="34" charset="0"/>
              </a:rPr>
              <a:t>Convert Fn.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4453F25-76F9-2171-2458-0E299A0235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" t="11021" r="2108" b="17606"/>
          <a:stretch/>
        </p:blipFill>
        <p:spPr>
          <a:xfrm>
            <a:off x="2550017" y="2704564"/>
            <a:ext cx="8126570" cy="579550"/>
          </a:xfrm>
        </p:spPr>
      </p:pic>
    </p:spTree>
    <p:extLst>
      <p:ext uri="{BB962C8B-B14F-4D97-AF65-F5344CB8AC3E}">
        <p14:creationId xmlns:p14="http://schemas.microsoft.com/office/powerpoint/2010/main" val="26879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A5EB-C415-8186-C893-499D6671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F60B-0B7A-B3C0-29A3-0226CD4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spc="50" dirty="0">
                <a:solidFill>
                  <a:schemeClr val="accent3"/>
                </a:solidFill>
                <a:latin typeface="Abadi" panose="020F0502020204030204" pitchFamily="34" charset="0"/>
              </a:rPr>
              <a:t>Filter Fn.</a:t>
            </a:r>
          </a:p>
        </p:txBody>
      </p:sp>
      <p:pic>
        <p:nvPicPr>
          <p:cNvPr id="8" name="Content Placeholder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D1302199-F4C8-5E3F-AC38-F5784F4922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57" y="402336"/>
            <a:ext cx="8223200" cy="5907024"/>
          </a:xfrm>
        </p:spPr>
      </p:pic>
    </p:spTree>
    <p:extLst>
      <p:ext uri="{BB962C8B-B14F-4D97-AF65-F5344CB8AC3E}">
        <p14:creationId xmlns:p14="http://schemas.microsoft.com/office/powerpoint/2010/main" val="414279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09C9-95A7-5E03-B81B-4B361488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27A57-3BDF-1FDA-2879-1FCA9C62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spc="50" dirty="0">
                <a:solidFill>
                  <a:schemeClr val="accent3"/>
                </a:solidFill>
                <a:latin typeface="Abadi" panose="020F0502020204030204" pitchFamily="34" charset="0"/>
              </a:rPr>
              <a:t>Text to Columns</a:t>
            </a: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6FC92E-ECCF-0607-6A37-12E14CB6ED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587566"/>
            <a:ext cx="10707624" cy="2364021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7BBC64-8FD1-BBE0-F709-1C63A6D2EC10}"/>
              </a:ext>
            </a:extLst>
          </p:cNvPr>
          <p:cNvSpPr/>
          <p:nvPr/>
        </p:nvSpPr>
        <p:spPr>
          <a:xfrm>
            <a:off x="8467344" y="2978239"/>
            <a:ext cx="1053749" cy="1502321"/>
          </a:xfrm>
          <a:custGeom>
            <a:avLst/>
            <a:gdLst>
              <a:gd name="connsiteX0" fmla="*/ 0 w 1053749"/>
              <a:gd name="connsiteY0" fmla="*/ 175628 h 1502321"/>
              <a:gd name="connsiteX1" fmla="*/ 175628 w 1053749"/>
              <a:gd name="connsiteY1" fmla="*/ 0 h 1502321"/>
              <a:gd name="connsiteX2" fmla="*/ 505800 w 1053749"/>
              <a:gd name="connsiteY2" fmla="*/ 0 h 1502321"/>
              <a:gd name="connsiteX3" fmla="*/ 878121 w 1053749"/>
              <a:gd name="connsiteY3" fmla="*/ 0 h 1502321"/>
              <a:gd name="connsiteX4" fmla="*/ 1053749 w 1053749"/>
              <a:gd name="connsiteY4" fmla="*/ 175628 h 1502321"/>
              <a:gd name="connsiteX5" fmla="*/ 1053749 w 1053749"/>
              <a:gd name="connsiteY5" fmla="*/ 751161 h 1502321"/>
              <a:gd name="connsiteX6" fmla="*/ 1053749 w 1053749"/>
              <a:gd name="connsiteY6" fmla="*/ 1326693 h 1502321"/>
              <a:gd name="connsiteX7" fmla="*/ 878121 w 1053749"/>
              <a:gd name="connsiteY7" fmla="*/ 1502321 h 1502321"/>
              <a:gd name="connsiteX8" fmla="*/ 547949 w 1053749"/>
              <a:gd name="connsiteY8" fmla="*/ 1502321 h 1502321"/>
              <a:gd name="connsiteX9" fmla="*/ 175628 w 1053749"/>
              <a:gd name="connsiteY9" fmla="*/ 1502321 h 1502321"/>
              <a:gd name="connsiteX10" fmla="*/ 0 w 1053749"/>
              <a:gd name="connsiteY10" fmla="*/ 1326693 h 1502321"/>
              <a:gd name="connsiteX11" fmla="*/ 0 w 1053749"/>
              <a:gd name="connsiteY11" fmla="*/ 739650 h 1502321"/>
              <a:gd name="connsiteX12" fmla="*/ 0 w 1053749"/>
              <a:gd name="connsiteY12" fmla="*/ 175628 h 15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3749" h="1502321" extrusionOk="0">
                <a:moveTo>
                  <a:pt x="0" y="175628"/>
                </a:moveTo>
                <a:cubicBezTo>
                  <a:pt x="-12546" y="81525"/>
                  <a:pt x="74083" y="2335"/>
                  <a:pt x="175628" y="0"/>
                </a:cubicBezTo>
                <a:cubicBezTo>
                  <a:pt x="291151" y="4584"/>
                  <a:pt x="373497" y="9130"/>
                  <a:pt x="505800" y="0"/>
                </a:cubicBezTo>
                <a:cubicBezTo>
                  <a:pt x="638103" y="-9130"/>
                  <a:pt x="765168" y="16037"/>
                  <a:pt x="878121" y="0"/>
                </a:cubicBezTo>
                <a:cubicBezTo>
                  <a:pt x="993439" y="-6348"/>
                  <a:pt x="1050262" y="71323"/>
                  <a:pt x="1053749" y="175628"/>
                </a:cubicBezTo>
                <a:cubicBezTo>
                  <a:pt x="1071945" y="292470"/>
                  <a:pt x="1071901" y="565672"/>
                  <a:pt x="1053749" y="751161"/>
                </a:cubicBezTo>
                <a:cubicBezTo>
                  <a:pt x="1035597" y="936650"/>
                  <a:pt x="1032249" y="1080551"/>
                  <a:pt x="1053749" y="1326693"/>
                </a:cubicBezTo>
                <a:cubicBezTo>
                  <a:pt x="1070687" y="1435433"/>
                  <a:pt x="972055" y="1507067"/>
                  <a:pt x="878121" y="1502321"/>
                </a:cubicBezTo>
                <a:cubicBezTo>
                  <a:pt x="779104" y="1508543"/>
                  <a:pt x="707553" y="1518630"/>
                  <a:pt x="547949" y="1502321"/>
                </a:cubicBezTo>
                <a:cubicBezTo>
                  <a:pt x="388345" y="1486012"/>
                  <a:pt x="290454" y="1512615"/>
                  <a:pt x="175628" y="1502321"/>
                </a:cubicBezTo>
                <a:cubicBezTo>
                  <a:pt x="101073" y="1503314"/>
                  <a:pt x="9777" y="1429878"/>
                  <a:pt x="0" y="1326693"/>
                </a:cubicBezTo>
                <a:cubicBezTo>
                  <a:pt x="15336" y="1148714"/>
                  <a:pt x="-26603" y="961409"/>
                  <a:pt x="0" y="739650"/>
                </a:cubicBezTo>
                <a:cubicBezTo>
                  <a:pt x="26603" y="517891"/>
                  <a:pt x="-5472" y="434484"/>
                  <a:pt x="0" y="175628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945699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962-DBE1-B8DA-09A7-27E6D8EC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Abadi" panose="020B0604020104020204" pitchFamily="34" charset="0"/>
              </a:rPr>
              <a:t>Timeline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B68B81-9FEB-7385-2D57-594290E3134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8"/>
          <a:stretch/>
        </p:blipFill>
        <p:spPr>
          <a:xfrm>
            <a:off x="20" y="-11113"/>
            <a:ext cx="5791180" cy="6880226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A96FA48-0629-8D6D-90C1-47E765EB1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Using Conditional Formatting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=AND(D$2&lt;=$C4,D$2&gt;=$B4)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75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546</TotalTime>
  <Words>83</Words>
  <Application>Microsoft Office PowerPoint</Application>
  <PresentationFormat>Widescreen</PresentationFormat>
  <Paragraphs>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Franklin Gothic Book</vt:lpstr>
      <vt:lpstr>Franklin Gothic Demi</vt:lpstr>
      <vt:lpstr>Custom</vt:lpstr>
      <vt:lpstr>Excel Advanced</vt:lpstr>
      <vt:lpstr>Contents</vt:lpstr>
      <vt:lpstr>Insert Maps</vt:lpstr>
      <vt:lpstr>Go To Special</vt:lpstr>
      <vt:lpstr>Transpose</vt:lpstr>
      <vt:lpstr>Convert Fn.</vt:lpstr>
      <vt:lpstr>Filter Fn.</vt:lpstr>
      <vt:lpstr>Text to Columns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داليا  خميس  محمود مراد</cp:lastModifiedBy>
  <cp:revision>14</cp:revision>
  <dcterms:created xsi:type="dcterms:W3CDTF">2024-12-16T08:51:34Z</dcterms:created>
  <dcterms:modified xsi:type="dcterms:W3CDTF">2025-01-11T09:25:48Z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