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3849" r:id="rId6"/>
    <p:sldId id="3854" r:id="rId7"/>
    <p:sldId id="3857" r:id="rId8"/>
    <p:sldId id="3858" r:id="rId9"/>
    <p:sldId id="3859" r:id="rId10"/>
    <p:sldId id="3855" r:id="rId11"/>
    <p:sldId id="3860" r:id="rId12"/>
    <p:sldId id="3861" r:id="rId13"/>
    <p:sldId id="261" r:id="rId14"/>
    <p:sldId id="3862" r:id="rId15"/>
    <p:sldId id="3856" r:id="rId16"/>
    <p:sldId id="3863" r:id="rId17"/>
    <p:sldId id="3864" r:id="rId18"/>
    <p:sldId id="384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B1DB"/>
    <a:srgbClr val="3E8853"/>
    <a:srgbClr val="42BA97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94" autoAdjust="0"/>
  </p:normalViewPr>
  <p:slideViewPr>
    <p:cSldViewPr snapToGrid="0">
      <p:cViewPr varScale="1">
        <p:scale>
          <a:sx n="74" d="100"/>
          <a:sy n="74" d="100"/>
        </p:scale>
        <p:origin x="84" y="558"/>
      </p:cViewPr>
      <p:guideLst/>
    </p:cSldViewPr>
  </p:slideViewPr>
  <p:outlineViewPr>
    <p:cViewPr>
      <p:scale>
        <a:sx n="33" d="100"/>
        <a:sy n="33" d="100"/>
      </p:scale>
      <p:origin x="0" y="-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12/24/2024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0CE03-6C3A-EB4D-A9B1-7EFD38B58412}" type="datetimeFigureOut">
              <a:rPr lang="en-US" smtClean="0"/>
              <a:t>12/24/2024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D50D-BAA9-464B-B391-243138E078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29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19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40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229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429764-E305-A48D-5244-9BCD20902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8286859"/>
            <a:chOff x="0" y="1"/>
            <a:chExt cx="12192000" cy="8286859"/>
          </a:xfrm>
        </p:grpSpPr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45F65CE3-2411-E8E5-B72E-F5CBEC4DDC55}"/>
                </a:ext>
              </a:extLst>
            </p:cNvPr>
            <p:cNvSpPr/>
            <p:nvPr userDrawn="1"/>
          </p:nvSpPr>
          <p:spPr>
            <a:xfrm>
              <a:off x="4000500" y="1087403"/>
              <a:ext cx="8191500" cy="5770597"/>
            </a:xfrm>
            <a:custGeom>
              <a:avLst/>
              <a:gdLst>
                <a:gd name="connsiteX0" fmla="*/ 4929467 w 8191500"/>
                <a:gd name="connsiteY0" fmla="*/ 0 h 5770597"/>
                <a:gd name="connsiteX1" fmla="*/ 8065066 w 8191500"/>
                <a:gd name="connsiteY1" fmla="*/ 1118513 h 5770597"/>
                <a:gd name="connsiteX2" fmla="*/ 8191500 w 8191500"/>
                <a:gd name="connsiteY2" fmla="*/ 1227339 h 5770597"/>
                <a:gd name="connsiteX3" fmla="*/ 8191500 w 8191500"/>
                <a:gd name="connsiteY3" fmla="*/ 5770597 h 5770597"/>
                <a:gd name="connsiteX4" fmla="*/ 79523 w 8191500"/>
                <a:gd name="connsiteY4" fmla="*/ 5770597 h 5770597"/>
                <a:gd name="connsiteX5" fmla="*/ 56799 w 8191500"/>
                <a:gd name="connsiteY5" fmla="*/ 5644158 h 5770597"/>
                <a:gd name="connsiteX6" fmla="*/ 0 w 8191500"/>
                <a:gd name="connsiteY6" fmla="*/ 4898209 h 5770597"/>
                <a:gd name="connsiteX7" fmla="*/ 4929467 w 8191500"/>
                <a:gd name="connsiteY7" fmla="*/ 0 h 5770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91500" h="5770597">
                  <a:moveTo>
                    <a:pt x="4929467" y="0"/>
                  </a:moveTo>
                  <a:cubicBezTo>
                    <a:pt x="6120547" y="0"/>
                    <a:pt x="7212963" y="419755"/>
                    <a:pt x="8065066" y="1118513"/>
                  </a:cubicBezTo>
                  <a:lnTo>
                    <a:pt x="8191500" y="1227339"/>
                  </a:lnTo>
                  <a:lnTo>
                    <a:pt x="8191500" y="5770597"/>
                  </a:lnTo>
                  <a:lnTo>
                    <a:pt x="79523" y="5770597"/>
                  </a:lnTo>
                  <a:lnTo>
                    <a:pt x="56799" y="5644158"/>
                  </a:lnTo>
                  <a:cubicBezTo>
                    <a:pt x="19398" y="5400934"/>
                    <a:pt x="0" y="5151822"/>
                    <a:pt x="0" y="4898209"/>
                  </a:cubicBezTo>
                  <a:cubicBezTo>
                    <a:pt x="0" y="2193003"/>
                    <a:pt x="2206998" y="0"/>
                    <a:pt x="4929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6B51B3-AA6C-9C5E-7032-5AEA05D459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6241" y="183933"/>
              <a:ext cx="0" cy="1597708"/>
            </a:xfrm>
            <a:prstGeom prst="line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: Shape 13">
              <a:extLst>
                <a:ext uri="{FF2B5EF4-FFF2-40B4-BE49-F238E27FC236}">
                  <a16:creationId xmlns:a16="http://schemas.microsoft.com/office/drawing/2014/main" id="{4F28561D-5B3C-F08A-F7B5-48E6B74EAEBD}"/>
                </a:ext>
              </a:extLst>
            </p:cNvPr>
            <p:cNvSpPr/>
            <p:nvPr userDrawn="1"/>
          </p:nvSpPr>
          <p:spPr>
            <a:xfrm>
              <a:off x="5292348" y="1"/>
              <a:ext cx="2279742" cy="1267785"/>
            </a:xfrm>
            <a:custGeom>
              <a:avLst/>
              <a:gdLst>
                <a:gd name="connsiteX0" fmla="*/ 0 w 2279742"/>
                <a:gd name="connsiteY0" fmla="*/ 0 h 1267785"/>
                <a:gd name="connsiteX1" fmla="*/ 138700 w 2279742"/>
                <a:gd name="connsiteY1" fmla="*/ 0 h 1267785"/>
                <a:gd name="connsiteX2" fmla="*/ 138700 w 2279742"/>
                <a:gd name="connsiteY2" fmla="*/ 1078193 h 1267785"/>
                <a:gd name="connsiteX3" fmla="*/ 2002733 w 2279742"/>
                <a:gd name="connsiteY3" fmla="*/ 0 h 1267785"/>
                <a:gd name="connsiteX4" fmla="*/ 2279742 w 2279742"/>
                <a:gd name="connsiteY4" fmla="*/ 0 h 1267785"/>
                <a:gd name="connsiteX5" fmla="*/ 104026 w 2279742"/>
                <a:gd name="connsiteY5" fmla="*/ 1258503 h 1267785"/>
                <a:gd name="connsiteX6" fmla="*/ 69351 w 2279742"/>
                <a:gd name="connsiteY6" fmla="*/ 1267785 h 1267785"/>
                <a:gd name="connsiteX7" fmla="*/ 0 w 2279742"/>
                <a:gd name="connsiteY7" fmla="*/ 1198436 h 1267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79742" h="1267785">
                  <a:moveTo>
                    <a:pt x="0" y="0"/>
                  </a:moveTo>
                  <a:lnTo>
                    <a:pt x="138700" y="0"/>
                  </a:lnTo>
                  <a:lnTo>
                    <a:pt x="138700" y="1078193"/>
                  </a:lnTo>
                  <a:lnTo>
                    <a:pt x="2002733" y="0"/>
                  </a:lnTo>
                  <a:lnTo>
                    <a:pt x="2279742" y="0"/>
                  </a:lnTo>
                  <a:lnTo>
                    <a:pt x="104026" y="1258503"/>
                  </a:lnTo>
                  <a:cubicBezTo>
                    <a:pt x="93484" y="1264595"/>
                    <a:pt x="81523" y="1267796"/>
                    <a:pt x="69351" y="1267785"/>
                  </a:cubicBezTo>
                  <a:cubicBezTo>
                    <a:pt x="31049" y="1267785"/>
                    <a:pt x="0" y="1236737"/>
                    <a:pt x="0" y="119843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7BD7FF70-44B7-E753-26CD-E228B56C2517}"/>
                </a:ext>
              </a:extLst>
            </p:cNvPr>
            <p:cNvSpPr/>
            <p:nvPr userDrawn="1"/>
          </p:nvSpPr>
          <p:spPr>
            <a:xfrm>
              <a:off x="10208695" y="1"/>
              <a:ext cx="1135066" cy="477997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9EE857-93B9-ACF6-2AB4-2A29C4B94776}"/>
                </a:ext>
              </a:extLst>
            </p:cNvPr>
            <p:cNvSpPr/>
            <p:nvPr userDrawn="1"/>
          </p:nvSpPr>
          <p:spPr>
            <a:xfrm>
              <a:off x="1569044" y="514898"/>
              <a:ext cx="2393351" cy="232842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9">
              <a:extLst>
                <a:ext uri="{FF2B5EF4-FFF2-40B4-BE49-F238E27FC236}">
                  <a16:creationId xmlns:a16="http://schemas.microsoft.com/office/drawing/2014/main" id="{75030D84-5EEB-A095-3D43-0ED22BDB8406}"/>
                </a:ext>
              </a:extLst>
            </p:cNvPr>
            <p:cNvSpPr/>
            <p:nvPr userDrawn="1"/>
          </p:nvSpPr>
          <p:spPr>
            <a:xfrm flipH="1">
              <a:off x="0" y="2949740"/>
              <a:ext cx="1186451" cy="1771650"/>
            </a:xfrm>
            <a:custGeom>
              <a:avLst/>
              <a:gdLst>
                <a:gd name="connsiteX0" fmla="*/ 61913 w 1186451"/>
                <a:gd name="connsiteY0" fmla="*/ 0 h 1771650"/>
                <a:gd name="connsiteX1" fmla="*/ 1186451 w 1186451"/>
                <a:gd name="connsiteY1" fmla="*/ 0 h 1771650"/>
                <a:gd name="connsiteX2" fmla="*/ 1186451 w 1186451"/>
                <a:gd name="connsiteY2" fmla="*/ 123825 h 1771650"/>
                <a:gd name="connsiteX3" fmla="*/ 123825 w 1186451"/>
                <a:gd name="connsiteY3" fmla="*/ 123825 h 1771650"/>
                <a:gd name="connsiteX4" fmla="*/ 123825 w 1186451"/>
                <a:gd name="connsiteY4" fmla="*/ 1647825 h 1771650"/>
                <a:gd name="connsiteX5" fmla="*/ 1186451 w 1186451"/>
                <a:gd name="connsiteY5" fmla="*/ 1647825 h 1771650"/>
                <a:gd name="connsiteX6" fmla="*/ 1186451 w 1186451"/>
                <a:gd name="connsiteY6" fmla="*/ 1771650 h 1771650"/>
                <a:gd name="connsiteX7" fmla="*/ 61913 w 1186451"/>
                <a:gd name="connsiteY7" fmla="*/ 1771650 h 1771650"/>
                <a:gd name="connsiteX8" fmla="*/ 0 w 1186451"/>
                <a:gd name="connsiteY8" fmla="*/ 1709738 h 1771650"/>
                <a:gd name="connsiteX9" fmla="*/ 0 w 1186451"/>
                <a:gd name="connsiteY9" fmla="*/ 61913 h 1771650"/>
                <a:gd name="connsiteX10" fmla="*/ 61913 w 1186451"/>
                <a:gd name="connsiteY10" fmla="*/ 0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6451" h="1771650">
                  <a:moveTo>
                    <a:pt x="61913" y="0"/>
                  </a:moveTo>
                  <a:lnTo>
                    <a:pt x="1186451" y="0"/>
                  </a:lnTo>
                  <a:lnTo>
                    <a:pt x="1186451" y="123825"/>
                  </a:lnTo>
                  <a:lnTo>
                    <a:pt x="123825" y="123825"/>
                  </a:lnTo>
                  <a:lnTo>
                    <a:pt x="123825" y="1647825"/>
                  </a:lnTo>
                  <a:lnTo>
                    <a:pt x="1186451" y="1647825"/>
                  </a:lnTo>
                  <a:lnTo>
                    <a:pt x="1186451" y="1771650"/>
                  </a:lnTo>
                  <a:lnTo>
                    <a:pt x="61913" y="1771650"/>
                  </a:lnTo>
                  <a:cubicBezTo>
                    <a:pt x="27719" y="1771650"/>
                    <a:pt x="0" y="1743932"/>
                    <a:pt x="0" y="1709738"/>
                  </a:cubicBez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6E6DE3E-6851-19AD-2E60-22F006238173}"/>
                </a:ext>
              </a:extLst>
            </p:cNvPr>
            <p:cNvSpPr/>
            <p:nvPr userDrawn="1"/>
          </p:nvSpPr>
          <p:spPr>
            <a:xfrm rot="16200000">
              <a:off x="1539683" y="4203427"/>
              <a:ext cx="4083433" cy="4083433"/>
            </a:xfrm>
            <a:prstGeom prst="arc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84474" y="2949739"/>
            <a:ext cx="6261291" cy="2396686"/>
          </a:xfrm>
        </p:spPr>
        <p:txBody>
          <a:bodyPr anchor="b" anchorCtr="0">
            <a:noAutofit/>
          </a:bodyPr>
          <a:lstStyle>
            <a:lvl1pPr algn="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9FE4C84-13A1-72EA-6541-7C8FDDEA7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1563" y="5800859"/>
            <a:ext cx="692016" cy="69201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0468883-4E51-D3BD-E1C6-601ED9B6E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1438747" flipV="1">
            <a:off x="7967025" y="2530995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111AEF3F-9A86-45CE-4817-E3E6863DC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764789" y="390570"/>
            <a:ext cx="437721" cy="797078"/>
          </a:xfrm>
          <a:custGeom>
            <a:avLst/>
            <a:gdLst>
              <a:gd name="connsiteX0" fmla="*/ 28069 w 437721"/>
              <a:gd name="connsiteY0" fmla="*/ 0 h 797078"/>
              <a:gd name="connsiteX1" fmla="*/ 437721 w 437721"/>
              <a:gd name="connsiteY1" fmla="*/ 398539 h 797078"/>
              <a:gd name="connsiteX2" fmla="*/ 28069 w 437721"/>
              <a:gd name="connsiteY2" fmla="*/ 797078 h 797078"/>
              <a:gd name="connsiteX3" fmla="*/ 0 w 437721"/>
              <a:gd name="connsiteY3" fmla="*/ 794325 h 797078"/>
              <a:gd name="connsiteX4" fmla="*/ 0 w 437721"/>
              <a:gd name="connsiteY4" fmla="*/ 2753 h 797078"/>
              <a:gd name="connsiteX5" fmla="*/ 28069 w 437721"/>
              <a:gd name="connsiteY5" fmla="*/ 0 h 79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721" h="797078">
                <a:moveTo>
                  <a:pt x="28069" y="0"/>
                </a:moveTo>
                <a:cubicBezTo>
                  <a:pt x="254314" y="0"/>
                  <a:pt x="437721" y="178432"/>
                  <a:pt x="437721" y="398539"/>
                </a:cubicBezTo>
                <a:cubicBezTo>
                  <a:pt x="437721" y="618646"/>
                  <a:pt x="254314" y="797078"/>
                  <a:pt x="28069" y="797078"/>
                </a:cubicBezTo>
                <a:lnTo>
                  <a:pt x="0" y="794325"/>
                </a:lnTo>
                <a:lnTo>
                  <a:pt x="0" y="2753"/>
                </a:lnTo>
                <a:lnTo>
                  <a:pt x="2806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A792C8-BB21-CDAF-668C-C1EFF45540C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8200" y="1825625"/>
            <a:ext cx="6934200" cy="4297680"/>
          </a:xfr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>
              <a:spcBef>
                <a:spcPts val="500"/>
              </a:spcBef>
              <a:spcAft>
                <a:spcPts val="800"/>
              </a:spcAft>
              <a:buClr>
                <a:schemeClr val="accent2"/>
              </a:buClr>
              <a:defRPr sz="1800"/>
            </a:lvl2pPr>
            <a:lvl3pPr>
              <a:spcBef>
                <a:spcPts val="1000"/>
              </a:spcBef>
              <a:buClr>
                <a:schemeClr val="accent2"/>
              </a:buClr>
              <a:defRPr sz="1800"/>
            </a:lvl3pPr>
            <a:lvl4pPr>
              <a:spcBef>
                <a:spcPts val="1000"/>
              </a:spcBef>
              <a:buClr>
                <a:schemeClr val="accent2"/>
              </a:buClr>
              <a:defRPr sz="1800"/>
            </a:lvl4pPr>
            <a:lvl5pPr>
              <a:spcBef>
                <a:spcPts val="1000"/>
              </a:spcBef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sz="1800" dirty="0">
              <a:latin typeface="Avenir Next LT Pro" panose="020B0504020202020204" pitchFamily="34" charset="77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03029" y="1825625"/>
            <a:ext cx="3450771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1825625"/>
            <a:ext cx="10515600" cy="429768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B7232D-F1A6-B6C3-3BBF-E834CC7CD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930138" cy="6858001"/>
            <a:chOff x="0" y="-1"/>
            <a:chExt cx="5930138" cy="685800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D306340-6BFD-FE3D-535B-B59C1C44EDDA}"/>
                </a:ext>
              </a:extLst>
            </p:cNvPr>
            <p:cNvSpPr/>
            <p:nvPr userDrawn="1"/>
          </p:nvSpPr>
          <p:spPr>
            <a:xfrm>
              <a:off x="383877" y="778462"/>
              <a:ext cx="5315035" cy="53150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338E6C4B-ABF3-8B7E-8DCF-A93F69C712B1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6F90F99F-B12A-E8F9-5A86-D76B201D6308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BFA99EFE-81BC-95EA-FA61-B7199AD98A74}"/>
                </a:ext>
              </a:extLst>
            </p:cNvPr>
            <p:cNvSpPr/>
            <p:nvPr userDrawn="1"/>
          </p:nvSpPr>
          <p:spPr>
            <a:xfrm flipH="1">
              <a:off x="0" y="2936831"/>
              <a:ext cx="159741" cy="552996"/>
            </a:xfrm>
            <a:custGeom>
              <a:avLst/>
              <a:gdLst>
                <a:gd name="connsiteX0" fmla="*/ 159741 w 159741"/>
                <a:gd name="connsiteY0" fmla="*/ 0 h 552996"/>
                <a:gd name="connsiteX1" fmla="*/ 159741 w 159741"/>
                <a:gd name="connsiteY1" fmla="*/ 552996 h 552996"/>
                <a:gd name="connsiteX2" fmla="*/ 141849 w 159741"/>
                <a:gd name="connsiteY2" fmla="*/ 543285 h 552996"/>
                <a:gd name="connsiteX3" fmla="*/ 0 w 159741"/>
                <a:gd name="connsiteY3" fmla="*/ 276498 h 552996"/>
                <a:gd name="connsiteX4" fmla="*/ 141849 w 159741"/>
                <a:gd name="connsiteY4" fmla="*/ 9711 h 552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1" h="552996">
                  <a:moveTo>
                    <a:pt x="159741" y="0"/>
                  </a:moveTo>
                  <a:lnTo>
                    <a:pt x="159741" y="552996"/>
                  </a:lnTo>
                  <a:lnTo>
                    <a:pt x="141849" y="543285"/>
                  </a:lnTo>
                  <a:cubicBezTo>
                    <a:pt x="56268" y="485467"/>
                    <a:pt x="0" y="387554"/>
                    <a:pt x="0" y="276498"/>
                  </a:cubicBezTo>
                  <a:cubicBezTo>
                    <a:pt x="0" y="165443"/>
                    <a:pt x="56268" y="67529"/>
                    <a:pt x="141849" y="9711"/>
                  </a:cubicBezTo>
                  <a:close/>
                </a:path>
              </a:pathLst>
            </a:custGeom>
            <a:solidFill>
              <a:schemeClr val="accent4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7">
              <a:extLst>
                <a:ext uri="{FF2B5EF4-FFF2-40B4-BE49-F238E27FC236}">
                  <a16:creationId xmlns:a16="http://schemas.microsoft.com/office/drawing/2014/main" id="{DD9FC028-D877-28FE-C646-DBD85D932641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21">
              <a:extLst>
                <a:ext uri="{FF2B5EF4-FFF2-40B4-BE49-F238E27FC236}">
                  <a16:creationId xmlns:a16="http://schemas.microsoft.com/office/drawing/2014/main" id="{AA0AFFE9-F0C2-BDA0-BF87-9977706AB6A8}"/>
                </a:ext>
              </a:extLst>
            </p:cNvPr>
            <p:cNvSpPr/>
            <p:nvPr userDrawn="1"/>
          </p:nvSpPr>
          <p:spPr>
            <a:xfrm flipH="1">
              <a:off x="4364198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05455" y="755171"/>
            <a:ext cx="4619937" cy="5315035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E96D25F-53A2-6217-84B4-7EB874F0B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9189" y="941148"/>
            <a:ext cx="11182430" cy="4797821"/>
            <a:chOff x="489189" y="941148"/>
            <a:chExt cx="11182430" cy="479782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0FA62D-C8AE-52B8-1712-6116756D1A83}"/>
                </a:ext>
              </a:extLst>
            </p:cNvPr>
            <p:cNvSpPr/>
            <p:nvPr userDrawn="1"/>
          </p:nvSpPr>
          <p:spPr>
            <a:xfrm>
              <a:off x="489189" y="1119031"/>
              <a:ext cx="4619938" cy="46199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1D2D6A01-57CF-3C0B-968C-E5A8FD352320}"/>
                </a:ext>
              </a:extLst>
            </p:cNvPr>
            <p:cNvSpPr/>
            <p:nvPr userDrawn="1"/>
          </p:nvSpPr>
          <p:spPr>
            <a:xfrm rot="19809111">
              <a:off x="8683720" y="941148"/>
              <a:ext cx="2987899" cy="2987899"/>
            </a:xfrm>
            <a:prstGeom prst="arc">
              <a:avLst>
                <a:gd name="adj1" fmla="val 15817365"/>
                <a:gd name="adj2" fmla="val 1781380"/>
              </a:avLst>
            </a:prstGeom>
            <a:ln w="127000" cap="rnd">
              <a:solidFill>
                <a:schemeClr val="accent4"/>
              </a:solidFill>
              <a:prstDash val="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0BEFAA-C349-7DB1-1827-0FA48A430AD8}"/>
                </a:ext>
              </a:extLst>
            </p:cNvPr>
            <p:cNvSpPr/>
            <p:nvPr userDrawn="1"/>
          </p:nvSpPr>
          <p:spPr>
            <a:xfrm>
              <a:off x="910048" y="4780992"/>
              <a:ext cx="546100" cy="54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57" y="1119031"/>
            <a:ext cx="4384736" cy="4619938"/>
          </a:xfrm>
        </p:spPr>
        <p:txBody>
          <a:bodyPr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1708" y="554942"/>
            <a:ext cx="5552091" cy="576822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EF93C3C-09E9-6CD0-EF4B-6DE09539EE7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011782 w 12192000"/>
              <a:gd name="connsiteY0" fmla="*/ 4817511 h 6858000"/>
              <a:gd name="connsiteX1" fmla="*/ 8937059 w 12192000"/>
              <a:gd name="connsiteY1" fmla="*/ 4972626 h 6858000"/>
              <a:gd name="connsiteX2" fmla="*/ 8588084 w 12192000"/>
              <a:gd name="connsiteY2" fmla="*/ 5489438 h 6858000"/>
              <a:gd name="connsiteX3" fmla="*/ 8565206 w 12192000"/>
              <a:gd name="connsiteY3" fmla="*/ 5514611 h 6858000"/>
              <a:gd name="connsiteX4" fmla="*/ 8569944 w 12192000"/>
              <a:gd name="connsiteY4" fmla="*/ 5520198 h 6858000"/>
              <a:gd name="connsiteX5" fmla="*/ 8878607 w 12192000"/>
              <a:gd name="connsiteY5" fmla="*/ 5644582 h 6858000"/>
              <a:gd name="connsiteX6" fmla="*/ 9315123 w 12192000"/>
              <a:gd name="connsiteY6" fmla="*/ 5219907 h 6858000"/>
              <a:gd name="connsiteX7" fmla="*/ 9048519 w 12192000"/>
              <a:gd name="connsiteY7" fmla="*/ 4828605 h 6858000"/>
              <a:gd name="connsiteX8" fmla="*/ 6096000 w 12192000"/>
              <a:gd name="connsiteY8" fmla="*/ 200625 h 6858000"/>
              <a:gd name="connsiteX9" fmla="*/ 2867625 w 12192000"/>
              <a:gd name="connsiteY9" fmla="*/ 3429000 h 6858000"/>
              <a:gd name="connsiteX10" fmla="*/ 6096000 w 12192000"/>
              <a:gd name="connsiteY10" fmla="*/ 6657375 h 6858000"/>
              <a:gd name="connsiteX11" fmla="*/ 9324375 w 12192000"/>
              <a:gd name="connsiteY11" fmla="*/ 3429000 h 6858000"/>
              <a:gd name="connsiteX12" fmla="*/ 6096000 w 12192000"/>
              <a:gd name="connsiteY12" fmla="*/ 200625 h 6858000"/>
              <a:gd name="connsiteX13" fmla="*/ 0 w 12192000"/>
              <a:gd name="connsiteY13" fmla="*/ 0 h 6858000"/>
              <a:gd name="connsiteX14" fmla="*/ 12192000 w 12192000"/>
              <a:gd name="connsiteY14" fmla="*/ 0 h 6858000"/>
              <a:gd name="connsiteX15" fmla="*/ 12192000 w 12192000"/>
              <a:gd name="connsiteY15" fmla="*/ 6858000 h 6858000"/>
              <a:gd name="connsiteX16" fmla="*/ 0 w 12192000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858000">
                <a:moveTo>
                  <a:pt x="9011782" y="4817511"/>
                </a:moveTo>
                <a:lnTo>
                  <a:pt x="8937059" y="4972626"/>
                </a:lnTo>
                <a:cubicBezTo>
                  <a:pt x="8837255" y="5156349"/>
                  <a:pt x="8720206" y="5329344"/>
                  <a:pt x="8588084" y="5489438"/>
                </a:cubicBezTo>
                <a:lnTo>
                  <a:pt x="8565206" y="5514611"/>
                </a:lnTo>
                <a:lnTo>
                  <a:pt x="8569944" y="5520198"/>
                </a:lnTo>
                <a:cubicBezTo>
                  <a:pt x="8648938" y="5597049"/>
                  <a:pt x="8758066" y="5644582"/>
                  <a:pt x="8878607" y="5644582"/>
                </a:cubicBezTo>
                <a:cubicBezTo>
                  <a:pt x="9119688" y="5644582"/>
                  <a:pt x="9315123" y="5454449"/>
                  <a:pt x="9315123" y="5219907"/>
                </a:cubicBezTo>
                <a:cubicBezTo>
                  <a:pt x="9315123" y="5044001"/>
                  <a:pt x="9205191" y="4893074"/>
                  <a:pt x="9048519" y="4828605"/>
                </a:cubicBezTo>
                <a:close/>
                <a:moveTo>
                  <a:pt x="6096000" y="200625"/>
                </a:moveTo>
                <a:cubicBezTo>
                  <a:pt x="4313018" y="200625"/>
                  <a:pt x="2867625" y="1646018"/>
                  <a:pt x="2867625" y="3429000"/>
                </a:cubicBezTo>
                <a:cubicBezTo>
                  <a:pt x="2867625" y="5211982"/>
                  <a:pt x="4313018" y="6657375"/>
                  <a:pt x="6096000" y="6657375"/>
                </a:cubicBezTo>
                <a:cubicBezTo>
                  <a:pt x="7878982" y="6657375"/>
                  <a:pt x="9324375" y="5211982"/>
                  <a:pt x="9324375" y="3429000"/>
                </a:cubicBezTo>
                <a:cubicBezTo>
                  <a:pt x="9324375" y="1646018"/>
                  <a:pt x="7878982" y="200625"/>
                  <a:pt x="6096000" y="20062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D5C3C4BD-DFDB-76B4-17CA-7DA4D17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9366740" flipV="1">
            <a:off x="2557952" y="-89828"/>
            <a:ext cx="7173200" cy="7173200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B04B61C-6467-D51D-0AF4-5C7D05F36C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8168" y="923544"/>
            <a:ext cx="6455664" cy="5010912"/>
          </a:xfrm>
          <a:prstGeom prst="rect">
            <a:avLst/>
          </a:prstGeom>
          <a:noFill/>
        </p:spPr>
        <p:txBody>
          <a:bodyPr lIns="0" rIns="0">
            <a:norm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7A19F4B-D154-3EB2-F86A-9A63283A3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8565206" y="4817511"/>
            <a:ext cx="749917" cy="827071"/>
          </a:xfrm>
          <a:custGeom>
            <a:avLst/>
            <a:gdLst>
              <a:gd name="connsiteX0" fmla="*/ 446576 w 749917"/>
              <a:gd name="connsiteY0" fmla="*/ 0 h 827071"/>
              <a:gd name="connsiteX1" fmla="*/ 483313 w 749917"/>
              <a:gd name="connsiteY1" fmla="*/ 11094 h 827071"/>
              <a:gd name="connsiteX2" fmla="*/ 749917 w 749917"/>
              <a:gd name="connsiteY2" fmla="*/ 402396 h 827071"/>
              <a:gd name="connsiteX3" fmla="*/ 313401 w 749917"/>
              <a:gd name="connsiteY3" fmla="*/ 827071 h 827071"/>
              <a:gd name="connsiteX4" fmla="*/ 4738 w 749917"/>
              <a:gd name="connsiteY4" fmla="*/ 702687 h 827071"/>
              <a:gd name="connsiteX5" fmla="*/ 0 w 749917"/>
              <a:gd name="connsiteY5" fmla="*/ 697100 h 827071"/>
              <a:gd name="connsiteX6" fmla="*/ 22878 w 749917"/>
              <a:gd name="connsiteY6" fmla="*/ 671927 h 827071"/>
              <a:gd name="connsiteX7" fmla="*/ 371853 w 749917"/>
              <a:gd name="connsiteY7" fmla="*/ 155115 h 827071"/>
              <a:gd name="connsiteX8" fmla="*/ 446576 w 749917"/>
              <a:gd name="connsiteY8" fmla="*/ 0 h 82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917" h="827071">
                <a:moveTo>
                  <a:pt x="446576" y="0"/>
                </a:moveTo>
                <a:lnTo>
                  <a:pt x="483313" y="11094"/>
                </a:lnTo>
                <a:cubicBezTo>
                  <a:pt x="639985" y="75563"/>
                  <a:pt x="749917" y="226490"/>
                  <a:pt x="749917" y="402396"/>
                </a:cubicBezTo>
                <a:cubicBezTo>
                  <a:pt x="749917" y="636938"/>
                  <a:pt x="554482" y="827071"/>
                  <a:pt x="313401" y="827071"/>
                </a:cubicBezTo>
                <a:cubicBezTo>
                  <a:pt x="192860" y="827071"/>
                  <a:pt x="83732" y="779538"/>
                  <a:pt x="4738" y="702687"/>
                </a:cubicBezTo>
                <a:lnTo>
                  <a:pt x="0" y="697100"/>
                </a:lnTo>
                <a:lnTo>
                  <a:pt x="22878" y="671927"/>
                </a:lnTo>
                <a:cubicBezTo>
                  <a:pt x="155000" y="511833"/>
                  <a:pt x="272049" y="338838"/>
                  <a:pt x="371853" y="155115"/>
                </a:cubicBezTo>
                <a:lnTo>
                  <a:pt x="446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42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4803"/>
            <a:ext cx="10515600" cy="1472974"/>
          </a:xfrm>
        </p:spPr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3FB7D8D-37C3-E089-EC02-FB49A13CBE1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838099"/>
            <a:ext cx="8012113" cy="4284889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800"/>
            </a:lvl1pPr>
            <a:lvl2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600"/>
            </a:lvl2pPr>
            <a:lvl3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400"/>
            </a:lvl3pPr>
            <a:lvl4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4pPr>
            <a:lvl5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14">
            <a:extLst>
              <a:ext uri="{FF2B5EF4-FFF2-40B4-BE49-F238E27FC236}">
                <a16:creationId xmlns:a16="http://schemas.microsoft.com/office/drawing/2014/main" id="{438B6FA2-AF11-618E-2B1A-38BF083DF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-381048" y="5144407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13">
            <a:extLst>
              <a:ext uri="{FF2B5EF4-FFF2-40B4-BE49-F238E27FC236}">
                <a16:creationId xmlns:a16="http://schemas.microsoft.com/office/drawing/2014/main" id="{A269A8D8-A4AE-CEFF-E928-7DB1CFB3E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9">
            <a:extLst>
              <a:ext uri="{FF2B5EF4-FFF2-40B4-BE49-F238E27FC236}">
                <a16:creationId xmlns:a16="http://schemas.microsoft.com/office/drawing/2014/main" id="{15418837-E689-97BE-9FAD-FEDBD599E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109434" y="3527042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DF76A42-387B-8D66-1214-D4046207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0621" y="704193"/>
            <a:ext cx="2296455" cy="22964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ACE818-46EF-547E-9315-A84948303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7652" y="0"/>
            <a:ext cx="8798419" cy="6816262"/>
            <a:chOff x="577652" y="-28502"/>
            <a:chExt cx="8798419" cy="681626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644D21-8793-9A96-F305-5D20EE342B26}"/>
                </a:ext>
              </a:extLst>
            </p:cNvPr>
            <p:cNvSpPr/>
            <p:nvPr userDrawn="1"/>
          </p:nvSpPr>
          <p:spPr>
            <a:xfrm>
              <a:off x="2815929" y="148929"/>
              <a:ext cx="6560142" cy="65601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DF8D7AEF-C845-09F0-F31C-20B32BBA1EBA}"/>
                </a:ext>
              </a:extLst>
            </p:cNvPr>
            <p:cNvSpPr/>
            <p:nvPr userDrawn="1"/>
          </p:nvSpPr>
          <p:spPr>
            <a:xfrm rot="9222429" flipV="1">
              <a:off x="2494119" y="-28502"/>
              <a:ext cx="6816262" cy="6816262"/>
            </a:xfrm>
            <a:prstGeom prst="arc">
              <a:avLst>
                <a:gd name="adj1" fmla="val 16200000"/>
                <a:gd name="adj2" fmla="val 20093138"/>
              </a:avLst>
            </a:prstGeom>
            <a:ln w="127000" cap="rnd">
              <a:solidFill>
                <a:schemeClr val="accent4">
                  <a:alpha val="9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F9D44CB-887B-C74D-3E96-5607E84DAEFF}"/>
                </a:ext>
              </a:extLst>
            </p:cNvPr>
            <p:cNvSpPr/>
            <p:nvPr userDrawn="1"/>
          </p:nvSpPr>
          <p:spPr>
            <a:xfrm>
              <a:off x="577652" y="1085116"/>
              <a:ext cx="759403" cy="7388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87D193F4-2337-0048-1BE7-C9A815419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936118" y="5508455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EE4510-BCBA-C39A-BEF1-A391A3304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494655" y="5270490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</p:spPr>
        <p:txBody>
          <a:bodyPr anchor="ctr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15929" y="4412973"/>
            <a:ext cx="6560142" cy="1935571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4915163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FB01ADF-164A-96FB-0129-C2A0F0ED0A8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47896" y="1816916"/>
            <a:ext cx="5212080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63F0DD-A38B-64B8-7412-087B487E6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2068464" cy="6857998"/>
            <a:chOff x="123536" y="2"/>
            <a:chExt cx="12068464" cy="6857998"/>
          </a:xfrm>
        </p:grpSpPr>
        <p:sp>
          <p:nvSpPr>
            <p:cNvPr id="12" name="Freeform: Shape 9">
              <a:extLst>
                <a:ext uri="{FF2B5EF4-FFF2-40B4-BE49-F238E27FC236}">
                  <a16:creationId xmlns:a16="http://schemas.microsoft.com/office/drawing/2014/main" id="{44CE2FB7-A856-E3C3-9798-73AAFB7901B8}"/>
                </a:ext>
              </a:extLst>
            </p:cNvPr>
            <p:cNvSpPr/>
            <p:nvPr userDrawn="1"/>
          </p:nvSpPr>
          <p:spPr>
            <a:xfrm>
              <a:off x="5671336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0">
              <a:extLst>
                <a:ext uri="{FF2B5EF4-FFF2-40B4-BE49-F238E27FC236}">
                  <a16:creationId xmlns:a16="http://schemas.microsoft.com/office/drawing/2014/main" id="{47ED62E5-894A-A8F9-A6DC-4A5C147CDE78}"/>
                </a:ext>
              </a:extLst>
            </p:cNvPr>
            <p:cNvSpPr/>
            <p:nvPr userDrawn="1"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1">
              <a:extLst>
                <a:ext uri="{FF2B5EF4-FFF2-40B4-BE49-F238E27FC236}">
                  <a16:creationId xmlns:a16="http://schemas.microsoft.com/office/drawing/2014/main" id="{5C181CD4-C69B-2826-AF23-060D677248A9}"/>
                </a:ext>
              </a:extLst>
            </p:cNvPr>
            <p:cNvSpPr/>
            <p:nvPr userDrawn="1"/>
          </p:nvSpPr>
          <p:spPr>
            <a:xfrm rot="5400000">
              <a:off x="11328915" y="3872201"/>
              <a:ext cx="1214656" cy="511514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0538251-2B75-FA20-0F29-FB58583E612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1825625"/>
            <a:ext cx="3108958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1pPr>
            <a:lvl2pPr marL="2857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65151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92583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06C49DD-8C29-93EA-04F4-22F84080DF5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661820" y="1816916"/>
            <a:ext cx="6698156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1E75594D-82D2-74F6-56EC-46FCD28CB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94966" y="0"/>
            <a:ext cx="1214656" cy="511514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FF4E0F5B-0892-2688-EFD3-284369DA5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097530" y="5590215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D8715A-3067-732D-C410-868C7CCCF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82378" y="551212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807BCF9-2F5B-200E-2E6C-E177DB56E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458"/>
            <a:ext cx="7083733" cy="6182202"/>
            <a:chOff x="0" y="7460"/>
            <a:chExt cx="7083733" cy="6182202"/>
          </a:xfrm>
        </p:grpSpPr>
        <p:sp>
          <p:nvSpPr>
            <p:cNvPr id="9" name="Freeform: Shape 14">
              <a:extLst>
                <a:ext uri="{FF2B5EF4-FFF2-40B4-BE49-F238E27FC236}">
                  <a16:creationId xmlns:a16="http://schemas.microsoft.com/office/drawing/2014/main" id="{7A624B2B-50FD-9351-987F-2E5A5472CAB6}"/>
                </a:ext>
              </a:extLst>
            </p:cNvPr>
            <p:cNvSpPr/>
            <p:nvPr userDrawn="1"/>
          </p:nvSpPr>
          <p:spPr>
            <a:xfrm rot="16200000">
              <a:off x="-388933" y="4841194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51E534EE-E0F1-2BD9-9A82-7656B90A2D9D}"/>
                </a:ext>
              </a:extLst>
            </p:cNvPr>
            <p:cNvSpPr/>
            <p:nvPr userDrawn="1"/>
          </p:nvSpPr>
          <p:spPr>
            <a:xfrm>
              <a:off x="6234405" y="7460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5257800" cy="2324046"/>
          </a:xfrm>
        </p:spPr>
        <p:txBody>
          <a:bodyPr anchor="b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657316"/>
            <a:ext cx="5257800" cy="336985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3114" y="845068"/>
            <a:ext cx="5193792" cy="519379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21BD3DB-6F51-C1AE-FF0E-D0BDCB55F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1220225" cy="6857998"/>
            <a:chOff x="123536" y="2"/>
            <a:chExt cx="11220225" cy="6857998"/>
          </a:xfrm>
        </p:grpSpPr>
        <p:sp>
          <p:nvSpPr>
            <p:cNvPr id="12" name="Freeform: Shape 7">
              <a:extLst>
                <a:ext uri="{FF2B5EF4-FFF2-40B4-BE49-F238E27FC236}">
                  <a16:creationId xmlns:a16="http://schemas.microsoft.com/office/drawing/2014/main" id="{59903C17-0733-BE0C-7392-283FEC2E98B0}"/>
                </a:ext>
              </a:extLst>
            </p:cNvPr>
            <p:cNvSpPr/>
            <p:nvPr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">
              <a:extLst>
                <a:ext uri="{FF2B5EF4-FFF2-40B4-BE49-F238E27FC236}">
                  <a16:creationId xmlns:a16="http://schemas.microsoft.com/office/drawing/2014/main" id="{898A3450-9C87-13ED-79CC-F4F65D14FF72}"/>
                </a:ext>
              </a:extLst>
            </p:cNvPr>
            <p:cNvSpPr/>
            <p:nvPr userDrawn="1"/>
          </p:nvSpPr>
          <p:spPr>
            <a:xfrm>
              <a:off x="10494433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2882462" cy="429767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038599" y="1825625"/>
            <a:ext cx="7315199" cy="4297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12/24/2024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12/24/2024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8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4474" y="2949739"/>
            <a:ext cx="6261291" cy="2396686"/>
          </a:xfrm>
          <a:noFill/>
        </p:spPr>
        <p:txBody>
          <a:bodyPr anchor="b">
            <a:noAutofit/>
          </a:bodyPr>
          <a:lstStyle/>
          <a:p>
            <a:r>
              <a:rPr lang="en-US" dirty="0"/>
              <a:t>Excel Advanced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2D06FA-EEAF-CE28-7321-36F635808C52}"/>
              </a:ext>
            </a:extLst>
          </p:cNvPr>
          <p:cNvSpPr txBox="1"/>
          <p:nvPr/>
        </p:nvSpPr>
        <p:spPr>
          <a:xfrm>
            <a:off x="8706119" y="5563673"/>
            <a:ext cx="1497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Session 3</a:t>
            </a:r>
          </a:p>
        </p:txBody>
      </p:sp>
    </p:spTree>
    <p:extLst>
      <p:ext uri="{BB962C8B-B14F-4D97-AF65-F5344CB8AC3E}">
        <p14:creationId xmlns:p14="http://schemas.microsoft.com/office/powerpoint/2010/main" val="517426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  <a:noFill/>
        </p:spPr>
        <p:txBody>
          <a:bodyPr anchor="ctr"/>
          <a:lstStyle/>
          <a:p>
            <a:r>
              <a:rPr lang="en-US" dirty="0">
                <a:solidFill>
                  <a:schemeClr val="accent4"/>
                </a:solidFill>
              </a:rPr>
              <a:t>Excel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38099"/>
            <a:ext cx="9361868" cy="428488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Your column headings table, as you scroll down the table.</a:t>
            </a:r>
          </a:p>
          <a:p>
            <a:r>
              <a:rPr lang="en-US" sz="2000" b="1" dirty="0">
                <a:solidFill>
                  <a:schemeClr val="accent2"/>
                </a:solidFill>
              </a:rPr>
              <a:t>You can modify the colors used to format your table.</a:t>
            </a:r>
          </a:p>
          <a:p>
            <a:r>
              <a:rPr lang="en-US" sz="2000" b="1" dirty="0">
                <a:solidFill>
                  <a:srgbClr val="76B1DB"/>
                </a:solidFill>
              </a:rPr>
              <a:t>You</a:t>
            </a:r>
            <a:r>
              <a:rPr lang="en-US" sz="2000" b="1" dirty="0">
                <a:solidFill>
                  <a:schemeClr val="accent2"/>
                </a:solidFill>
              </a:rPr>
              <a:t> can add rows at the bottom of the table and they remain a part of the table. </a:t>
            </a:r>
          </a:p>
          <a:p>
            <a:r>
              <a:rPr lang="en-US" sz="2000" b="1" dirty="0">
                <a:solidFill>
                  <a:schemeClr val="accent2"/>
                </a:solidFill>
              </a:rPr>
              <a:t>When you add a new row to the bottom of the table, any formulas in the row immediately above are copied, automatically, to the new row.</a:t>
            </a:r>
          </a:p>
          <a:p>
            <a:r>
              <a:rPr lang="en-US" sz="2000" b="1" dirty="0">
                <a:solidFill>
                  <a:schemeClr val="accent2"/>
                </a:solidFill>
              </a:rPr>
              <a:t>PivotTables and charts based on the table update automatically as you add information to the table</a:t>
            </a:r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F8DAE-6111-4EDC-24A8-3D512F23D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B2807-3672-82BD-CB07-5617914AF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E8853"/>
                </a:solidFill>
              </a:rPr>
              <a:t>Page Setup &amp; Printing options</a:t>
            </a:r>
            <a:endParaRPr lang="en-US" dirty="0">
              <a:solidFill>
                <a:srgbClr val="42BA97"/>
              </a:solidFill>
            </a:endParaRP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AC02AA53-DCB7-077A-0B05-CA2E5DC4030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14" y="2047178"/>
            <a:ext cx="11176867" cy="2049334"/>
          </a:xfrm>
        </p:spPr>
      </p:pic>
    </p:spTree>
    <p:extLst>
      <p:ext uri="{BB962C8B-B14F-4D97-AF65-F5344CB8AC3E}">
        <p14:creationId xmlns:p14="http://schemas.microsoft.com/office/powerpoint/2010/main" val="3410612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28FF4-B80D-B5E7-4373-44D2CC71C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4093D-D337-A9C2-E156-C267F8CB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</a:t>
            </a:r>
            <a:br>
              <a:rPr lang="en-US" dirty="0"/>
            </a:br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BC2E8-7D8B-54D4-35C6-C9A3A1C0F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3E8853"/>
                </a:solidFill>
              </a:rPr>
              <a:t>Errors</a:t>
            </a:r>
          </a:p>
          <a:p>
            <a:r>
              <a:rPr lang="en-US" b="1" dirty="0">
                <a:solidFill>
                  <a:srgbClr val="3E8853"/>
                </a:solidFill>
              </a:rPr>
              <a:t>Lookup</a:t>
            </a:r>
          </a:p>
        </p:txBody>
      </p:sp>
    </p:spTree>
    <p:extLst>
      <p:ext uri="{BB962C8B-B14F-4D97-AF65-F5344CB8AC3E}">
        <p14:creationId xmlns:p14="http://schemas.microsoft.com/office/powerpoint/2010/main" val="2716989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7661C6-8A41-E2A6-AB80-ED39BD3E6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AA432-7FD1-46B0-EE9D-0107CFBE4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3E8853"/>
                </a:solidFill>
              </a:rPr>
              <a:t>Errors</a:t>
            </a:r>
            <a:endParaRPr lang="en-US" dirty="0">
              <a:solidFill>
                <a:srgbClr val="42BA97"/>
              </a:solidFill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A4AE898-4F02-C011-2621-2BA5CDBD8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994" y="337706"/>
            <a:ext cx="7931757" cy="618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10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BA1C6-11EC-EFED-C8DF-A9B060711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3DBB4-5A00-AB53-FF7A-B65DB308E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E8853"/>
                </a:solidFill>
              </a:rPr>
              <a:t>Lookup</a:t>
            </a:r>
            <a:endParaRPr lang="en-US" dirty="0">
              <a:solidFill>
                <a:srgbClr val="42BA97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E2D2F-6B5C-0158-60A1-7F3C71DC306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/>
              <a:t>VLOOKUP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HLOOKUP</a:t>
            </a:r>
          </a:p>
        </p:txBody>
      </p:sp>
    </p:spTree>
    <p:extLst>
      <p:ext uri="{BB962C8B-B14F-4D97-AF65-F5344CB8AC3E}">
        <p14:creationId xmlns:p14="http://schemas.microsoft.com/office/powerpoint/2010/main" val="1598902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  <a:noFill/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5455" y="755171"/>
            <a:ext cx="4619937" cy="5315035"/>
          </a:xfrm>
          <a:noFill/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Brain Station</a:t>
            </a:r>
          </a:p>
          <a:p>
            <a:r>
              <a:rPr lang="en-US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Eng. Dalia Morad</a:t>
            </a:r>
          </a:p>
          <a:p>
            <a:r>
              <a:rPr lang="en-US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Excel Advanced S3</a:t>
            </a:r>
          </a:p>
        </p:txBody>
      </p:sp>
    </p:spTree>
    <p:extLst>
      <p:ext uri="{BB962C8B-B14F-4D97-AF65-F5344CB8AC3E}">
        <p14:creationId xmlns:p14="http://schemas.microsoft.com/office/powerpoint/2010/main" val="1562484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57" y="1119031"/>
            <a:ext cx="4384736" cy="4619938"/>
          </a:xfrm>
          <a:noFill/>
        </p:spPr>
        <p:txBody>
          <a:bodyPr>
            <a:noAutofit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708" y="554942"/>
            <a:ext cx="5552091" cy="5768220"/>
          </a:xfrm>
          <a:noFill/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Arrange Sheet Data</a:t>
            </a:r>
          </a:p>
          <a:p>
            <a:r>
              <a:rPr lang="en-US" dirty="0"/>
              <a:t>	Filter and Sort options</a:t>
            </a:r>
          </a:p>
          <a:p>
            <a:r>
              <a:rPr lang="en-US" dirty="0"/>
              <a:t>	Find and Replace options</a:t>
            </a:r>
          </a:p>
          <a:p>
            <a:r>
              <a:rPr lang="en-US" dirty="0"/>
              <a:t>	Freezing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</a:rPr>
              <a:t>Advanced Formatting</a:t>
            </a:r>
          </a:p>
          <a:p>
            <a:r>
              <a:rPr lang="en-US" dirty="0"/>
              <a:t>	Cell Formatting</a:t>
            </a:r>
          </a:p>
          <a:p>
            <a:r>
              <a:rPr lang="en-US" dirty="0"/>
              <a:t>	Excel Tables and Range Name</a:t>
            </a:r>
          </a:p>
          <a:p>
            <a:r>
              <a:rPr lang="en-US" dirty="0"/>
              <a:t>	Page Setup and Printing options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</a:rPr>
              <a:t>Advanced Functions</a:t>
            </a:r>
          </a:p>
          <a:p>
            <a:r>
              <a:rPr lang="en-US" dirty="0"/>
              <a:t>	Errors</a:t>
            </a:r>
          </a:p>
          <a:p>
            <a:r>
              <a:rPr lang="en-US" dirty="0"/>
              <a:t>	Lookup</a:t>
            </a:r>
          </a:p>
        </p:txBody>
      </p:sp>
    </p:spTree>
    <p:extLst>
      <p:ext uri="{BB962C8B-B14F-4D97-AF65-F5344CB8AC3E}">
        <p14:creationId xmlns:p14="http://schemas.microsoft.com/office/powerpoint/2010/main" val="392072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E1366-6434-C1ED-EC1E-16B6DA492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Arrange </a:t>
            </a:r>
            <a:br>
              <a:rPr lang="en-US" dirty="0"/>
            </a:br>
            <a:r>
              <a:rPr lang="en-US" dirty="0"/>
              <a:t>Sheet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9D535-81E9-BCB6-1223-79D4C7829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3E8853"/>
                </a:solidFill>
              </a:rPr>
              <a:t>Filter and Sort options</a:t>
            </a:r>
          </a:p>
          <a:p>
            <a:r>
              <a:rPr lang="en-US" b="1" dirty="0">
                <a:solidFill>
                  <a:srgbClr val="3E8853"/>
                </a:solidFill>
              </a:rPr>
              <a:t>Find and Replace options</a:t>
            </a:r>
          </a:p>
          <a:p>
            <a:r>
              <a:rPr lang="en-US" b="1" dirty="0">
                <a:solidFill>
                  <a:srgbClr val="3E8853"/>
                </a:solidFill>
              </a:rPr>
              <a:t>Freezing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755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27AAE-C7E5-C49C-E518-E97F380A6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2BA97"/>
                </a:solidFill>
              </a:rPr>
              <a:t>Filter &amp; Sort options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5D3966-55E1-2B13-E0C0-5E68E91C9DC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491" b="41462"/>
          <a:stretch/>
        </p:blipFill>
        <p:spPr>
          <a:xfrm>
            <a:off x="2172398" y="2598946"/>
            <a:ext cx="1691264" cy="27336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49EEDA-3EF5-A66A-5CCE-D356EBD12A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287" y="2905492"/>
            <a:ext cx="6281839" cy="242707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386F440-397C-1BE0-F41F-B43EF10E7572}"/>
              </a:ext>
            </a:extLst>
          </p:cNvPr>
          <p:cNvSpPr/>
          <p:nvPr/>
        </p:nvSpPr>
        <p:spPr>
          <a:xfrm>
            <a:off x="7812314" y="3321608"/>
            <a:ext cx="3450813" cy="16251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89F41-010F-0218-0ECC-424A15EB4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8E686-81CB-65A6-F854-8A576948E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</p:spPr>
        <p:txBody>
          <a:bodyPr anchor="ctr">
            <a:normAutofit/>
          </a:bodyPr>
          <a:lstStyle/>
          <a:p>
            <a:r>
              <a:rPr lang="en-US"/>
              <a:t>Find &amp; Replace options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60D652-05C0-B3DF-5287-00157D3686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" b="4923"/>
          <a:stretch/>
        </p:blipFill>
        <p:spPr>
          <a:xfrm>
            <a:off x="838200" y="1838099"/>
            <a:ext cx="8012113" cy="42848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6862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F7B29C-F458-D295-2858-D52B17892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EFF43-88F6-1129-470D-95F75BC72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2BA97"/>
                </a:solidFill>
              </a:rPr>
              <a:t>Freezing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062FE9-9A28-A26E-9B92-F77E083C3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071" y="2006389"/>
            <a:ext cx="6625360" cy="307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956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89F862-45C3-7D9A-39DA-374766A51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12C11-158B-A243-2670-C6EAE1C92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</a:t>
            </a:r>
            <a:br>
              <a:rPr lang="en-US" dirty="0"/>
            </a:br>
            <a:r>
              <a:rPr lang="en-US" dirty="0"/>
              <a:t>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345A0-FED4-15D6-8C43-8B701EE5C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3E8853"/>
                </a:solidFill>
              </a:rPr>
              <a:t>Cell Formatting</a:t>
            </a:r>
          </a:p>
          <a:p>
            <a:r>
              <a:rPr lang="en-US" b="1" dirty="0">
                <a:solidFill>
                  <a:srgbClr val="3E8853"/>
                </a:solidFill>
              </a:rPr>
              <a:t>Excel Tables and Range Name</a:t>
            </a:r>
          </a:p>
          <a:p>
            <a:r>
              <a:rPr lang="en-US" b="1" dirty="0">
                <a:solidFill>
                  <a:srgbClr val="3E8853"/>
                </a:solidFill>
              </a:rPr>
              <a:t>Page Setup and Printing options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356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88F852-65E8-A431-7C01-47A0881386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ADEB4-7122-AA02-2FF8-A53572950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2BA97"/>
                </a:solidFill>
              </a:rPr>
              <a:t>Cell Formatting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941A1AD-2C53-B178-4AE1-7ABAABF4132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730" y="3923498"/>
            <a:ext cx="19053" cy="114316"/>
          </a:xfrm>
        </p:spPr>
      </p:pic>
      <p:pic>
        <p:nvPicPr>
          <p:cNvPr id="9" name="Picture 8" descr="A screenshot of a computer">
            <a:extLst>
              <a:ext uri="{FF2B5EF4-FFF2-40B4-BE49-F238E27FC236}">
                <a16:creationId xmlns:a16="http://schemas.microsoft.com/office/drawing/2014/main" id="{C969777D-A137-72C6-0075-D34917BA2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730" y="1123586"/>
            <a:ext cx="5210902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217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F9A6D-BF58-81A0-5E95-8941BF92A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4E693-265E-E684-5720-917200512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2BA97"/>
                </a:solidFill>
              </a:rPr>
              <a:t>Range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89813-5EBA-41C6-7FD2-3850298E1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76B1DB"/>
                </a:solidFill>
                <a:effectLst/>
                <a:latin typeface="Arial" panose="020B0604020202020204" pitchFamily="34" charset="0"/>
              </a:rPr>
              <a:t>Why Use Named Ranges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76B1DB"/>
                </a:solidFill>
                <a:effectLst/>
                <a:latin typeface="Arial" panose="020B0604020202020204" pitchFamily="34" charset="0"/>
              </a:rPr>
              <a:t>What Names Can be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76B1DB"/>
                </a:solidFill>
                <a:effectLst/>
                <a:latin typeface="Arial" panose="020B0604020202020204" pitchFamily="34" charset="0"/>
              </a:rPr>
              <a:t>Name a Range Ways</a:t>
            </a:r>
          </a:p>
          <a:p>
            <a:pPr marL="1028700" lvl="1"/>
            <a:r>
              <a:rPr lang="en-US" sz="2400" dirty="0">
                <a:solidFill>
                  <a:srgbClr val="76B1DB"/>
                </a:solidFill>
                <a:latin typeface="Arial" panose="020B0604020202020204" pitchFamily="34" charset="0"/>
              </a:rPr>
              <a:t>formulas</a:t>
            </a:r>
          </a:p>
          <a:p>
            <a:pPr marL="1028700" lvl="1"/>
            <a:r>
              <a:rPr lang="en-US" sz="2400" b="0" i="0" dirty="0" err="1">
                <a:solidFill>
                  <a:srgbClr val="76B1DB"/>
                </a:solidFill>
                <a:effectLst/>
                <a:latin typeface="Arial" panose="020B0604020202020204" pitchFamily="34" charset="0"/>
              </a:rPr>
              <a:t>nameBox</a:t>
            </a:r>
            <a:endParaRPr lang="en-US" sz="2400" b="0" i="0" dirty="0">
              <a:solidFill>
                <a:srgbClr val="76B1DB"/>
              </a:solidFill>
              <a:effectLst/>
              <a:latin typeface="Arial" panose="020B0604020202020204" pitchFamily="34" charset="0"/>
            </a:endParaRPr>
          </a:p>
          <a:p>
            <a:pPr marL="1028700" lvl="1"/>
            <a:r>
              <a:rPr lang="en-US" sz="2400" dirty="0">
                <a:solidFill>
                  <a:srgbClr val="76B1DB"/>
                </a:solidFill>
                <a:latin typeface="Arial" panose="020B0604020202020204" pitchFamily="34" charset="0"/>
              </a:rPr>
              <a:t>R.C. </a:t>
            </a:r>
            <a:r>
              <a:rPr lang="en-US" sz="2400" dirty="0">
                <a:solidFill>
                  <a:srgbClr val="76B1DB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 define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76B1DB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Name Manager</a:t>
            </a:r>
            <a:endParaRPr lang="en-US" sz="2800" b="0" i="0" dirty="0">
              <a:solidFill>
                <a:srgbClr val="76B1DB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27900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ustom 49">
      <a:majorFont>
        <a:latin typeface="Tw Cen MT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04181_Win32_SL_V11" id="{D9600F65-346D-4C25-A611-673E5C44A142}" vid="{299F2556-E258-444F-A1E6-FA759CE228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30005B-6102-4F3C-A26F-485DF1BF971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E60708A-6461-4D7F-883F-7E25D731D3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BC90B52-91C7-4BE9-8AE0-180FFFE110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{83144B5B-0D58-4172-92A7-A45F98C0824B}tf78504181_win32</Template>
  <TotalTime>279</TotalTime>
  <Words>227</Words>
  <Application>Microsoft Office PowerPoint</Application>
  <PresentationFormat>Widescreen</PresentationFormat>
  <Paragraphs>56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Aptos</vt:lpstr>
      <vt:lpstr>Arial</vt:lpstr>
      <vt:lpstr>Avenir Next LT Pro</vt:lpstr>
      <vt:lpstr>Avenir Next LT Pro Light</vt:lpstr>
      <vt:lpstr>Calibri</vt:lpstr>
      <vt:lpstr>Tw Cen MT</vt:lpstr>
      <vt:lpstr>Custom</vt:lpstr>
      <vt:lpstr>Excel Advanced</vt:lpstr>
      <vt:lpstr>Contents</vt:lpstr>
      <vt:lpstr>Arrange  Sheet Data</vt:lpstr>
      <vt:lpstr>Filter &amp; Sort options</vt:lpstr>
      <vt:lpstr>Find &amp; Replace options</vt:lpstr>
      <vt:lpstr>Freezing</vt:lpstr>
      <vt:lpstr>Advanced Formatting</vt:lpstr>
      <vt:lpstr>Cell Formatting</vt:lpstr>
      <vt:lpstr>Range Name</vt:lpstr>
      <vt:lpstr>Excel Table</vt:lpstr>
      <vt:lpstr>Page Setup &amp; Printing options</vt:lpstr>
      <vt:lpstr>Advanced Functions</vt:lpstr>
      <vt:lpstr>Errors</vt:lpstr>
      <vt:lpstr>Lookup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داليا  خميس  محمود مراد</dc:creator>
  <cp:lastModifiedBy>داليا  خميس  محمود مراد</cp:lastModifiedBy>
  <cp:revision>12</cp:revision>
  <dcterms:created xsi:type="dcterms:W3CDTF">2024-12-22T08:24:10Z</dcterms:created>
  <dcterms:modified xsi:type="dcterms:W3CDTF">2024-12-24T11:37:25Z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