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8"/>
  </p:notesMasterIdLst>
  <p:sldIdLst>
    <p:sldId id="256" r:id="rId2"/>
    <p:sldId id="271" r:id="rId3"/>
    <p:sldId id="259" r:id="rId4"/>
    <p:sldId id="281" r:id="rId5"/>
    <p:sldId id="270" r:id="rId6"/>
    <p:sldId id="269" r:id="rId7"/>
    <p:sldId id="263" r:id="rId8"/>
    <p:sldId id="274" r:id="rId9"/>
    <p:sldId id="275" r:id="rId10"/>
    <p:sldId id="276" r:id="rId11"/>
    <p:sldId id="277" r:id="rId12"/>
    <p:sldId id="278" r:id="rId13"/>
    <p:sldId id="279" r:id="rId14"/>
    <p:sldId id="260" r:id="rId15"/>
    <p:sldId id="27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58A34E-FA88-4C72-8E13-D08CE0DC6792}">
          <p14:sldIdLst>
            <p14:sldId id="256"/>
            <p14:sldId id="271"/>
            <p14:sldId id="259"/>
            <p14:sldId id="281"/>
            <p14:sldId id="270"/>
            <p14:sldId id="269"/>
            <p14:sldId id="263"/>
            <p14:sldId id="274"/>
            <p14:sldId id="275"/>
            <p14:sldId id="276"/>
            <p14:sldId id="277"/>
            <p14:sldId id="278"/>
            <p14:sldId id="279"/>
            <p14:sldId id="260"/>
            <p14:sldId id="27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ECEE"/>
    <a:srgbClr val="D3F0F1"/>
    <a:srgbClr val="A4E1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EC5C1-78BD-45B1-89F4-45E96935DDF4}" v="303" dt="2022-06-05T02:25:36.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5226" autoAdjust="0"/>
  </p:normalViewPr>
  <p:slideViewPr>
    <p:cSldViewPr snapToGrid="0">
      <p:cViewPr varScale="1">
        <p:scale>
          <a:sx n="86" d="100"/>
          <a:sy n="86" d="100"/>
        </p:scale>
        <p:origin x="331"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3B5BC-81A8-4DE5-9E61-B8CF43B309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669321-F8E4-4642-A689-FCA02494B90C}">
      <dgm:prSet/>
      <dgm:spPr/>
      <dgm:t>
        <a:bodyPr/>
        <a:lstStyle/>
        <a:p>
          <a:r>
            <a:rPr lang="en-GB" b="1" dirty="0"/>
            <a:t>Now</a:t>
          </a:r>
          <a:r>
            <a:rPr lang="en-GB" dirty="0"/>
            <a:t> the concentration became on </a:t>
          </a:r>
          <a:r>
            <a:rPr lang="en-GB" b="1" dirty="0"/>
            <a:t>data preparation </a:t>
          </a:r>
          <a:r>
            <a:rPr lang="en-GB" dirty="0"/>
            <a:t>and</a:t>
          </a:r>
          <a:r>
            <a:rPr lang="en-GB" b="1" dirty="0"/>
            <a:t> data augmentation</a:t>
          </a:r>
          <a:endParaRPr lang="en-US" b="1" dirty="0"/>
        </a:p>
      </dgm:t>
    </dgm:pt>
    <dgm:pt modelId="{8E73C2C9-E22B-4B22-975A-5F05A0429622}" type="parTrans" cxnId="{6794FB16-C399-42D0-B672-9FD48E4BEC19}">
      <dgm:prSet/>
      <dgm:spPr/>
      <dgm:t>
        <a:bodyPr/>
        <a:lstStyle/>
        <a:p>
          <a:endParaRPr lang="en-US"/>
        </a:p>
      </dgm:t>
    </dgm:pt>
    <dgm:pt modelId="{37F7B368-FC40-44D8-9DBD-D4AFFCD531BF}" type="sibTrans" cxnId="{6794FB16-C399-42D0-B672-9FD48E4BEC19}">
      <dgm:prSet/>
      <dgm:spPr/>
      <dgm:t>
        <a:bodyPr/>
        <a:lstStyle/>
        <a:p>
          <a:endParaRPr lang="en-US"/>
        </a:p>
      </dgm:t>
    </dgm:pt>
    <dgm:pt modelId="{5444D572-5DC7-4B0C-92B1-4B1A7AE173F6}">
      <dgm:prSet/>
      <dgm:spPr/>
      <dgm:t>
        <a:bodyPr/>
        <a:lstStyle/>
        <a:p>
          <a:r>
            <a:rPr lang="en-GB" dirty="0"/>
            <a:t>The target of data preparation is unifying the form of images that will enter the network</a:t>
          </a:r>
          <a:endParaRPr lang="en-US" dirty="0"/>
        </a:p>
      </dgm:t>
    </dgm:pt>
    <dgm:pt modelId="{7CCA1276-7307-45D6-BB4E-A47B32BE9662}" type="parTrans" cxnId="{86C03DC6-BE49-4479-B9D2-844DB879B0C0}">
      <dgm:prSet/>
      <dgm:spPr/>
      <dgm:t>
        <a:bodyPr/>
        <a:lstStyle/>
        <a:p>
          <a:endParaRPr lang="en-US"/>
        </a:p>
      </dgm:t>
    </dgm:pt>
    <dgm:pt modelId="{E359110D-3FD4-4138-AE4C-181892AB9A7A}" type="sibTrans" cxnId="{86C03DC6-BE49-4479-B9D2-844DB879B0C0}">
      <dgm:prSet/>
      <dgm:spPr/>
      <dgm:t>
        <a:bodyPr/>
        <a:lstStyle/>
        <a:p>
          <a:endParaRPr lang="en-US"/>
        </a:p>
      </dgm:t>
    </dgm:pt>
    <dgm:pt modelId="{29E66EB5-941F-45CA-82C8-B7AB9B5B8070}">
      <dgm:prSet/>
      <dgm:spPr/>
      <dgm:t>
        <a:bodyPr/>
        <a:lstStyle/>
        <a:p>
          <a:r>
            <a:rPr lang="en-GB" dirty="0"/>
            <a:t>Data augmentation target increase the ability of the model to deal with different shapes of the object and increase the number of the sample that would be recognized by the machine learning model</a:t>
          </a:r>
          <a:endParaRPr lang="en-US" dirty="0"/>
        </a:p>
      </dgm:t>
    </dgm:pt>
    <dgm:pt modelId="{A88F07EA-1E4F-48F6-B3AC-D62492B1D0E2}" type="parTrans" cxnId="{A2B0E119-CC9F-4A07-B937-16EBC0867BA9}">
      <dgm:prSet/>
      <dgm:spPr/>
      <dgm:t>
        <a:bodyPr/>
        <a:lstStyle/>
        <a:p>
          <a:endParaRPr lang="en-US"/>
        </a:p>
      </dgm:t>
    </dgm:pt>
    <dgm:pt modelId="{3142CE0D-ED08-4023-8A5C-D2D3C9567D50}" type="sibTrans" cxnId="{A2B0E119-CC9F-4A07-B937-16EBC0867BA9}">
      <dgm:prSet/>
      <dgm:spPr/>
      <dgm:t>
        <a:bodyPr/>
        <a:lstStyle/>
        <a:p>
          <a:endParaRPr lang="en-US"/>
        </a:p>
      </dgm:t>
    </dgm:pt>
    <dgm:pt modelId="{C43A9E8B-734C-4E3D-BEC9-C61858AE8D04}" type="pres">
      <dgm:prSet presAssocID="{13B3B5BC-81A8-4DE5-9E61-B8CF43B3090E}" presName="linear" presStyleCnt="0">
        <dgm:presLayoutVars>
          <dgm:animLvl val="lvl"/>
          <dgm:resizeHandles val="exact"/>
        </dgm:presLayoutVars>
      </dgm:prSet>
      <dgm:spPr/>
    </dgm:pt>
    <dgm:pt modelId="{105AFAC5-E366-4403-9DBE-BCB5CC2E7324}" type="pres">
      <dgm:prSet presAssocID="{01669321-F8E4-4642-A689-FCA02494B90C}" presName="parentText" presStyleLbl="node1" presStyleIdx="0" presStyleCnt="3">
        <dgm:presLayoutVars>
          <dgm:chMax val="0"/>
          <dgm:bulletEnabled val="1"/>
        </dgm:presLayoutVars>
      </dgm:prSet>
      <dgm:spPr/>
    </dgm:pt>
    <dgm:pt modelId="{D26F343C-06C3-4A29-8E13-CC31B5C8A109}" type="pres">
      <dgm:prSet presAssocID="{37F7B368-FC40-44D8-9DBD-D4AFFCD531BF}" presName="spacer" presStyleCnt="0"/>
      <dgm:spPr/>
    </dgm:pt>
    <dgm:pt modelId="{52B7C8E5-1FB6-4836-ADB4-A0BC63A65BDD}" type="pres">
      <dgm:prSet presAssocID="{5444D572-5DC7-4B0C-92B1-4B1A7AE173F6}" presName="parentText" presStyleLbl="node1" presStyleIdx="1" presStyleCnt="3">
        <dgm:presLayoutVars>
          <dgm:chMax val="0"/>
          <dgm:bulletEnabled val="1"/>
        </dgm:presLayoutVars>
      </dgm:prSet>
      <dgm:spPr/>
    </dgm:pt>
    <dgm:pt modelId="{A226C6C0-3A91-439E-B70D-28EF436BB782}" type="pres">
      <dgm:prSet presAssocID="{E359110D-3FD4-4138-AE4C-181892AB9A7A}" presName="spacer" presStyleCnt="0"/>
      <dgm:spPr/>
    </dgm:pt>
    <dgm:pt modelId="{5FF88F46-52CB-4591-A93D-021F0832045F}" type="pres">
      <dgm:prSet presAssocID="{29E66EB5-941F-45CA-82C8-B7AB9B5B8070}" presName="parentText" presStyleLbl="node1" presStyleIdx="2" presStyleCnt="3">
        <dgm:presLayoutVars>
          <dgm:chMax val="0"/>
          <dgm:bulletEnabled val="1"/>
        </dgm:presLayoutVars>
      </dgm:prSet>
      <dgm:spPr/>
    </dgm:pt>
  </dgm:ptLst>
  <dgm:cxnLst>
    <dgm:cxn modelId="{573B2B00-224C-4901-8ECE-5C04A9D64111}" type="presOf" srcId="{01669321-F8E4-4642-A689-FCA02494B90C}" destId="{105AFAC5-E366-4403-9DBE-BCB5CC2E7324}" srcOrd="0" destOrd="0" presId="urn:microsoft.com/office/officeart/2005/8/layout/vList2"/>
    <dgm:cxn modelId="{C19D8D05-FA2A-4016-985B-A3790EBF45F0}" type="presOf" srcId="{13B3B5BC-81A8-4DE5-9E61-B8CF43B3090E}" destId="{C43A9E8B-734C-4E3D-BEC9-C61858AE8D04}" srcOrd="0" destOrd="0" presId="urn:microsoft.com/office/officeart/2005/8/layout/vList2"/>
    <dgm:cxn modelId="{6794FB16-C399-42D0-B672-9FD48E4BEC19}" srcId="{13B3B5BC-81A8-4DE5-9E61-B8CF43B3090E}" destId="{01669321-F8E4-4642-A689-FCA02494B90C}" srcOrd="0" destOrd="0" parTransId="{8E73C2C9-E22B-4B22-975A-5F05A0429622}" sibTransId="{37F7B368-FC40-44D8-9DBD-D4AFFCD531BF}"/>
    <dgm:cxn modelId="{A2B0E119-CC9F-4A07-B937-16EBC0867BA9}" srcId="{13B3B5BC-81A8-4DE5-9E61-B8CF43B3090E}" destId="{29E66EB5-941F-45CA-82C8-B7AB9B5B8070}" srcOrd="2" destOrd="0" parTransId="{A88F07EA-1E4F-48F6-B3AC-D62492B1D0E2}" sibTransId="{3142CE0D-ED08-4023-8A5C-D2D3C9567D50}"/>
    <dgm:cxn modelId="{E1957161-E9B5-4564-8A43-4AFA3F05DF1F}" type="presOf" srcId="{29E66EB5-941F-45CA-82C8-B7AB9B5B8070}" destId="{5FF88F46-52CB-4591-A93D-021F0832045F}" srcOrd="0" destOrd="0" presId="urn:microsoft.com/office/officeart/2005/8/layout/vList2"/>
    <dgm:cxn modelId="{4F61ACC0-0AEB-47DE-B97D-6B301ED3EC46}" type="presOf" srcId="{5444D572-5DC7-4B0C-92B1-4B1A7AE173F6}" destId="{52B7C8E5-1FB6-4836-ADB4-A0BC63A65BDD}" srcOrd="0" destOrd="0" presId="urn:microsoft.com/office/officeart/2005/8/layout/vList2"/>
    <dgm:cxn modelId="{86C03DC6-BE49-4479-B9D2-844DB879B0C0}" srcId="{13B3B5BC-81A8-4DE5-9E61-B8CF43B3090E}" destId="{5444D572-5DC7-4B0C-92B1-4B1A7AE173F6}" srcOrd="1" destOrd="0" parTransId="{7CCA1276-7307-45D6-BB4E-A47B32BE9662}" sibTransId="{E359110D-3FD4-4138-AE4C-181892AB9A7A}"/>
    <dgm:cxn modelId="{0EA7C76D-D5A7-47E7-916D-AD34EA9447F6}" type="presParOf" srcId="{C43A9E8B-734C-4E3D-BEC9-C61858AE8D04}" destId="{105AFAC5-E366-4403-9DBE-BCB5CC2E7324}" srcOrd="0" destOrd="0" presId="urn:microsoft.com/office/officeart/2005/8/layout/vList2"/>
    <dgm:cxn modelId="{32424652-7372-49AC-B24C-A8D070379E8D}" type="presParOf" srcId="{C43A9E8B-734C-4E3D-BEC9-C61858AE8D04}" destId="{D26F343C-06C3-4A29-8E13-CC31B5C8A109}" srcOrd="1" destOrd="0" presId="urn:microsoft.com/office/officeart/2005/8/layout/vList2"/>
    <dgm:cxn modelId="{1472ACED-9A36-48FF-9ADD-2223D2D8E6B7}" type="presParOf" srcId="{C43A9E8B-734C-4E3D-BEC9-C61858AE8D04}" destId="{52B7C8E5-1FB6-4836-ADB4-A0BC63A65BDD}" srcOrd="2" destOrd="0" presId="urn:microsoft.com/office/officeart/2005/8/layout/vList2"/>
    <dgm:cxn modelId="{CA768A14-1BB5-4A32-908F-E35567279459}" type="presParOf" srcId="{C43A9E8B-734C-4E3D-BEC9-C61858AE8D04}" destId="{A226C6C0-3A91-439E-B70D-28EF436BB782}" srcOrd="3" destOrd="0" presId="urn:microsoft.com/office/officeart/2005/8/layout/vList2"/>
    <dgm:cxn modelId="{ADBA5A59-05F3-4E4A-8DC7-627B1EE17180}" type="presParOf" srcId="{C43A9E8B-734C-4E3D-BEC9-C61858AE8D04}" destId="{5FF88F46-52CB-4591-A93D-021F083204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A492F-2AA3-4007-9ACB-5997BFB28D1E}"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987EACA4-5861-49D8-A187-A815223970BC}">
      <dgm:prSet/>
      <dgm:spPr/>
      <dgm:t>
        <a:bodyPr/>
        <a:lstStyle/>
        <a:p>
          <a:r>
            <a:rPr lang="en-GB" dirty="0"/>
            <a:t>How to deal with missing data?</a:t>
          </a:r>
          <a:endParaRPr lang="en-US" dirty="0"/>
        </a:p>
      </dgm:t>
    </dgm:pt>
    <dgm:pt modelId="{E4BA0195-1DC8-4137-BDEA-06A8BE00CCF1}" type="parTrans" cxnId="{13B16789-AFD6-4498-8DBB-84F2A62D797D}">
      <dgm:prSet/>
      <dgm:spPr/>
      <dgm:t>
        <a:bodyPr/>
        <a:lstStyle/>
        <a:p>
          <a:endParaRPr lang="en-US"/>
        </a:p>
      </dgm:t>
    </dgm:pt>
    <dgm:pt modelId="{7096F339-5A59-4C4B-AA14-01E1751E87DC}" type="sibTrans" cxnId="{13B16789-AFD6-4498-8DBB-84F2A62D797D}">
      <dgm:prSet phldrT="1" phldr="0"/>
      <dgm:spPr/>
      <dgm:t>
        <a:bodyPr/>
        <a:lstStyle/>
        <a:p>
          <a:r>
            <a:rPr lang="en-US"/>
            <a:t>1</a:t>
          </a:r>
        </a:p>
      </dgm:t>
    </dgm:pt>
    <dgm:pt modelId="{2FFB07E9-E605-4E77-8904-50E1FA26C379}">
      <dgm:prSet/>
      <dgm:spPr/>
      <dgm:t>
        <a:bodyPr/>
        <a:lstStyle/>
        <a:p>
          <a:r>
            <a:rPr lang="en-GB" dirty="0"/>
            <a:t>How to deal with categorical data?</a:t>
          </a:r>
          <a:endParaRPr lang="en-US" dirty="0"/>
        </a:p>
      </dgm:t>
    </dgm:pt>
    <dgm:pt modelId="{6E1A5270-6EF1-4C33-AF8C-7C59A4D7B61A}" type="parTrans" cxnId="{A2B07C77-5751-43B0-A3D0-8C1B61EC89D9}">
      <dgm:prSet/>
      <dgm:spPr/>
      <dgm:t>
        <a:bodyPr/>
        <a:lstStyle/>
        <a:p>
          <a:endParaRPr lang="en-US"/>
        </a:p>
      </dgm:t>
    </dgm:pt>
    <dgm:pt modelId="{3958B7FE-BFE2-4778-85B4-767FB4BC9DA5}" type="sibTrans" cxnId="{A2B07C77-5751-43B0-A3D0-8C1B61EC89D9}">
      <dgm:prSet phldrT="2" phldr="0"/>
      <dgm:spPr/>
      <dgm:t>
        <a:bodyPr/>
        <a:lstStyle/>
        <a:p>
          <a:r>
            <a:rPr lang="en-US"/>
            <a:t>2</a:t>
          </a:r>
        </a:p>
      </dgm:t>
    </dgm:pt>
    <dgm:pt modelId="{9B653F61-5458-4FEB-9695-2E86B436EF03}">
      <dgm:prSet/>
      <dgm:spPr/>
      <dgm:t>
        <a:bodyPr/>
        <a:lstStyle/>
        <a:p>
          <a:r>
            <a:rPr lang="en-GB" dirty="0"/>
            <a:t>How to deal with continuous values?</a:t>
          </a:r>
          <a:endParaRPr lang="en-US" dirty="0"/>
        </a:p>
      </dgm:t>
    </dgm:pt>
    <dgm:pt modelId="{E18B0E03-1D17-4413-B254-786962143828}" type="parTrans" cxnId="{B455E875-BEF6-4E03-8B20-10981B6DC56C}">
      <dgm:prSet/>
      <dgm:spPr/>
      <dgm:t>
        <a:bodyPr/>
        <a:lstStyle/>
        <a:p>
          <a:endParaRPr lang="en-US"/>
        </a:p>
      </dgm:t>
    </dgm:pt>
    <dgm:pt modelId="{3A7E62F4-9B48-44E4-8FC4-4D11EDBEE019}" type="sibTrans" cxnId="{B455E875-BEF6-4E03-8B20-10981B6DC56C}">
      <dgm:prSet phldrT="3" phldr="0"/>
      <dgm:spPr/>
      <dgm:t>
        <a:bodyPr/>
        <a:lstStyle/>
        <a:p>
          <a:r>
            <a:rPr lang="en-US"/>
            <a:t>3</a:t>
          </a:r>
        </a:p>
      </dgm:t>
    </dgm:pt>
    <dgm:pt modelId="{3330D127-163A-4133-94FC-F20C2E1C6DFB}" type="pres">
      <dgm:prSet presAssocID="{24EA492F-2AA3-4007-9ACB-5997BFB28D1E}" presName="Name0" presStyleCnt="0">
        <dgm:presLayoutVars>
          <dgm:animLvl val="lvl"/>
          <dgm:resizeHandles val="exact"/>
        </dgm:presLayoutVars>
      </dgm:prSet>
      <dgm:spPr/>
    </dgm:pt>
    <dgm:pt modelId="{E8CABBB3-6227-411D-81FA-3F3CA59D07F2}" type="pres">
      <dgm:prSet presAssocID="{987EACA4-5861-49D8-A187-A815223970BC}" presName="compositeNode" presStyleCnt="0">
        <dgm:presLayoutVars>
          <dgm:bulletEnabled val="1"/>
        </dgm:presLayoutVars>
      </dgm:prSet>
      <dgm:spPr/>
    </dgm:pt>
    <dgm:pt modelId="{50B64A88-B577-4447-9C48-93048160045F}" type="pres">
      <dgm:prSet presAssocID="{987EACA4-5861-49D8-A187-A815223970BC}" presName="bgRect" presStyleLbl="bgAccFollowNode1" presStyleIdx="0" presStyleCnt="3"/>
      <dgm:spPr/>
    </dgm:pt>
    <dgm:pt modelId="{73349CB1-E66B-462D-A2AD-D9F6518F1E78}" type="pres">
      <dgm:prSet presAssocID="{7096F339-5A59-4C4B-AA14-01E1751E87DC}" presName="sibTransNodeCircle" presStyleLbl="alignNode1" presStyleIdx="0" presStyleCnt="6">
        <dgm:presLayoutVars>
          <dgm:chMax val="0"/>
          <dgm:bulletEnabled/>
        </dgm:presLayoutVars>
      </dgm:prSet>
      <dgm:spPr/>
    </dgm:pt>
    <dgm:pt modelId="{0898C813-6FAD-430C-B4B4-E2539697E52B}" type="pres">
      <dgm:prSet presAssocID="{987EACA4-5861-49D8-A187-A815223970BC}" presName="bottomLine" presStyleLbl="alignNode1" presStyleIdx="1" presStyleCnt="6">
        <dgm:presLayoutVars/>
      </dgm:prSet>
      <dgm:spPr/>
    </dgm:pt>
    <dgm:pt modelId="{47636EC4-A3F2-4E62-8E0C-8E5E46E804DD}" type="pres">
      <dgm:prSet presAssocID="{987EACA4-5861-49D8-A187-A815223970BC}" presName="nodeText" presStyleLbl="bgAccFollowNode1" presStyleIdx="0" presStyleCnt="3">
        <dgm:presLayoutVars>
          <dgm:bulletEnabled val="1"/>
        </dgm:presLayoutVars>
      </dgm:prSet>
      <dgm:spPr/>
    </dgm:pt>
    <dgm:pt modelId="{F7A49D9E-8875-4DC9-85CA-F9A5E9E0E412}" type="pres">
      <dgm:prSet presAssocID="{7096F339-5A59-4C4B-AA14-01E1751E87DC}" presName="sibTrans" presStyleCnt="0"/>
      <dgm:spPr/>
    </dgm:pt>
    <dgm:pt modelId="{A8DC2138-7B63-40D4-B033-D6A21D4A25DB}" type="pres">
      <dgm:prSet presAssocID="{2FFB07E9-E605-4E77-8904-50E1FA26C379}" presName="compositeNode" presStyleCnt="0">
        <dgm:presLayoutVars>
          <dgm:bulletEnabled val="1"/>
        </dgm:presLayoutVars>
      </dgm:prSet>
      <dgm:spPr/>
    </dgm:pt>
    <dgm:pt modelId="{72DC1D96-6D3A-4989-BCB9-C62212C06E85}" type="pres">
      <dgm:prSet presAssocID="{2FFB07E9-E605-4E77-8904-50E1FA26C379}" presName="bgRect" presStyleLbl="bgAccFollowNode1" presStyleIdx="1" presStyleCnt="3"/>
      <dgm:spPr/>
    </dgm:pt>
    <dgm:pt modelId="{7D22524F-800E-49F8-AEE6-E3EE334AFEA0}" type="pres">
      <dgm:prSet presAssocID="{3958B7FE-BFE2-4778-85B4-767FB4BC9DA5}" presName="sibTransNodeCircle" presStyleLbl="alignNode1" presStyleIdx="2" presStyleCnt="6">
        <dgm:presLayoutVars>
          <dgm:chMax val="0"/>
          <dgm:bulletEnabled/>
        </dgm:presLayoutVars>
      </dgm:prSet>
      <dgm:spPr/>
    </dgm:pt>
    <dgm:pt modelId="{785A8081-D800-45E8-94AD-6B09E88BBF2A}" type="pres">
      <dgm:prSet presAssocID="{2FFB07E9-E605-4E77-8904-50E1FA26C379}" presName="bottomLine" presStyleLbl="alignNode1" presStyleIdx="3" presStyleCnt="6">
        <dgm:presLayoutVars/>
      </dgm:prSet>
      <dgm:spPr/>
    </dgm:pt>
    <dgm:pt modelId="{47439E72-5EE1-4635-8293-A16BE7DD2348}" type="pres">
      <dgm:prSet presAssocID="{2FFB07E9-E605-4E77-8904-50E1FA26C379}" presName="nodeText" presStyleLbl="bgAccFollowNode1" presStyleIdx="1" presStyleCnt="3">
        <dgm:presLayoutVars>
          <dgm:bulletEnabled val="1"/>
        </dgm:presLayoutVars>
      </dgm:prSet>
      <dgm:spPr/>
    </dgm:pt>
    <dgm:pt modelId="{D0602501-CA57-4C2C-9DB0-C95AC34CCFFD}" type="pres">
      <dgm:prSet presAssocID="{3958B7FE-BFE2-4778-85B4-767FB4BC9DA5}" presName="sibTrans" presStyleCnt="0"/>
      <dgm:spPr/>
    </dgm:pt>
    <dgm:pt modelId="{C5B7BD50-5FB7-4A72-84B3-5C1E6943AF57}" type="pres">
      <dgm:prSet presAssocID="{9B653F61-5458-4FEB-9695-2E86B436EF03}" presName="compositeNode" presStyleCnt="0">
        <dgm:presLayoutVars>
          <dgm:bulletEnabled val="1"/>
        </dgm:presLayoutVars>
      </dgm:prSet>
      <dgm:spPr/>
    </dgm:pt>
    <dgm:pt modelId="{534C629A-AED0-464E-82AE-563AA60870EC}" type="pres">
      <dgm:prSet presAssocID="{9B653F61-5458-4FEB-9695-2E86B436EF03}" presName="bgRect" presStyleLbl="bgAccFollowNode1" presStyleIdx="2" presStyleCnt="3"/>
      <dgm:spPr/>
    </dgm:pt>
    <dgm:pt modelId="{07794A41-F83B-44F4-B631-749E1F7646B4}" type="pres">
      <dgm:prSet presAssocID="{3A7E62F4-9B48-44E4-8FC4-4D11EDBEE019}" presName="sibTransNodeCircle" presStyleLbl="alignNode1" presStyleIdx="4" presStyleCnt="6">
        <dgm:presLayoutVars>
          <dgm:chMax val="0"/>
          <dgm:bulletEnabled/>
        </dgm:presLayoutVars>
      </dgm:prSet>
      <dgm:spPr/>
    </dgm:pt>
    <dgm:pt modelId="{B057AFAE-1C5E-4558-A4A0-063D0D863D43}" type="pres">
      <dgm:prSet presAssocID="{9B653F61-5458-4FEB-9695-2E86B436EF03}" presName="bottomLine" presStyleLbl="alignNode1" presStyleIdx="5" presStyleCnt="6">
        <dgm:presLayoutVars/>
      </dgm:prSet>
      <dgm:spPr/>
    </dgm:pt>
    <dgm:pt modelId="{78B90C04-2CE3-49A1-9045-6B7072F351B9}" type="pres">
      <dgm:prSet presAssocID="{9B653F61-5458-4FEB-9695-2E86B436EF03}" presName="nodeText" presStyleLbl="bgAccFollowNode1" presStyleIdx="2" presStyleCnt="3">
        <dgm:presLayoutVars>
          <dgm:bulletEnabled val="1"/>
        </dgm:presLayoutVars>
      </dgm:prSet>
      <dgm:spPr/>
    </dgm:pt>
  </dgm:ptLst>
  <dgm:cxnLst>
    <dgm:cxn modelId="{A980FB0E-039D-49A7-987E-E78F88020F55}" type="presOf" srcId="{987EACA4-5861-49D8-A187-A815223970BC}" destId="{50B64A88-B577-4447-9C48-93048160045F}" srcOrd="0" destOrd="0" presId="urn:microsoft.com/office/officeart/2016/7/layout/BasicLinearProcessNumbered"/>
    <dgm:cxn modelId="{9E726D45-2BC3-400F-A642-C3F19F8AE777}" type="presOf" srcId="{2FFB07E9-E605-4E77-8904-50E1FA26C379}" destId="{72DC1D96-6D3A-4989-BCB9-C62212C06E85}" srcOrd="0" destOrd="0" presId="urn:microsoft.com/office/officeart/2016/7/layout/BasicLinearProcessNumbered"/>
    <dgm:cxn modelId="{B455E875-BEF6-4E03-8B20-10981B6DC56C}" srcId="{24EA492F-2AA3-4007-9ACB-5997BFB28D1E}" destId="{9B653F61-5458-4FEB-9695-2E86B436EF03}" srcOrd="2" destOrd="0" parTransId="{E18B0E03-1D17-4413-B254-786962143828}" sibTransId="{3A7E62F4-9B48-44E4-8FC4-4D11EDBEE019}"/>
    <dgm:cxn modelId="{36746257-B3CC-484E-A291-B505B57A3236}" type="presOf" srcId="{9B653F61-5458-4FEB-9695-2E86B436EF03}" destId="{534C629A-AED0-464E-82AE-563AA60870EC}" srcOrd="0" destOrd="0" presId="urn:microsoft.com/office/officeart/2016/7/layout/BasicLinearProcessNumbered"/>
    <dgm:cxn modelId="{A2B07C77-5751-43B0-A3D0-8C1B61EC89D9}" srcId="{24EA492F-2AA3-4007-9ACB-5997BFB28D1E}" destId="{2FFB07E9-E605-4E77-8904-50E1FA26C379}" srcOrd="1" destOrd="0" parTransId="{6E1A5270-6EF1-4C33-AF8C-7C59A4D7B61A}" sibTransId="{3958B7FE-BFE2-4778-85B4-767FB4BC9DA5}"/>
    <dgm:cxn modelId="{8062C983-36D4-4A1E-BC4A-225D9CBB8886}" type="presOf" srcId="{3A7E62F4-9B48-44E4-8FC4-4D11EDBEE019}" destId="{07794A41-F83B-44F4-B631-749E1F7646B4}" srcOrd="0" destOrd="0" presId="urn:microsoft.com/office/officeart/2016/7/layout/BasicLinearProcessNumbered"/>
    <dgm:cxn modelId="{13B16789-AFD6-4498-8DBB-84F2A62D797D}" srcId="{24EA492F-2AA3-4007-9ACB-5997BFB28D1E}" destId="{987EACA4-5861-49D8-A187-A815223970BC}" srcOrd="0" destOrd="0" parTransId="{E4BA0195-1DC8-4137-BDEA-06A8BE00CCF1}" sibTransId="{7096F339-5A59-4C4B-AA14-01E1751E87DC}"/>
    <dgm:cxn modelId="{E3906A8E-7EDA-461F-9B82-666067D74F32}" type="presOf" srcId="{987EACA4-5861-49D8-A187-A815223970BC}" destId="{47636EC4-A3F2-4E62-8E0C-8E5E46E804DD}" srcOrd="1" destOrd="0" presId="urn:microsoft.com/office/officeart/2016/7/layout/BasicLinearProcessNumbered"/>
    <dgm:cxn modelId="{F02A8199-7A98-455F-A444-EB99FAC5B9BB}" type="presOf" srcId="{9B653F61-5458-4FEB-9695-2E86B436EF03}" destId="{78B90C04-2CE3-49A1-9045-6B7072F351B9}" srcOrd="1" destOrd="0" presId="urn:microsoft.com/office/officeart/2016/7/layout/BasicLinearProcessNumbered"/>
    <dgm:cxn modelId="{E822D3BA-7344-4B98-920B-5CB5C9A6AC3F}" type="presOf" srcId="{24EA492F-2AA3-4007-9ACB-5997BFB28D1E}" destId="{3330D127-163A-4133-94FC-F20C2E1C6DFB}" srcOrd="0" destOrd="0" presId="urn:microsoft.com/office/officeart/2016/7/layout/BasicLinearProcessNumbered"/>
    <dgm:cxn modelId="{6A2D5BBF-B860-4A24-8213-C5B61070E308}" type="presOf" srcId="{3958B7FE-BFE2-4778-85B4-767FB4BC9DA5}" destId="{7D22524F-800E-49F8-AEE6-E3EE334AFEA0}" srcOrd="0" destOrd="0" presId="urn:microsoft.com/office/officeart/2016/7/layout/BasicLinearProcessNumbered"/>
    <dgm:cxn modelId="{110CF5D7-DC21-48FE-B7D4-0BD1F103D2C9}" type="presOf" srcId="{7096F339-5A59-4C4B-AA14-01E1751E87DC}" destId="{73349CB1-E66B-462D-A2AD-D9F6518F1E78}" srcOrd="0" destOrd="0" presId="urn:microsoft.com/office/officeart/2016/7/layout/BasicLinearProcessNumbered"/>
    <dgm:cxn modelId="{9B69C7F9-B6A8-46F7-B300-D3EF41593D7A}" type="presOf" srcId="{2FFB07E9-E605-4E77-8904-50E1FA26C379}" destId="{47439E72-5EE1-4635-8293-A16BE7DD2348}" srcOrd="1" destOrd="0" presId="urn:microsoft.com/office/officeart/2016/7/layout/BasicLinearProcessNumbered"/>
    <dgm:cxn modelId="{9AC72BDE-BD1E-457D-BF7E-A6DE70CF5A8A}" type="presParOf" srcId="{3330D127-163A-4133-94FC-F20C2E1C6DFB}" destId="{E8CABBB3-6227-411D-81FA-3F3CA59D07F2}" srcOrd="0" destOrd="0" presId="urn:microsoft.com/office/officeart/2016/7/layout/BasicLinearProcessNumbered"/>
    <dgm:cxn modelId="{D5A50E42-7DFD-4F98-9CA0-A6BDE1E2FCAC}" type="presParOf" srcId="{E8CABBB3-6227-411D-81FA-3F3CA59D07F2}" destId="{50B64A88-B577-4447-9C48-93048160045F}" srcOrd="0" destOrd="0" presId="urn:microsoft.com/office/officeart/2016/7/layout/BasicLinearProcessNumbered"/>
    <dgm:cxn modelId="{196740B7-BA6C-409D-BC6C-2DCF991639A9}" type="presParOf" srcId="{E8CABBB3-6227-411D-81FA-3F3CA59D07F2}" destId="{73349CB1-E66B-462D-A2AD-D9F6518F1E78}" srcOrd="1" destOrd="0" presId="urn:microsoft.com/office/officeart/2016/7/layout/BasicLinearProcessNumbered"/>
    <dgm:cxn modelId="{5D905E19-4CDB-4FDE-B6F5-6453678E8590}" type="presParOf" srcId="{E8CABBB3-6227-411D-81FA-3F3CA59D07F2}" destId="{0898C813-6FAD-430C-B4B4-E2539697E52B}" srcOrd="2" destOrd="0" presId="urn:microsoft.com/office/officeart/2016/7/layout/BasicLinearProcessNumbered"/>
    <dgm:cxn modelId="{0144AB5D-553E-472F-A5F5-771A4924BB7C}" type="presParOf" srcId="{E8CABBB3-6227-411D-81FA-3F3CA59D07F2}" destId="{47636EC4-A3F2-4E62-8E0C-8E5E46E804DD}" srcOrd="3" destOrd="0" presId="urn:microsoft.com/office/officeart/2016/7/layout/BasicLinearProcessNumbered"/>
    <dgm:cxn modelId="{A49DEDD7-DDA7-484A-B833-8B2C5AC3897D}" type="presParOf" srcId="{3330D127-163A-4133-94FC-F20C2E1C6DFB}" destId="{F7A49D9E-8875-4DC9-85CA-F9A5E9E0E412}" srcOrd="1" destOrd="0" presId="urn:microsoft.com/office/officeart/2016/7/layout/BasicLinearProcessNumbered"/>
    <dgm:cxn modelId="{1D5F7B3B-1525-46CA-8EFD-664078FA4426}" type="presParOf" srcId="{3330D127-163A-4133-94FC-F20C2E1C6DFB}" destId="{A8DC2138-7B63-40D4-B033-D6A21D4A25DB}" srcOrd="2" destOrd="0" presId="urn:microsoft.com/office/officeart/2016/7/layout/BasicLinearProcessNumbered"/>
    <dgm:cxn modelId="{6B828BC3-A42B-44F9-AB33-775702B56168}" type="presParOf" srcId="{A8DC2138-7B63-40D4-B033-D6A21D4A25DB}" destId="{72DC1D96-6D3A-4989-BCB9-C62212C06E85}" srcOrd="0" destOrd="0" presId="urn:microsoft.com/office/officeart/2016/7/layout/BasicLinearProcessNumbered"/>
    <dgm:cxn modelId="{250E2BFE-5349-4C5F-B2BC-23F3CEAA1FDA}" type="presParOf" srcId="{A8DC2138-7B63-40D4-B033-D6A21D4A25DB}" destId="{7D22524F-800E-49F8-AEE6-E3EE334AFEA0}" srcOrd="1" destOrd="0" presId="urn:microsoft.com/office/officeart/2016/7/layout/BasicLinearProcessNumbered"/>
    <dgm:cxn modelId="{AD604B86-781D-4365-B91B-26AD8D488823}" type="presParOf" srcId="{A8DC2138-7B63-40D4-B033-D6A21D4A25DB}" destId="{785A8081-D800-45E8-94AD-6B09E88BBF2A}" srcOrd="2" destOrd="0" presId="urn:microsoft.com/office/officeart/2016/7/layout/BasicLinearProcessNumbered"/>
    <dgm:cxn modelId="{7748B8A2-4D64-4ED6-B64B-70C9F753BE33}" type="presParOf" srcId="{A8DC2138-7B63-40D4-B033-D6A21D4A25DB}" destId="{47439E72-5EE1-4635-8293-A16BE7DD2348}" srcOrd="3" destOrd="0" presId="urn:microsoft.com/office/officeart/2016/7/layout/BasicLinearProcessNumbered"/>
    <dgm:cxn modelId="{735E42D5-6E08-4E56-AFD0-418DAFD74653}" type="presParOf" srcId="{3330D127-163A-4133-94FC-F20C2E1C6DFB}" destId="{D0602501-CA57-4C2C-9DB0-C95AC34CCFFD}" srcOrd="3" destOrd="0" presId="urn:microsoft.com/office/officeart/2016/7/layout/BasicLinearProcessNumbered"/>
    <dgm:cxn modelId="{C40891E4-026A-4E41-BF68-A04420FB824E}" type="presParOf" srcId="{3330D127-163A-4133-94FC-F20C2E1C6DFB}" destId="{C5B7BD50-5FB7-4A72-84B3-5C1E6943AF57}" srcOrd="4" destOrd="0" presId="urn:microsoft.com/office/officeart/2016/7/layout/BasicLinearProcessNumbered"/>
    <dgm:cxn modelId="{E71808D1-7571-446C-A67F-85A70E81F8CB}" type="presParOf" srcId="{C5B7BD50-5FB7-4A72-84B3-5C1E6943AF57}" destId="{534C629A-AED0-464E-82AE-563AA60870EC}" srcOrd="0" destOrd="0" presId="urn:microsoft.com/office/officeart/2016/7/layout/BasicLinearProcessNumbered"/>
    <dgm:cxn modelId="{BA91A586-B22B-4F57-8D31-56E2DAB04DC7}" type="presParOf" srcId="{C5B7BD50-5FB7-4A72-84B3-5C1E6943AF57}" destId="{07794A41-F83B-44F4-B631-749E1F7646B4}" srcOrd="1" destOrd="0" presId="urn:microsoft.com/office/officeart/2016/7/layout/BasicLinearProcessNumbered"/>
    <dgm:cxn modelId="{74EE792F-A8EB-46E7-AE59-86778626CCD6}" type="presParOf" srcId="{C5B7BD50-5FB7-4A72-84B3-5C1E6943AF57}" destId="{B057AFAE-1C5E-4558-A4A0-063D0D863D43}" srcOrd="2" destOrd="0" presId="urn:microsoft.com/office/officeart/2016/7/layout/BasicLinearProcessNumbered"/>
    <dgm:cxn modelId="{7E5EDCED-8FD4-4259-8E48-0969E5FA9F57}" type="presParOf" srcId="{C5B7BD50-5FB7-4A72-84B3-5C1E6943AF57}" destId="{78B90C04-2CE3-49A1-9045-6B7072F351B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AFAC5-E366-4403-9DBE-BCB5CC2E7324}">
      <dsp:nvSpPr>
        <dsp:cNvPr id="0" name=""/>
        <dsp:cNvSpPr/>
      </dsp:nvSpPr>
      <dsp:spPr>
        <a:xfrm>
          <a:off x="0" y="30096"/>
          <a:ext cx="5762564"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Now</a:t>
          </a:r>
          <a:r>
            <a:rPr lang="en-GB" sz="2000" kern="1200" dirty="0"/>
            <a:t> the concentration became on </a:t>
          </a:r>
          <a:r>
            <a:rPr lang="en-GB" sz="2000" b="1" kern="1200" dirty="0"/>
            <a:t>data preparation </a:t>
          </a:r>
          <a:r>
            <a:rPr lang="en-GB" sz="2000" kern="1200" dirty="0"/>
            <a:t>and</a:t>
          </a:r>
          <a:r>
            <a:rPr lang="en-GB" sz="2000" b="1" kern="1200" dirty="0"/>
            <a:t> data augmentation</a:t>
          </a:r>
          <a:endParaRPr lang="en-US" sz="2000" b="1" kern="1200" dirty="0"/>
        </a:p>
      </dsp:txBody>
      <dsp:txXfrm>
        <a:off x="84958" y="115054"/>
        <a:ext cx="5592648" cy="1570459"/>
      </dsp:txXfrm>
    </dsp:sp>
    <dsp:sp modelId="{52B7C8E5-1FB6-4836-ADB4-A0BC63A65BDD}">
      <dsp:nvSpPr>
        <dsp:cNvPr id="0" name=""/>
        <dsp:cNvSpPr/>
      </dsp:nvSpPr>
      <dsp:spPr>
        <a:xfrm>
          <a:off x="0" y="1828072"/>
          <a:ext cx="5762564" cy="1740375"/>
        </a:xfrm>
        <a:prstGeom prst="roundRect">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The target of data preparation is unifying the form of images that will enter the network</a:t>
          </a:r>
          <a:endParaRPr lang="en-US" sz="2000" kern="1200" dirty="0"/>
        </a:p>
      </dsp:txBody>
      <dsp:txXfrm>
        <a:off x="84958" y="1913030"/>
        <a:ext cx="5592648" cy="1570459"/>
      </dsp:txXfrm>
    </dsp:sp>
    <dsp:sp modelId="{5FF88F46-52CB-4591-A93D-021F0832045F}">
      <dsp:nvSpPr>
        <dsp:cNvPr id="0" name=""/>
        <dsp:cNvSpPr/>
      </dsp:nvSpPr>
      <dsp:spPr>
        <a:xfrm>
          <a:off x="0" y="3626047"/>
          <a:ext cx="5762564" cy="1740375"/>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Data augmentation target increase the ability of the model to deal with different shapes of the object and increase the number of the sample that would be recognized by the machine learning model</a:t>
          </a:r>
          <a:endParaRPr lang="en-US" sz="2000" kern="1200" dirty="0"/>
        </a:p>
      </dsp:txBody>
      <dsp:txXfrm>
        <a:off x="84958" y="3711005"/>
        <a:ext cx="5592648" cy="1570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4A88-B577-4447-9C48-93048160045F}">
      <dsp:nvSpPr>
        <dsp:cNvPr id="0" name=""/>
        <dsp:cNvSpPr/>
      </dsp:nvSpPr>
      <dsp:spPr>
        <a:xfrm>
          <a:off x="0" y="0"/>
          <a:ext cx="3286125" cy="42354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missing data?</a:t>
          </a:r>
          <a:endParaRPr lang="en-US" sz="2600" kern="1200" dirty="0"/>
        </a:p>
      </dsp:txBody>
      <dsp:txXfrm>
        <a:off x="0" y="1609471"/>
        <a:ext cx="3286125" cy="2541270"/>
      </dsp:txXfrm>
    </dsp:sp>
    <dsp:sp modelId="{73349CB1-E66B-462D-A2AD-D9F6518F1E78}">
      <dsp:nvSpPr>
        <dsp:cNvPr id="0" name=""/>
        <dsp:cNvSpPr/>
      </dsp:nvSpPr>
      <dsp:spPr>
        <a:xfrm>
          <a:off x="1007744" y="423544"/>
          <a:ext cx="1270635" cy="127063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93824" y="609624"/>
        <a:ext cx="898475" cy="898475"/>
      </dsp:txXfrm>
    </dsp:sp>
    <dsp:sp modelId="{0898C813-6FAD-430C-B4B4-E2539697E52B}">
      <dsp:nvSpPr>
        <dsp:cNvPr id="0" name=""/>
        <dsp:cNvSpPr/>
      </dsp:nvSpPr>
      <dsp:spPr>
        <a:xfrm>
          <a:off x="0" y="4235378"/>
          <a:ext cx="3286125" cy="72"/>
        </a:xfrm>
        <a:prstGeom prst="rect">
          <a:avLst/>
        </a:prstGeom>
        <a:solidFill>
          <a:schemeClr val="accent5">
            <a:hueOff val="3866800"/>
            <a:satOff val="-5741"/>
            <a:lumOff val="-1059"/>
            <a:alphaOff val="0"/>
          </a:schemeClr>
        </a:solidFill>
        <a:ln w="12700" cap="flat" cmpd="sng" algn="ctr">
          <a:solidFill>
            <a:schemeClr val="accent5">
              <a:hueOff val="3866800"/>
              <a:satOff val="-574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C1D96-6D3A-4989-BCB9-C62212C06E85}">
      <dsp:nvSpPr>
        <dsp:cNvPr id="0" name=""/>
        <dsp:cNvSpPr/>
      </dsp:nvSpPr>
      <dsp:spPr>
        <a:xfrm>
          <a:off x="3614737" y="0"/>
          <a:ext cx="3286125" cy="4235450"/>
        </a:xfrm>
        <a:prstGeom prst="rect">
          <a:avLst/>
        </a:prstGeom>
        <a:solidFill>
          <a:schemeClr val="accent5">
            <a:tint val="40000"/>
            <a:alpha val="90000"/>
            <a:hueOff val="10257762"/>
            <a:satOff val="-20909"/>
            <a:lumOff val="-1277"/>
            <a:alphaOff val="0"/>
          </a:schemeClr>
        </a:solidFill>
        <a:ln w="12700" cap="flat" cmpd="sng" algn="ctr">
          <a:solidFill>
            <a:schemeClr val="accent5">
              <a:tint val="40000"/>
              <a:alpha val="90000"/>
              <a:hueOff val="10257762"/>
              <a:satOff val="-20909"/>
              <a:lumOff val="-12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categorical data?</a:t>
          </a:r>
          <a:endParaRPr lang="en-US" sz="2600" kern="1200" dirty="0"/>
        </a:p>
      </dsp:txBody>
      <dsp:txXfrm>
        <a:off x="3614737" y="1609471"/>
        <a:ext cx="3286125" cy="2541270"/>
      </dsp:txXfrm>
    </dsp:sp>
    <dsp:sp modelId="{7D22524F-800E-49F8-AEE6-E3EE334AFEA0}">
      <dsp:nvSpPr>
        <dsp:cNvPr id="0" name=""/>
        <dsp:cNvSpPr/>
      </dsp:nvSpPr>
      <dsp:spPr>
        <a:xfrm>
          <a:off x="4622482" y="423544"/>
          <a:ext cx="1270635" cy="1270635"/>
        </a:xfrm>
        <a:prstGeom prst="ellipse">
          <a:avLst/>
        </a:prstGeom>
        <a:solidFill>
          <a:schemeClr val="accent5">
            <a:hueOff val="7733600"/>
            <a:satOff val="-11481"/>
            <a:lumOff val="-2118"/>
            <a:alphaOff val="0"/>
          </a:schemeClr>
        </a:solidFill>
        <a:ln w="12700" cap="flat" cmpd="sng" algn="ctr">
          <a:solidFill>
            <a:schemeClr val="accent5">
              <a:hueOff val="7733600"/>
              <a:satOff val="-11481"/>
              <a:lumOff val="-2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08562" y="609624"/>
        <a:ext cx="898475" cy="898475"/>
      </dsp:txXfrm>
    </dsp:sp>
    <dsp:sp modelId="{785A8081-D800-45E8-94AD-6B09E88BBF2A}">
      <dsp:nvSpPr>
        <dsp:cNvPr id="0" name=""/>
        <dsp:cNvSpPr/>
      </dsp:nvSpPr>
      <dsp:spPr>
        <a:xfrm>
          <a:off x="3614737" y="4235378"/>
          <a:ext cx="3286125" cy="72"/>
        </a:xfrm>
        <a:prstGeom prst="rect">
          <a:avLst/>
        </a:prstGeom>
        <a:solidFill>
          <a:schemeClr val="accent5">
            <a:hueOff val="11600400"/>
            <a:satOff val="-17222"/>
            <a:lumOff val="-3177"/>
            <a:alphaOff val="0"/>
          </a:schemeClr>
        </a:solidFill>
        <a:ln w="12700" cap="flat" cmpd="sng" algn="ctr">
          <a:solidFill>
            <a:schemeClr val="accent5">
              <a:hueOff val="11600400"/>
              <a:satOff val="-17222"/>
              <a:lumOff val="-3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C629A-AED0-464E-82AE-563AA60870EC}">
      <dsp:nvSpPr>
        <dsp:cNvPr id="0" name=""/>
        <dsp:cNvSpPr/>
      </dsp:nvSpPr>
      <dsp:spPr>
        <a:xfrm>
          <a:off x="7229475" y="0"/>
          <a:ext cx="3286125" cy="4235450"/>
        </a:xfrm>
        <a:prstGeom prst="rect">
          <a:avLst/>
        </a:prstGeom>
        <a:solidFill>
          <a:schemeClr val="accent5">
            <a:tint val="40000"/>
            <a:alpha val="90000"/>
            <a:hueOff val="20515523"/>
            <a:satOff val="-41818"/>
            <a:lumOff val="-2554"/>
            <a:alphaOff val="0"/>
          </a:schemeClr>
        </a:solidFill>
        <a:ln w="12700" cap="flat" cmpd="sng" algn="ctr">
          <a:solidFill>
            <a:schemeClr val="accent5">
              <a:tint val="40000"/>
              <a:alpha val="90000"/>
              <a:hueOff val="20515523"/>
              <a:satOff val="-41818"/>
              <a:lumOff val="-25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continuous values?</a:t>
          </a:r>
          <a:endParaRPr lang="en-US" sz="2600" kern="1200" dirty="0"/>
        </a:p>
      </dsp:txBody>
      <dsp:txXfrm>
        <a:off x="7229475" y="1609471"/>
        <a:ext cx="3286125" cy="2541270"/>
      </dsp:txXfrm>
    </dsp:sp>
    <dsp:sp modelId="{07794A41-F83B-44F4-B631-749E1F7646B4}">
      <dsp:nvSpPr>
        <dsp:cNvPr id="0" name=""/>
        <dsp:cNvSpPr/>
      </dsp:nvSpPr>
      <dsp:spPr>
        <a:xfrm>
          <a:off x="8237220" y="423544"/>
          <a:ext cx="1270635" cy="1270635"/>
        </a:xfrm>
        <a:prstGeom prst="ellipse">
          <a:avLst/>
        </a:prstGeom>
        <a:solidFill>
          <a:schemeClr val="accent5">
            <a:hueOff val="15467199"/>
            <a:satOff val="-22962"/>
            <a:lumOff val="-4236"/>
            <a:alphaOff val="0"/>
          </a:schemeClr>
        </a:solidFill>
        <a:ln w="12700" cap="flat" cmpd="sng" algn="ctr">
          <a:solidFill>
            <a:schemeClr val="accent5">
              <a:hueOff val="15467199"/>
              <a:satOff val="-22962"/>
              <a:lumOff val="-4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23300" y="609624"/>
        <a:ext cx="898475" cy="898475"/>
      </dsp:txXfrm>
    </dsp:sp>
    <dsp:sp modelId="{B057AFAE-1C5E-4558-A4A0-063D0D863D43}">
      <dsp:nvSpPr>
        <dsp:cNvPr id="0" name=""/>
        <dsp:cNvSpPr/>
      </dsp:nvSpPr>
      <dsp:spPr>
        <a:xfrm>
          <a:off x="7229475" y="4235378"/>
          <a:ext cx="3286125" cy="72"/>
        </a:xfrm>
        <a:prstGeom prst="rect">
          <a:avLst/>
        </a:prstGeom>
        <a:solidFill>
          <a:schemeClr val="accent5">
            <a:hueOff val="19333998"/>
            <a:satOff val="-28703"/>
            <a:lumOff val="-5295"/>
            <a:alphaOff val="0"/>
          </a:schemeClr>
        </a:solidFill>
        <a:ln w="12700" cap="flat" cmpd="sng" algn="ctr">
          <a:solidFill>
            <a:schemeClr val="accent5">
              <a:hueOff val="19333998"/>
              <a:satOff val="-28703"/>
              <a:lumOff val="-5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8F97D-77C4-4B32-BAAF-2B91E5D5ACD0}" type="datetimeFigureOut">
              <a:rPr lang="en-GB" smtClean="0"/>
              <a:t>07/08/2022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D2DF3-026D-47B4-BF8F-2E10FB6097FD}" type="slidenum">
              <a:rPr lang="en-GB" smtClean="0"/>
              <a:t>‹#›</a:t>
            </a:fld>
            <a:endParaRPr lang="en-GB"/>
          </a:p>
        </p:txBody>
      </p:sp>
    </p:spTree>
    <p:extLst>
      <p:ext uri="{BB962C8B-B14F-4D97-AF65-F5344CB8AC3E}">
        <p14:creationId xmlns:p14="http://schemas.microsoft.com/office/powerpoint/2010/main" val="95045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5644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648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9791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3074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692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5588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7424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3323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022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603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8/7/2022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2425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8/7/2022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51932961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2" r:id="rId6"/>
    <p:sldLayoutId id="2147483828" r:id="rId7"/>
    <p:sldLayoutId id="2147483829" r:id="rId8"/>
    <p:sldLayoutId id="2147483830" r:id="rId9"/>
    <p:sldLayoutId id="2147483831" r:id="rId10"/>
    <p:sldLayoutId id="2147483833"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a:extLst>
              <a:ext uri="{FF2B5EF4-FFF2-40B4-BE49-F238E27FC236}">
                <a16:creationId xmlns:a16="http://schemas.microsoft.com/office/drawing/2014/main" id="{80D4C2DD-6BE9-1B9D-03CF-B372583A79E6}"/>
              </a:ext>
            </a:extLst>
          </p:cNvPr>
          <p:cNvPicPr>
            <a:picLocks noChangeAspect="1"/>
          </p:cNvPicPr>
          <p:nvPr/>
        </p:nvPicPr>
        <p:blipFill rotWithShape="1">
          <a:blip r:embed="rId2">
            <a:duotone>
              <a:prstClr val="black"/>
              <a:prstClr val="white"/>
            </a:duotone>
            <a:alphaModFix amt="30000"/>
          </a:blip>
          <a:srcRect t="10563" r="-2" b="12206"/>
          <a:stretch/>
        </p:blipFill>
        <p:spPr>
          <a:xfrm>
            <a:off x="594359" y="596644"/>
            <a:ext cx="10988585" cy="5664712"/>
          </a:xfrm>
          <a:prstGeom prst="rect">
            <a:avLst/>
          </a:prstGeom>
        </p:spPr>
      </p:pic>
      <p:sp>
        <p:nvSpPr>
          <p:cNvPr id="2" name="Title 1"/>
          <p:cNvSpPr>
            <a:spLocks noGrp="1"/>
          </p:cNvSpPr>
          <p:nvPr>
            <p:ph type="ctrTitle"/>
          </p:nvPr>
        </p:nvSpPr>
        <p:spPr>
          <a:xfrm>
            <a:off x="838200" y="990114"/>
            <a:ext cx="10515600" cy="3041345"/>
          </a:xfrm>
        </p:spPr>
        <p:txBody>
          <a:bodyPr>
            <a:normAutofit/>
          </a:bodyPr>
          <a:lstStyle/>
          <a:p>
            <a:r>
              <a:rPr lang="en-US" sz="8000" dirty="0">
                <a:cs typeface="Calibri Light"/>
              </a:rPr>
              <a:t>Feature Engineering</a:t>
            </a:r>
          </a:p>
        </p:txBody>
      </p:sp>
      <p:sp>
        <p:nvSpPr>
          <p:cNvPr id="3" name="Subtitle 2"/>
          <p:cNvSpPr>
            <a:spLocks noGrp="1"/>
          </p:cNvSpPr>
          <p:nvPr>
            <p:ph type="subTitle" idx="1"/>
          </p:nvPr>
        </p:nvSpPr>
        <p:spPr>
          <a:xfrm>
            <a:off x="838200" y="4245844"/>
            <a:ext cx="10515600" cy="1743793"/>
          </a:xfrm>
        </p:spPr>
        <p:txBody>
          <a:bodyPr>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Hashing</a:t>
            </a:r>
          </a:p>
          <a:p>
            <a:pPr lvl="1"/>
            <a:r>
              <a:rPr lang="en-GB" dirty="0"/>
              <a:t>Find a unique hashing value for each category</a:t>
            </a:r>
          </a:p>
          <a:p>
            <a:pPr lvl="1"/>
            <a:r>
              <a:rPr lang="en-GB" dirty="0"/>
              <a:t>To avoid collision set the number of hashed values a bit bigger than the unique values</a:t>
            </a:r>
          </a:p>
          <a:p>
            <a:pPr lvl="1"/>
            <a:r>
              <a:rPr lang="en-GB" dirty="0"/>
              <a:t>If you want to optimize memory you may scarify with collision and make the number of hashed values lower than the number of unique words</a:t>
            </a:r>
          </a:p>
        </p:txBody>
      </p:sp>
      <p:pic>
        <p:nvPicPr>
          <p:cNvPr id="5" name="Picture 4" descr="Diagram&#10;&#10;Description automatically generated">
            <a:extLst>
              <a:ext uri="{FF2B5EF4-FFF2-40B4-BE49-F238E27FC236}">
                <a16:creationId xmlns:a16="http://schemas.microsoft.com/office/drawing/2014/main" id="{DEE207D8-9D28-F8B4-A986-CB35F4484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517" y="2235835"/>
            <a:ext cx="3057525" cy="2914650"/>
          </a:xfrm>
          <a:prstGeom prst="rect">
            <a:avLst/>
          </a:prstGeom>
        </p:spPr>
      </p:pic>
    </p:spTree>
    <p:extLst>
      <p:ext uri="{BB962C8B-B14F-4D97-AF65-F5344CB8AC3E}">
        <p14:creationId xmlns:p14="http://schemas.microsoft.com/office/powerpoint/2010/main" val="175797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Crossing</a:t>
            </a:r>
          </a:p>
          <a:p>
            <a:pPr lvl="1"/>
            <a:r>
              <a:rPr lang="en-GB" dirty="0"/>
              <a:t>If there is strong correlation between two feature column you can combine them in one feature column</a:t>
            </a:r>
          </a:p>
          <a:p>
            <a:pPr lvl="1"/>
            <a:endParaRPr lang="en-GB" dirty="0"/>
          </a:p>
        </p:txBody>
      </p:sp>
      <p:pic>
        <p:nvPicPr>
          <p:cNvPr id="6" name="Picture 5" descr="Diagram&#10;&#10;Description automatically generated">
            <a:extLst>
              <a:ext uri="{FF2B5EF4-FFF2-40B4-BE49-F238E27FC236}">
                <a16:creationId xmlns:a16="http://schemas.microsoft.com/office/drawing/2014/main" id="{F72E4AFF-20B9-DF66-8F6F-971D45119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334" y="1940875"/>
            <a:ext cx="4785495" cy="4007485"/>
          </a:xfrm>
          <a:prstGeom prst="rect">
            <a:avLst/>
          </a:prstGeom>
        </p:spPr>
      </p:pic>
    </p:spTree>
    <p:extLst>
      <p:ext uri="{BB962C8B-B14F-4D97-AF65-F5344CB8AC3E}">
        <p14:creationId xmlns:p14="http://schemas.microsoft.com/office/powerpoint/2010/main" val="150133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Embedding</a:t>
            </a:r>
          </a:p>
          <a:p>
            <a:pPr lvl="1"/>
            <a:r>
              <a:rPr lang="en-GB" dirty="0"/>
              <a:t>Finding a dense representation for categories</a:t>
            </a:r>
          </a:p>
          <a:p>
            <a:pPr lvl="1"/>
            <a:r>
              <a:rPr lang="en-GB" dirty="0"/>
              <a:t>This dense representation capture sematic relations between categories</a:t>
            </a:r>
          </a:p>
          <a:p>
            <a:pPr lvl="1"/>
            <a:endParaRPr lang="en-GB" dirty="0"/>
          </a:p>
        </p:txBody>
      </p:sp>
      <p:pic>
        <p:nvPicPr>
          <p:cNvPr id="8" name="Picture 7" descr="Diagram&#10;&#10;Description automatically generated with low confidence">
            <a:extLst>
              <a:ext uri="{FF2B5EF4-FFF2-40B4-BE49-F238E27FC236}">
                <a16:creationId xmlns:a16="http://schemas.microsoft.com/office/drawing/2014/main" id="{2C6C9FB8-37E0-E2A3-F411-9026345C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682" y="1940875"/>
            <a:ext cx="5475149" cy="4088448"/>
          </a:xfrm>
          <a:prstGeom prst="rect">
            <a:avLst/>
          </a:prstGeom>
        </p:spPr>
      </p:pic>
    </p:spTree>
    <p:extLst>
      <p:ext uri="{BB962C8B-B14F-4D97-AF65-F5344CB8AC3E}">
        <p14:creationId xmlns:p14="http://schemas.microsoft.com/office/powerpoint/2010/main" val="137470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10104120" cy="4236087"/>
          </a:xfrm>
        </p:spPr>
        <p:txBody>
          <a:bodyPr/>
          <a:lstStyle/>
          <a:p>
            <a:pPr marL="0" indent="0">
              <a:buNone/>
            </a:pPr>
            <a:r>
              <a:rPr lang="en-GB" sz="2800" b="1" dirty="0"/>
              <a:t>Numerical Features</a:t>
            </a:r>
          </a:p>
          <a:p>
            <a:r>
              <a:rPr lang="en-GB" dirty="0"/>
              <a:t>Continuous values may capture a relation with the target </a:t>
            </a:r>
          </a:p>
          <a:p>
            <a:r>
              <a:rPr lang="en-GB" dirty="0"/>
              <a:t>In some cases there is a complex relation between the values and the target like the relation between age and the income</a:t>
            </a:r>
          </a:p>
          <a:p>
            <a:r>
              <a:rPr lang="en-GB" dirty="0"/>
              <a:t>Bucketizing the values some times help</a:t>
            </a:r>
          </a:p>
        </p:txBody>
      </p:sp>
    </p:spTree>
    <p:extLst>
      <p:ext uri="{BB962C8B-B14F-4D97-AF65-F5344CB8AC3E}">
        <p14:creationId xmlns:p14="http://schemas.microsoft.com/office/powerpoint/2010/main" val="88409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089-D598-0B49-9DBA-0FF34D2C9286}"/>
              </a:ext>
            </a:extLst>
          </p:cNvPr>
          <p:cNvSpPr>
            <a:spLocks noGrp="1"/>
          </p:cNvSpPr>
          <p:nvPr>
            <p:ph type="title"/>
          </p:nvPr>
        </p:nvSpPr>
        <p:spPr/>
        <p:txBody>
          <a:bodyPr>
            <a:normAutofit/>
          </a:bodyPr>
          <a:lstStyle/>
          <a:p>
            <a:r>
              <a:rPr lang="en-GB" dirty="0"/>
              <a:t>For Text</a:t>
            </a:r>
          </a:p>
        </p:txBody>
      </p:sp>
      <p:sp>
        <p:nvSpPr>
          <p:cNvPr id="3" name="Content Placeholder 2">
            <a:extLst>
              <a:ext uri="{FF2B5EF4-FFF2-40B4-BE49-F238E27FC236}">
                <a16:creationId xmlns:a16="http://schemas.microsoft.com/office/drawing/2014/main" id="{55DB6477-6FFF-7E35-F7BC-6E4033CFA7FA}"/>
              </a:ext>
            </a:extLst>
          </p:cNvPr>
          <p:cNvSpPr>
            <a:spLocks noGrp="1"/>
          </p:cNvSpPr>
          <p:nvPr>
            <p:ph idx="1"/>
          </p:nvPr>
        </p:nvSpPr>
        <p:spPr/>
        <p:txBody>
          <a:bodyPr>
            <a:normAutofit fontScale="92500" lnSpcReduction="10000"/>
          </a:bodyPr>
          <a:lstStyle/>
          <a:p>
            <a:r>
              <a:rPr lang="en-GB" dirty="0"/>
              <a:t>Text analysis</a:t>
            </a:r>
          </a:p>
          <a:p>
            <a:pPr lvl="1"/>
            <a:r>
              <a:rPr lang="en-GB" dirty="0"/>
              <a:t>Tokenization</a:t>
            </a:r>
          </a:p>
          <a:p>
            <a:pPr marL="457200" lvl="1" indent="0">
              <a:buNone/>
            </a:pPr>
            <a:r>
              <a:rPr lang="en-GB" sz="1600" dirty="0"/>
              <a:t>The process of converting the full text to tokens</a:t>
            </a:r>
          </a:p>
          <a:p>
            <a:pPr marL="457200" lvl="1" indent="0">
              <a:buNone/>
            </a:pPr>
            <a:r>
              <a:rPr lang="en-GB" sz="1600" dirty="0"/>
              <a:t>Hello </a:t>
            </a:r>
            <a:r>
              <a:rPr lang="en-GB" sz="1600" dirty="0" err="1"/>
              <a:t>Friends!we</a:t>
            </a:r>
            <a:r>
              <a:rPr lang="en-GB" sz="1600" dirty="0"/>
              <a:t> will proceed.</a:t>
            </a:r>
          </a:p>
          <a:p>
            <a:pPr marL="457200" lvl="1" indent="0">
              <a:buNone/>
            </a:pPr>
            <a:r>
              <a:rPr lang="en-GB" sz="1600" dirty="0"/>
              <a:t>Go to </a:t>
            </a:r>
            <a:r>
              <a:rPr lang="en-GB" sz="1600" dirty="0" err="1"/>
              <a:t>school,then</a:t>
            </a:r>
            <a:r>
              <a:rPr lang="en-GB" sz="1600" dirty="0"/>
              <a:t> study</a:t>
            </a:r>
          </a:p>
          <a:p>
            <a:pPr lvl="1"/>
            <a:r>
              <a:rPr lang="en-GB" dirty="0"/>
              <a:t>Remove stopping words (what is stopping words)</a:t>
            </a:r>
          </a:p>
          <a:p>
            <a:pPr marL="457200" lvl="1" indent="0">
              <a:buNone/>
            </a:pPr>
            <a:r>
              <a:rPr lang="en-GB" sz="1600" dirty="0"/>
              <a:t>Stopping words is the tokens that are repeated frequently</a:t>
            </a:r>
          </a:p>
          <a:p>
            <a:pPr marL="457200" lvl="1" indent="0">
              <a:buNone/>
            </a:pPr>
            <a:r>
              <a:rPr lang="en-GB" sz="1600" dirty="0"/>
              <a:t>For example: the, are, and, …..</a:t>
            </a:r>
          </a:p>
          <a:p>
            <a:pPr lvl="1"/>
            <a:r>
              <a:rPr lang="en-GB" dirty="0"/>
              <a:t>Stemming</a:t>
            </a:r>
          </a:p>
          <a:p>
            <a:pPr marL="457200" lvl="1" indent="0">
              <a:buNone/>
            </a:pPr>
            <a:r>
              <a:rPr lang="en-GB" sz="1600" dirty="0"/>
              <a:t>The process of removing infliction </a:t>
            </a:r>
          </a:p>
          <a:p>
            <a:pPr marL="457200" lvl="1" indent="0">
              <a:buNone/>
            </a:pPr>
            <a:r>
              <a:rPr lang="en-GB" sz="1600" dirty="0"/>
              <a:t>Q: what is the difference between infliction and </a:t>
            </a:r>
            <a:r>
              <a:rPr lang="en-GB" sz="1600" i="0" dirty="0">
                <a:solidFill>
                  <a:srgbClr val="282829"/>
                </a:solidFill>
                <a:effectLst/>
                <a:latin typeface="-apple-system"/>
              </a:rPr>
              <a:t>derivation</a:t>
            </a:r>
            <a:endParaRPr lang="en-GB" sz="1600" dirty="0"/>
          </a:p>
          <a:p>
            <a:pPr lvl="1"/>
            <a:r>
              <a:rPr lang="en-GB" dirty="0">
                <a:solidFill>
                  <a:srgbClr val="333333"/>
                </a:solidFill>
                <a:latin typeface="open sans" panose="020B0604020202020204" pitchFamily="34" charset="0"/>
              </a:rPr>
              <a:t>Part of speech tagging</a:t>
            </a:r>
          </a:p>
          <a:p>
            <a:pPr marL="457200" lvl="1" indent="0">
              <a:buNone/>
            </a:pPr>
            <a:r>
              <a:rPr lang="en-GB" sz="1600" dirty="0"/>
              <a:t>Tag words as part of speech (verb, noun, …..)</a:t>
            </a:r>
          </a:p>
          <a:p>
            <a:endParaRPr lang="en-GB" b="0" i="0" dirty="0">
              <a:solidFill>
                <a:srgbClr val="333333"/>
              </a:solidFill>
              <a:effectLst/>
              <a:latin typeface="open sans" panose="020B0604020202020204" pitchFamily="34" charset="0"/>
            </a:endParaRPr>
          </a:p>
        </p:txBody>
      </p:sp>
    </p:spTree>
    <p:extLst>
      <p:ext uri="{BB962C8B-B14F-4D97-AF65-F5344CB8AC3E}">
        <p14:creationId xmlns:p14="http://schemas.microsoft.com/office/powerpoint/2010/main" val="336508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F003-547F-6E9E-869E-D186188DD97C}"/>
              </a:ext>
            </a:extLst>
          </p:cNvPr>
          <p:cNvSpPr>
            <a:spLocks noGrp="1"/>
          </p:cNvSpPr>
          <p:nvPr>
            <p:ph type="title"/>
          </p:nvPr>
        </p:nvSpPr>
        <p:spPr/>
        <p:txBody>
          <a:bodyPr/>
          <a:lstStyle/>
          <a:p>
            <a:r>
              <a:rPr lang="en-GB" dirty="0"/>
              <a:t>For Text</a:t>
            </a:r>
          </a:p>
        </p:txBody>
      </p:sp>
      <p:sp>
        <p:nvSpPr>
          <p:cNvPr id="3" name="Content Placeholder 2">
            <a:extLst>
              <a:ext uri="{FF2B5EF4-FFF2-40B4-BE49-F238E27FC236}">
                <a16:creationId xmlns:a16="http://schemas.microsoft.com/office/drawing/2014/main" id="{93373D84-B61C-2003-BE58-0C1CB14FC2BF}"/>
              </a:ext>
            </a:extLst>
          </p:cNvPr>
          <p:cNvSpPr>
            <a:spLocks noGrp="1"/>
          </p:cNvSpPr>
          <p:nvPr>
            <p:ph idx="1"/>
          </p:nvPr>
        </p:nvSpPr>
        <p:spPr/>
        <p:txBody>
          <a:bodyPr>
            <a:normAutofit fontScale="85000" lnSpcReduction="20000"/>
          </a:bodyPr>
          <a:lstStyle/>
          <a:p>
            <a:r>
              <a:rPr lang="en-GB" dirty="0"/>
              <a:t>How to digitize words?</a:t>
            </a:r>
          </a:p>
          <a:p>
            <a:pPr lvl="1"/>
            <a:r>
              <a:rPr lang="en-GB" dirty="0"/>
              <a:t>Bag of words</a:t>
            </a:r>
          </a:p>
          <a:p>
            <a:pPr marL="457200" lvl="1" indent="0">
              <a:buNone/>
            </a:pPr>
            <a:r>
              <a:rPr lang="en-GB" sz="1600" dirty="0">
                <a:solidFill>
                  <a:srgbClr val="757575"/>
                </a:solidFill>
                <a:latin typeface="Avenir Next LT Pro" panose="020B0504020202020204" pitchFamily="34" charset="0"/>
              </a:rPr>
              <a:t>Represent the document as a vector its dimensions is the unique words. And the value of each dimension is the frequency of this words</a:t>
            </a:r>
          </a:p>
          <a:p>
            <a:pPr lvl="1"/>
            <a:r>
              <a:rPr lang="en-GB" dirty="0"/>
              <a:t>N-grams</a:t>
            </a:r>
          </a:p>
          <a:p>
            <a:pPr marL="457200" lvl="1" indent="0">
              <a:lnSpc>
                <a:spcPct val="120000"/>
              </a:lnSpc>
              <a:buNone/>
            </a:pPr>
            <a:r>
              <a:rPr lang="en-GB" sz="1600" dirty="0">
                <a:solidFill>
                  <a:srgbClr val="757575"/>
                </a:solidFill>
                <a:latin typeface="Avenir Next LT Pro" panose="020B0504020202020204" pitchFamily="34" charset="0"/>
              </a:rPr>
              <a:t>Solves the drawback of the bag of words which is ignoring context</a:t>
            </a:r>
          </a:p>
          <a:p>
            <a:pPr marL="457200" lvl="1" indent="0">
              <a:lnSpc>
                <a:spcPct val="120000"/>
              </a:lnSpc>
              <a:buNone/>
            </a:pPr>
            <a:r>
              <a:rPr lang="en-GB" sz="1600" dirty="0">
                <a:solidFill>
                  <a:srgbClr val="757575"/>
                </a:solidFill>
                <a:latin typeface="Avenir Next LT Pro" panose="020B0504020202020204" pitchFamily="34" charset="0"/>
              </a:rPr>
              <a:t>This method increase computational complexity</a:t>
            </a:r>
          </a:p>
          <a:p>
            <a:pPr lvl="1"/>
            <a:r>
              <a:rPr lang="en-GB" b="0" i="0" dirty="0" err="1">
                <a:solidFill>
                  <a:srgbClr val="333333"/>
                </a:solidFill>
                <a:effectLst/>
                <a:latin typeface="open sans" panose="020B0604020202020204" pitchFamily="34" charset="0"/>
              </a:rPr>
              <a:t>Tf-idf</a:t>
            </a:r>
            <a:r>
              <a:rPr lang="en-GB" b="0" i="0" dirty="0">
                <a:solidFill>
                  <a:srgbClr val="333333"/>
                </a:solidFill>
                <a:effectLst/>
                <a:latin typeface="open sans" panose="020B0604020202020204" pitchFamily="34" charset="0"/>
              </a:rPr>
              <a:t> transformation</a:t>
            </a:r>
          </a:p>
          <a:p>
            <a:pPr marL="457200" lvl="1" indent="0">
              <a:buNone/>
            </a:pPr>
            <a:r>
              <a:rPr lang="en-GB" sz="1600" dirty="0">
                <a:solidFill>
                  <a:srgbClr val="333333"/>
                </a:solidFill>
                <a:latin typeface="open sans" panose="020B0604020202020204" pitchFamily="34" charset="0"/>
              </a:rPr>
              <a:t>compute a score for each word to signify its importance in the document and corpus</a:t>
            </a:r>
          </a:p>
          <a:p>
            <a:pPr marL="457200" lvl="1" indent="0">
              <a:lnSpc>
                <a:spcPct val="130000"/>
              </a:lnSpc>
              <a:buNone/>
            </a:pPr>
            <a:r>
              <a:rPr lang="en-GB" sz="1600" dirty="0" err="1">
                <a:solidFill>
                  <a:srgbClr val="757575"/>
                </a:solidFill>
                <a:latin typeface="Avenir Next LT Pro" panose="020B0504020202020204" pitchFamily="34" charset="0"/>
              </a:rPr>
              <a:t>tf</a:t>
            </a:r>
            <a:r>
              <a:rPr lang="en-GB" sz="1600" dirty="0">
                <a:solidFill>
                  <a:srgbClr val="757575"/>
                </a:solidFill>
                <a:latin typeface="Avenir Next LT Pro" panose="020B0504020202020204" pitchFamily="34" charset="0"/>
              </a:rPr>
              <a:t>(</a:t>
            </a:r>
            <a:r>
              <a:rPr lang="en-GB" sz="1600" dirty="0" err="1">
                <a:solidFill>
                  <a:srgbClr val="757575"/>
                </a:solidFill>
                <a:latin typeface="Avenir Next LT Pro" panose="020B0504020202020204" pitchFamily="34" charset="0"/>
              </a:rPr>
              <a:t>t,d</a:t>
            </a:r>
            <a:r>
              <a:rPr lang="en-GB" sz="1600" dirty="0">
                <a:solidFill>
                  <a:srgbClr val="757575"/>
                </a:solidFill>
                <a:latin typeface="Avenir Next LT Pro" panose="020B0504020202020204" pitchFamily="34" charset="0"/>
              </a:rPr>
              <a:t>) = count of t in d / number of words in d</a:t>
            </a:r>
          </a:p>
          <a:p>
            <a:pPr marL="457200" lvl="1" indent="0">
              <a:lnSpc>
                <a:spcPct val="130000"/>
              </a:lnSpc>
              <a:buNone/>
            </a:pP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(t) = occurrence of t in N documents</a:t>
            </a:r>
          </a:p>
          <a:p>
            <a:pPr marL="457200" lvl="1" indent="0">
              <a:lnSpc>
                <a:spcPct val="130000"/>
              </a:lnSpc>
              <a:buNone/>
            </a:pPr>
            <a:r>
              <a:rPr lang="en-GB" sz="1600" dirty="0" err="1">
                <a:solidFill>
                  <a:srgbClr val="757575"/>
                </a:solidFill>
                <a:latin typeface="Avenir Next LT Pro" panose="020B0504020202020204" pitchFamily="34" charset="0"/>
              </a:rPr>
              <a:t>idf</a:t>
            </a:r>
            <a:r>
              <a:rPr lang="en-GB" sz="1600" dirty="0">
                <a:solidFill>
                  <a:srgbClr val="757575"/>
                </a:solidFill>
                <a:latin typeface="Avenir Next LT Pro" panose="020B0504020202020204" pitchFamily="34" charset="0"/>
              </a:rPr>
              <a:t>(t) = N/</a:t>
            </a: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 </a:t>
            </a:r>
            <a:r>
              <a:rPr lang="en-GB" sz="1600" dirty="0">
                <a:solidFill>
                  <a:srgbClr val="757575"/>
                </a:solidFill>
                <a:latin typeface="Avenir Next LT Pro" panose="020B0504020202020204" pitchFamily="34" charset="0"/>
                <a:sym typeface="Wingdings" panose="05000000000000000000" pitchFamily="2" charset="2"/>
              </a:rPr>
              <a:t> </a:t>
            </a:r>
            <a:r>
              <a:rPr lang="en-GB" sz="1600" dirty="0" err="1">
                <a:solidFill>
                  <a:srgbClr val="757575"/>
                </a:solidFill>
                <a:latin typeface="Avenir Next LT Pro" panose="020B0504020202020204" pitchFamily="34" charset="0"/>
              </a:rPr>
              <a:t>idf</a:t>
            </a:r>
            <a:r>
              <a:rPr lang="en-GB" sz="1600" dirty="0">
                <a:solidFill>
                  <a:srgbClr val="757575"/>
                </a:solidFill>
                <a:latin typeface="Avenir Next LT Pro" panose="020B0504020202020204" pitchFamily="34" charset="0"/>
              </a:rPr>
              <a:t>(t) = log(N/(</a:t>
            </a: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 + 1))</a:t>
            </a:r>
          </a:p>
          <a:p>
            <a:pPr marL="457200" lvl="1" indent="0">
              <a:lnSpc>
                <a:spcPct val="130000"/>
              </a:lnSpc>
              <a:buNone/>
            </a:pPr>
            <a:r>
              <a:rPr lang="de-DE" sz="1600" dirty="0">
                <a:solidFill>
                  <a:srgbClr val="757575"/>
                </a:solidFill>
                <a:latin typeface="Avenir Next LT Pro" panose="020B0504020202020204" pitchFamily="34" charset="0"/>
              </a:rPr>
              <a:t>tf-idf(t, d) = tf(t, d) * log(N/(df + 1))</a:t>
            </a:r>
            <a:endParaRPr lang="en-GB" sz="1600" dirty="0">
              <a:solidFill>
                <a:srgbClr val="757575"/>
              </a:solidFill>
              <a:latin typeface="Avenir Next LT Pro" panose="020B0504020202020204" pitchFamily="34" charset="0"/>
            </a:endParaRPr>
          </a:p>
          <a:p>
            <a:pPr lvl="1"/>
            <a:r>
              <a:rPr lang="en-GB" dirty="0"/>
              <a:t>Word-vectors</a:t>
            </a:r>
          </a:p>
          <a:p>
            <a:pPr marL="457200" lvl="1" indent="0">
              <a:buNone/>
            </a:pPr>
            <a:r>
              <a:rPr lang="en-GB" sz="1600" dirty="0">
                <a:solidFill>
                  <a:srgbClr val="757575"/>
                </a:solidFill>
                <a:latin typeface="Avenir Next LT Pro" panose="020B0504020202020204" pitchFamily="34" charset="0"/>
              </a:rPr>
              <a:t>Get a dense vector for the words</a:t>
            </a:r>
          </a:p>
          <a:p>
            <a:endParaRPr lang="en-GB" dirty="0"/>
          </a:p>
        </p:txBody>
      </p:sp>
    </p:spTree>
    <p:extLst>
      <p:ext uri="{BB962C8B-B14F-4D97-AF65-F5344CB8AC3E}">
        <p14:creationId xmlns:p14="http://schemas.microsoft.com/office/powerpoint/2010/main" val="143578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F81C-8D41-8C7E-23B2-521B1029566B}"/>
              </a:ext>
            </a:extLst>
          </p:cNvPr>
          <p:cNvSpPr>
            <a:spLocks noGrp="1"/>
          </p:cNvSpPr>
          <p:nvPr>
            <p:ph type="title"/>
          </p:nvPr>
        </p:nvSpPr>
        <p:spPr/>
        <p:txBody>
          <a:bodyPr/>
          <a:lstStyle/>
          <a:p>
            <a:r>
              <a:rPr lang="en-GB" dirty="0"/>
              <a:t>Feature Selection</a:t>
            </a:r>
          </a:p>
        </p:txBody>
      </p:sp>
      <p:sp>
        <p:nvSpPr>
          <p:cNvPr id="3" name="Content Placeholder 2">
            <a:extLst>
              <a:ext uri="{FF2B5EF4-FFF2-40B4-BE49-F238E27FC236}">
                <a16:creationId xmlns:a16="http://schemas.microsoft.com/office/drawing/2014/main" id="{9BA6F328-94E6-A1E3-FD1A-B3833815B0B1}"/>
              </a:ext>
            </a:extLst>
          </p:cNvPr>
          <p:cNvSpPr>
            <a:spLocks noGrp="1"/>
          </p:cNvSpPr>
          <p:nvPr>
            <p:ph idx="1"/>
          </p:nvPr>
        </p:nvSpPr>
        <p:spPr/>
        <p:txBody>
          <a:bodyPr>
            <a:normAutofit fontScale="92500"/>
          </a:bodyPr>
          <a:lstStyle/>
          <a:p>
            <a:r>
              <a:rPr lang="en-GB" dirty="0">
                <a:solidFill>
                  <a:srgbClr val="555555"/>
                </a:solidFill>
                <a:latin typeface="Helvetica Neue"/>
              </a:rPr>
              <a:t>T</a:t>
            </a:r>
            <a:r>
              <a:rPr lang="en-GB" b="0" i="0" dirty="0">
                <a:solidFill>
                  <a:srgbClr val="555555"/>
                </a:solidFill>
                <a:effectLst/>
                <a:latin typeface="Helvetica Neue"/>
              </a:rPr>
              <a:t>he process of reducing the number of input variables when developing a predictive model</a:t>
            </a:r>
          </a:p>
          <a:p>
            <a:r>
              <a:rPr lang="en-GB" dirty="0">
                <a:solidFill>
                  <a:srgbClr val="555555"/>
                </a:solidFill>
                <a:latin typeface="Helvetica Neue"/>
              </a:rPr>
              <a:t>Why?</a:t>
            </a:r>
          </a:p>
          <a:p>
            <a:pPr lvl="1"/>
            <a:r>
              <a:rPr lang="en-GB" b="0" i="0" dirty="0">
                <a:solidFill>
                  <a:srgbClr val="555555"/>
                </a:solidFill>
                <a:effectLst/>
                <a:latin typeface="Helvetica Neue"/>
              </a:rPr>
              <a:t>reduce the computational cost of modelling</a:t>
            </a:r>
          </a:p>
          <a:p>
            <a:pPr lvl="1"/>
            <a:r>
              <a:rPr lang="en-GB" b="0" i="0" dirty="0">
                <a:solidFill>
                  <a:srgbClr val="555555"/>
                </a:solidFill>
                <a:effectLst/>
                <a:latin typeface="Helvetica Neue"/>
              </a:rPr>
              <a:t>improve the performance of the model</a:t>
            </a:r>
          </a:p>
          <a:p>
            <a:r>
              <a:rPr lang="en-GB" dirty="0">
                <a:solidFill>
                  <a:srgbClr val="555555"/>
                </a:solidFill>
                <a:latin typeface="Helvetica Neue"/>
              </a:rPr>
              <a:t>How?</a:t>
            </a:r>
          </a:p>
          <a:p>
            <a:pPr lvl="1"/>
            <a:r>
              <a:rPr lang="en-GB" b="0" i="0" dirty="0">
                <a:solidFill>
                  <a:srgbClr val="555555"/>
                </a:solidFill>
                <a:effectLst/>
                <a:latin typeface="Helvetica Neue"/>
              </a:rPr>
              <a:t>selecting those input variables that have the strongest relationship with the target variable</a:t>
            </a:r>
          </a:p>
          <a:p>
            <a:r>
              <a:rPr lang="en-GB" sz="2100" dirty="0">
                <a:solidFill>
                  <a:srgbClr val="555555"/>
                </a:solidFill>
                <a:latin typeface="Helvetica Neue"/>
              </a:rPr>
              <a:t>Types of Feature Selection algorithms</a:t>
            </a:r>
          </a:p>
          <a:p>
            <a:pPr lvl="1"/>
            <a:r>
              <a:rPr lang="en-GB" dirty="0">
                <a:solidFill>
                  <a:srgbClr val="555555"/>
                </a:solidFill>
                <a:latin typeface="Helvetica Neue"/>
              </a:rPr>
              <a:t>Filter methods: find a measurement to find the contribution of each feature in the problem space</a:t>
            </a:r>
          </a:p>
          <a:p>
            <a:pPr lvl="1"/>
            <a:r>
              <a:rPr lang="en-GB" dirty="0">
                <a:solidFill>
                  <a:srgbClr val="555555"/>
                </a:solidFill>
                <a:latin typeface="Helvetica Neue"/>
              </a:rPr>
              <a:t>Wrapper Methods: find the effect of each feature in the classification </a:t>
            </a:r>
            <a:r>
              <a:rPr lang="en-GB" dirty="0" err="1">
                <a:solidFill>
                  <a:srgbClr val="555555"/>
                </a:solidFill>
                <a:latin typeface="Helvetica Neue"/>
              </a:rPr>
              <a:t>decission</a:t>
            </a:r>
            <a:endParaRPr lang="en-GB" dirty="0"/>
          </a:p>
          <a:p>
            <a:r>
              <a:rPr lang="en-GB" sz="2100" dirty="0">
                <a:solidFill>
                  <a:srgbClr val="555555"/>
                </a:solidFill>
                <a:latin typeface="Helvetica Neue"/>
              </a:rPr>
              <a:t>Stay tuned!</a:t>
            </a:r>
          </a:p>
        </p:txBody>
      </p:sp>
    </p:spTree>
    <p:extLst>
      <p:ext uri="{BB962C8B-B14F-4D97-AF65-F5344CB8AC3E}">
        <p14:creationId xmlns:p14="http://schemas.microsoft.com/office/powerpoint/2010/main" val="26655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4D61-93F0-C73B-11DA-7577B856D3B6}"/>
              </a:ext>
            </a:extLst>
          </p:cNvPr>
          <p:cNvSpPr>
            <a:spLocks noGrp="1"/>
          </p:cNvSpPr>
          <p:nvPr>
            <p:ph type="title"/>
          </p:nvPr>
        </p:nvSpPr>
        <p:spPr/>
        <p:txBody>
          <a:bodyPr/>
          <a:lstStyle/>
          <a:p>
            <a:r>
              <a:rPr lang="en-GB" dirty="0"/>
              <a:t>What is Feature Engineering</a:t>
            </a:r>
          </a:p>
        </p:txBody>
      </p:sp>
      <p:sp>
        <p:nvSpPr>
          <p:cNvPr id="3" name="Content Placeholder 2">
            <a:extLst>
              <a:ext uri="{FF2B5EF4-FFF2-40B4-BE49-F238E27FC236}">
                <a16:creationId xmlns:a16="http://schemas.microsoft.com/office/drawing/2014/main" id="{373FDE37-BD54-FF80-E95F-3733AFECFF2F}"/>
              </a:ext>
            </a:extLst>
          </p:cNvPr>
          <p:cNvSpPr>
            <a:spLocks noGrp="1"/>
          </p:cNvSpPr>
          <p:nvPr>
            <p:ph idx="1"/>
          </p:nvPr>
        </p:nvSpPr>
        <p:spPr/>
        <p:txBody>
          <a:bodyPr/>
          <a:lstStyle/>
          <a:p>
            <a:r>
              <a:rPr lang="en-GB" dirty="0"/>
              <a:t>Features are the actual input for the machine learning system</a:t>
            </a:r>
          </a:p>
          <a:p>
            <a:r>
              <a:rPr lang="en-GB" dirty="0"/>
              <a:t>Feature engineering may contains:</a:t>
            </a:r>
          </a:p>
          <a:p>
            <a:pPr lvl="1"/>
            <a:r>
              <a:rPr lang="en-GB" dirty="0"/>
              <a:t>Features Creation</a:t>
            </a:r>
          </a:p>
          <a:p>
            <a:pPr lvl="1"/>
            <a:r>
              <a:rPr lang="en-GB" dirty="0"/>
              <a:t>Features Cleaning</a:t>
            </a:r>
          </a:p>
          <a:p>
            <a:pPr lvl="1"/>
            <a:r>
              <a:rPr lang="en-GB" dirty="0"/>
              <a:t>Data augmentation</a:t>
            </a:r>
          </a:p>
          <a:p>
            <a:r>
              <a:rPr lang="en-GB" dirty="0"/>
              <a:t> </a:t>
            </a:r>
            <a:r>
              <a:rPr lang="en-GB" sz="2200" dirty="0"/>
              <a:t>Feature Engineering increases the ability of the machine learning to perform its task</a:t>
            </a:r>
          </a:p>
          <a:p>
            <a:r>
              <a:rPr lang="en-GB" sz="2200" dirty="0"/>
              <a:t>If the feature engineering process is significantly different between the training phase and the production phase, we will get the worst results</a:t>
            </a:r>
          </a:p>
        </p:txBody>
      </p:sp>
    </p:spTree>
    <p:extLst>
      <p:ext uri="{BB962C8B-B14F-4D97-AF65-F5344CB8AC3E}">
        <p14:creationId xmlns:p14="http://schemas.microsoft.com/office/powerpoint/2010/main" val="27404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grpSp>
        <p:nvGrpSpPr>
          <p:cNvPr id="18" name="Group 17">
            <a:extLst>
              <a:ext uri="{FF2B5EF4-FFF2-40B4-BE49-F238E27FC236}">
                <a16:creationId xmlns:a16="http://schemas.microsoft.com/office/drawing/2014/main" id="{1F1C6D42-FCEF-5DA0-B07D-7FA545979BFD}"/>
              </a:ext>
            </a:extLst>
          </p:cNvPr>
          <p:cNvGrpSpPr/>
          <p:nvPr/>
        </p:nvGrpSpPr>
        <p:grpSpPr>
          <a:xfrm>
            <a:off x="5591236" y="2525925"/>
            <a:ext cx="5762564" cy="1541486"/>
            <a:chOff x="5591236" y="781102"/>
            <a:chExt cx="5762564" cy="1541486"/>
          </a:xfrm>
        </p:grpSpPr>
        <p:sp>
          <p:nvSpPr>
            <p:cNvPr id="6" name="Rectangle: Rounded Corners 5">
              <a:extLst>
                <a:ext uri="{FF2B5EF4-FFF2-40B4-BE49-F238E27FC236}">
                  <a16:creationId xmlns:a16="http://schemas.microsoft.com/office/drawing/2014/main" id="{768BFF61-6122-CD28-88DA-F1A162A6B1C4}"/>
                </a:ext>
              </a:extLst>
            </p:cNvPr>
            <p:cNvSpPr/>
            <p:nvPr/>
          </p:nvSpPr>
          <p:spPr>
            <a:xfrm>
              <a:off x="5591236" y="781102"/>
              <a:ext cx="5762564" cy="1541486"/>
            </a:xfrm>
            <a:prstGeom prst="roundRect">
              <a:avLst>
                <a:gd name="adj" fmla="val 50000"/>
              </a:avLst>
            </a:prstGeom>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txBody>
            <a:bodyPr/>
            <a:lstStyle/>
            <a:p>
              <a:endParaRPr lang="en-GB" dirty="0"/>
            </a:p>
          </p:txBody>
        </p:sp>
        <p:sp>
          <p:nvSpPr>
            <p:cNvPr id="7" name="Rectangle 6" descr="Badge 1 outline">
              <a:extLst>
                <a:ext uri="{FF2B5EF4-FFF2-40B4-BE49-F238E27FC236}">
                  <a16:creationId xmlns:a16="http://schemas.microsoft.com/office/drawing/2014/main" id="{F340E0CD-BFA7-8983-3077-D979C4115993}"/>
                </a:ext>
              </a:extLst>
            </p:cNvPr>
            <p:cNvSpPr/>
            <p:nvPr/>
          </p:nvSpPr>
          <p:spPr>
            <a:xfrm>
              <a:off x="6096001" y="1127937"/>
              <a:ext cx="847817" cy="847817"/>
            </a:xfrm>
            <a:prstGeom prst="rect">
              <a:avLst/>
            </a:prstGeom>
            <a:blipFill>
              <a:blip r:embed="rId2">
                <a:extLst>
                  <a:ext uri="{96DAC541-7B7A-43D3-8B79-37D633B846F1}">
                    <asvg:svgBlip xmlns:asvg="http://schemas.microsoft.com/office/drawing/2016/SVG/main" r:embed="rId3"/>
                  </a:ext>
                </a:extLst>
              </a:blip>
              <a:srcRect/>
              <a:stretch>
                <a:fillRect/>
              </a:stretch>
            </a:blipFill>
            <a:scene3d>
              <a:camera prst="orthographicFront"/>
              <a:lightRig rig="flat" dir="t"/>
            </a:scene3d>
            <a:sp3d prstMaterial="dkEdge">
              <a:bevelT w="8200" h="38100"/>
            </a:sp3d>
          </p:spPr>
          <p:style>
            <a:lnRef idx="0">
              <a:schemeClr val="dk2">
                <a:shade val="80000"/>
                <a:hueOff val="0"/>
                <a:satOff val="0"/>
                <a:lumOff val="0"/>
                <a:alphaOff val="0"/>
              </a:schemeClr>
            </a:lnRef>
            <a:fillRef idx="2">
              <a:scrgbClr r="0" g="0" b="0"/>
            </a:fillRef>
            <a:effectRef idx="1">
              <a:schemeClr val="lt1">
                <a:hueOff val="0"/>
                <a:satOff val="0"/>
                <a:lumOff val="0"/>
                <a:alphaOff val="0"/>
              </a:schemeClr>
            </a:effectRef>
            <a:fontRef idx="minor">
              <a:schemeClr val="dk2">
                <a:hueOff val="0"/>
                <a:satOff val="0"/>
                <a:lumOff val="0"/>
                <a:alphaOff val="0"/>
              </a:schemeClr>
            </a:fontRef>
          </p:style>
        </p:sp>
        <p:sp>
          <p:nvSpPr>
            <p:cNvPr id="8" name="Freeform: Shape 7">
              <a:extLst>
                <a:ext uri="{FF2B5EF4-FFF2-40B4-BE49-F238E27FC236}">
                  <a16:creationId xmlns:a16="http://schemas.microsoft.com/office/drawing/2014/main" id="{5F55A4EA-811A-865D-FCDB-40D9434CB395}"/>
                </a:ext>
              </a:extLst>
            </p:cNvPr>
            <p:cNvSpPr/>
            <p:nvPr/>
          </p:nvSpPr>
          <p:spPr>
            <a:xfrm>
              <a:off x="7371652" y="781102"/>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r>
                <a:rPr lang="en-GB" sz="1400" b="1" kern="1200" dirty="0"/>
                <a:t>For images </a:t>
              </a:r>
              <a:r>
                <a:rPr lang="en-GB" sz="1400" kern="1200" dirty="0"/>
                <a:t>Feature creation became some how became a historical topic because of the progress in deep learning fields</a:t>
              </a:r>
            </a:p>
            <a:p>
              <a:pPr marL="0" lvl="0" indent="0" algn="l" defTabSz="622300">
                <a:lnSpc>
                  <a:spcPct val="100000"/>
                </a:lnSpc>
                <a:spcBef>
                  <a:spcPct val="0"/>
                </a:spcBef>
                <a:spcAft>
                  <a:spcPct val="35000"/>
                </a:spcAft>
                <a:buNone/>
              </a:pPr>
              <a:r>
                <a:rPr lang="en-GB" sz="1400" kern="1200" dirty="0"/>
                <a:t>But Why?????</a:t>
              </a:r>
              <a:endParaRPr lang="en-US" sz="1400" kern="1200" dirty="0"/>
            </a:p>
          </p:txBody>
        </p:sp>
      </p:grpSp>
      <p:grpSp>
        <p:nvGrpSpPr>
          <p:cNvPr id="17" name="Group 16">
            <a:extLst>
              <a:ext uri="{FF2B5EF4-FFF2-40B4-BE49-F238E27FC236}">
                <a16:creationId xmlns:a16="http://schemas.microsoft.com/office/drawing/2014/main" id="{6838791D-B095-3C0D-F01A-7C982C906C4A}"/>
              </a:ext>
            </a:extLst>
          </p:cNvPr>
          <p:cNvGrpSpPr/>
          <p:nvPr/>
        </p:nvGrpSpPr>
        <p:grpSpPr>
          <a:xfrm>
            <a:off x="5591236" y="4452783"/>
            <a:ext cx="5762564" cy="1541486"/>
            <a:chOff x="5591236" y="2707960"/>
            <a:chExt cx="5762564" cy="1541486"/>
          </a:xfrm>
        </p:grpSpPr>
        <p:sp>
          <p:nvSpPr>
            <p:cNvPr id="9" name="Rectangle: Rounded Corners 8">
              <a:extLst>
                <a:ext uri="{FF2B5EF4-FFF2-40B4-BE49-F238E27FC236}">
                  <a16:creationId xmlns:a16="http://schemas.microsoft.com/office/drawing/2014/main" id="{D11E7B7F-D95D-6D33-E627-930F9EF77CA0}"/>
                </a:ext>
              </a:extLst>
            </p:cNvPr>
            <p:cNvSpPr/>
            <p:nvPr/>
          </p:nvSpPr>
          <p:spPr>
            <a:xfrm>
              <a:off x="5591236" y="2707960"/>
              <a:ext cx="5762564" cy="1541486"/>
            </a:xfrm>
            <a:prstGeom prst="roundRect">
              <a:avLst>
                <a:gd name="adj" fmla="val 50000"/>
              </a:avLst>
            </a:prstGeom>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sp>
          <p:nvSpPr>
            <p:cNvPr id="10" name="Rectangle 9">
              <a:extLst>
                <a:ext uri="{FF2B5EF4-FFF2-40B4-BE49-F238E27FC236}">
                  <a16:creationId xmlns:a16="http://schemas.microsoft.com/office/drawing/2014/main" id="{2C812D48-1EFE-0456-4DDA-24776C02F17C}"/>
                </a:ext>
              </a:extLst>
            </p:cNvPr>
            <p:cNvSpPr/>
            <p:nvPr/>
          </p:nvSpPr>
          <p:spPr>
            <a:xfrm>
              <a:off x="6096001" y="3060442"/>
              <a:ext cx="847817" cy="83978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scene3d>
              <a:camera prst="orthographicFront"/>
              <a:lightRig rig="flat" dir="t"/>
            </a:scene3d>
            <a:sp3d prstMaterial="dkEdge">
              <a:bevelT w="8200" h="38100"/>
            </a:sp3d>
          </p:spPr>
          <p:style>
            <a:lnRef idx="0">
              <a:schemeClr val="dk2">
                <a:shade val="80000"/>
                <a:hueOff val="0"/>
                <a:satOff val="0"/>
                <a:lumOff val="0"/>
                <a:alphaOff val="0"/>
              </a:schemeClr>
            </a:lnRef>
            <a:fillRef idx="2">
              <a:scrgbClr r="0" g="0" b="0"/>
            </a:fillRef>
            <a:effectRef idx="1">
              <a:schemeClr val="lt1">
                <a:hueOff val="0"/>
                <a:satOff val="0"/>
                <a:lumOff val="0"/>
                <a:alphaOff val="0"/>
              </a:schemeClr>
            </a:effectRef>
            <a:fontRef idx="minor">
              <a:schemeClr val="dk2">
                <a:hueOff val="0"/>
                <a:satOff val="0"/>
                <a:lumOff val="0"/>
                <a:alphaOff val="0"/>
              </a:schemeClr>
            </a:fontRef>
          </p:style>
          <p:txBody>
            <a:bodyPr/>
            <a:lstStyle/>
            <a:p>
              <a:endParaRPr lang="en-GB" dirty="0"/>
            </a:p>
          </p:txBody>
        </p:sp>
        <p:sp>
          <p:nvSpPr>
            <p:cNvPr id="11" name="Freeform: Shape 10">
              <a:extLst>
                <a:ext uri="{FF2B5EF4-FFF2-40B4-BE49-F238E27FC236}">
                  <a16:creationId xmlns:a16="http://schemas.microsoft.com/office/drawing/2014/main" id="{E1F76C59-482A-6708-6B30-B67E6E54A86F}"/>
                </a:ext>
              </a:extLst>
            </p:cNvPr>
            <p:cNvSpPr/>
            <p:nvPr/>
          </p:nvSpPr>
          <p:spPr>
            <a:xfrm>
              <a:off x="7371652" y="2707960"/>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r>
                <a:rPr lang="en-GB" sz="1400" kern="1200" dirty="0"/>
                <a:t>At the beginning the features in computer vision was all about how to extract information from edges and curvatures like SIFT, LBP, </a:t>
              </a:r>
              <a:r>
                <a:rPr lang="en-GB" sz="1400" b="0" i="0" kern="1200" dirty="0"/>
                <a:t>Harris descriptors</a:t>
              </a:r>
              <a:r>
                <a:rPr lang="en-GB" sz="1400" kern="1200" dirty="0"/>
                <a:t> and others.</a:t>
              </a:r>
              <a:endParaRPr lang="en-US" sz="1400" kern="1200" dirty="0"/>
            </a:p>
          </p:txBody>
        </p:sp>
      </p:grpSp>
      <p:sp>
        <p:nvSpPr>
          <p:cNvPr id="15" name="Freeform: Shape 14">
            <a:extLst>
              <a:ext uri="{FF2B5EF4-FFF2-40B4-BE49-F238E27FC236}">
                <a16:creationId xmlns:a16="http://schemas.microsoft.com/office/drawing/2014/main" id="{7C8E1A2B-3C09-0F99-89D1-5BF995D4EE24}"/>
              </a:ext>
            </a:extLst>
          </p:cNvPr>
          <p:cNvSpPr/>
          <p:nvPr/>
        </p:nvSpPr>
        <p:spPr>
          <a:xfrm>
            <a:off x="6619862" y="4523507"/>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Tree>
    <p:extLst>
      <p:ext uri="{BB962C8B-B14F-4D97-AF65-F5344CB8AC3E}">
        <p14:creationId xmlns:p14="http://schemas.microsoft.com/office/powerpoint/2010/main" val="367011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sp>
        <p:nvSpPr>
          <p:cNvPr id="15" name="Freeform: Shape 14">
            <a:extLst>
              <a:ext uri="{FF2B5EF4-FFF2-40B4-BE49-F238E27FC236}">
                <a16:creationId xmlns:a16="http://schemas.microsoft.com/office/drawing/2014/main" id="{7C8E1A2B-3C09-0F99-89D1-5BF995D4EE24}"/>
              </a:ext>
            </a:extLst>
          </p:cNvPr>
          <p:cNvSpPr/>
          <p:nvPr/>
        </p:nvSpPr>
        <p:spPr>
          <a:xfrm>
            <a:off x="6619862" y="4523507"/>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pic>
        <p:nvPicPr>
          <p:cNvPr id="4" name="Picture 3" descr="edge Detection">
            <a:extLst>
              <a:ext uri="{FF2B5EF4-FFF2-40B4-BE49-F238E27FC236}">
                <a16:creationId xmlns:a16="http://schemas.microsoft.com/office/drawing/2014/main" id="{F816A7A1-82D4-6BCC-B060-4FD551314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75" y="518161"/>
            <a:ext cx="5068525" cy="2479040"/>
          </a:xfrm>
          <a:prstGeom prst="rect">
            <a:avLst/>
          </a:prstGeom>
        </p:spPr>
      </p:pic>
      <p:pic>
        <p:nvPicPr>
          <p:cNvPr id="12" name="Picture 11" descr="Diagram&#10;&#10;Description automatically generated with very low confidence">
            <a:extLst>
              <a:ext uri="{FF2B5EF4-FFF2-40B4-BE49-F238E27FC236}">
                <a16:creationId xmlns:a16="http://schemas.microsoft.com/office/drawing/2014/main" id="{1890B906-F4E5-9E00-BF85-BB868313A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31" y="3313142"/>
            <a:ext cx="4931008" cy="2420729"/>
          </a:xfrm>
          <a:prstGeom prst="rect">
            <a:avLst/>
          </a:prstGeom>
        </p:spPr>
      </p:pic>
      <p:sp>
        <p:nvSpPr>
          <p:cNvPr id="13" name="TextBox 12">
            <a:extLst>
              <a:ext uri="{FF2B5EF4-FFF2-40B4-BE49-F238E27FC236}">
                <a16:creationId xmlns:a16="http://schemas.microsoft.com/office/drawing/2014/main" id="{A226CAB3-309C-8965-177D-B9A3812BE22C}"/>
              </a:ext>
            </a:extLst>
          </p:cNvPr>
          <p:cNvSpPr txBox="1"/>
          <p:nvPr/>
        </p:nvSpPr>
        <p:spPr>
          <a:xfrm>
            <a:off x="8219662" y="3180522"/>
            <a:ext cx="1828800" cy="369332"/>
          </a:xfrm>
          <a:prstGeom prst="rect">
            <a:avLst/>
          </a:prstGeom>
          <a:noFill/>
        </p:spPr>
        <p:txBody>
          <a:bodyPr wrap="square" rtlCol="0">
            <a:spAutoFit/>
          </a:bodyPr>
          <a:lstStyle/>
          <a:p>
            <a:r>
              <a:rPr lang="en-GB" dirty="0"/>
              <a:t>Edge Detectors</a:t>
            </a:r>
          </a:p>
        </p:txBody>
      </p:sp>
      <p:sp>
        <p:nvSpPr>
          <p:cNvPr id="16" name="TextBox 15">
            <a:extLst>
              <a:ext uri="{FF2B5EF4-FFF2-40B4-BE49-F238E27FC236}">
                <a16:creationId xmlns:a16="http://schemas.microsoft.com/office/drawing/2014/main" id="{34083969-2B12-D133-556E-359C83F450DC}"/>
              </a:ext>
            </a:extLst>
          </p:cNvPr>
          <p:cNvSpPr txBox="1"/>
          <p:nvPr/>
        </p:nvSpPr>
        <p:spPr>
          <a:xfrm>
            <a:off x="1938131" y="5768369"/>
            <a:ext cx="2652608" cy="369332"/>
          </a:xfrm>
          <a:prstGeom prst="rect">
            <a:avLst/>
          </a:prstGeom>
          <a:noFill/>
        </p:spPr>
        <p:txBody>
          <a:bodyPr wrap="square" rtlCol="0">
            <a:spAutoFit/>
          </a:bodyPr>
          <a:lstStyle/>
          <a:p>
            <a:r>
              <a:rPr lang="en-GB" dirty="0"/>
              <a:t>Local Binary Patterns</a:t>
            </a:r>
          </a:p>
        </p:txBody>
      </p:sp>
      <p:pic>
        <p:nvPicPr>
          <p:cNvPr id="20" name="Picture 19" descr="Diagram&#10;&#10;Description automatically generated">
            <a:extLst>
              <a:ext uri="{FF2B5EF4-FFF2-40B4-BE49-F238E27FC236}">
                <a16:creationId xmlns:a16="http://schemas.microsoft.com/office/drawing/2014/main" id="{B0ACCE07-9D91-D834-AB81-45080EA35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544" y="3613826"/>
            <a:ext cx="5648325" cy="2523875"/>
          </a:xfrm>
          <a:prstGeom prst="rect">
            <a:avLst/>
          </a:prstGeom>
        </p:spPr>
      </p:pic>
      <p:sp>
        <p:nvSpPr>
          <p:cNvPr id="21" name="TextBox 20">
            <a:extLst>
              <a:ext uri="{FF2B5EF4-FFF2-40B4-BE49-F238E27FC236}">
                <a16:creationId xmlns:a16="http://schemas.microsoft.com/office/drawing/2014/main" id="{9D28757A-5153-CA20-DBD1-19CF2B1A937E}"/>
              </a:ext>
            </a:extLst>
          </p:cNvPr>
          <p:cNvSpPr txBox="1"/>
          <p:nvPr/>
        </p:nvSpPr>
        <p:spPr>
          <a:xfrm>
            <a:off x="7650088" y="6241695"/>
            <a:ext cx="2951921" cy="369332"/>
          </a:xfrm>
          <a:prstGeom prst="rect">
            <a:avLst/>
          </a:prstGeom>
          <a:noFill/>
        </p:spPr>
        <p:txBody>
          <a:bodyPr wrap="square" rtlCol="0">
            <a:spAutoFit/>
          </a:bodyPr>
          <a:lstStyle/>
          <a:p>
            <a:r>
              <a:rPr lang="en-GB" dirty="0"/>
              <a:t>Scale Invariant Features</a:t>
            </a:r>
          </a:p>
        </p:txBody>
      </p:sp>
    </p:spTree>
    <p:extLst>
      <p:ext uri="{BB962C8B-B14F-4D97-AF65-F5344CB8AC3E}">
        <p14:creationId xmlns:p14="http://schemas.microsoft.com/office/powerpoint/2010/main" val="30628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graphicFrame>
        <p:nvGraphicFramePr>
          <p:cNvPr id="5" name="Content Placeholder 2">
            <a:extLst>
              <a:ext uri="{FF2B5EF4-FFF2-40B4-BE49-F238E27FC236}">
                <a16:creationId xmlns:a16="http://schemas.microsoft.com/office/drawing/2014/main" id="{C9DD002F-FABC-B6DF-9F74-EADD3A51AC05}"/>
              </a:ext>
            </a:extLst>
          </p:cNvPr>
          <p:cNvGraphicFramePr>
            <a:graphicFrameLocks noGrp="1"/>
          </p:cNvGraphicFramePr>
          <p:nvPr>
            <p:ph idx="1"/>
            <p:extLst>
              <p:ext uri="{D42A27DB-BD31-4B8C-83A1-F6EECF244321}">
                <p14:modId xmlns:p14="http://schemas.microsoft.com/office/powerpoint/2010/main" val="757079925"/>
              </p:ext>
            </p:extLst>
          </p:nvPr>
        </p:nvGraphicFramePr>
        <p:xfrm>
          <a:off x="5591236" y="780444"/>
          <a:ext cx="5762564"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70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2B4FB-9FF6-0615-0C29-8371DF4A5BA5}"/>
              </a:ext>
            </a:extLst>
          </p:cNvPr>
          <p:cNvSpPr>
            <a:spLocks noGrp="1"/>
          </p:cNvSpPr>
          <p:nvPr>
            <p:ph type="title"/>
          </p:nvPr>
        </p:nvSpPr>
        <p:spPr>
          <a:xfrm>
            <a:off x="838201" y="596644"/>
            <a:ext cx="10515600" cy="2053369"/>
          </a:xfrm>
        </p:spPr>
        <p:txBody>
          <a:bodyPr anchor="b">
            <a:normAutofit/>
          </a:bodyPr>
          <a:lstStyle/>
          <a:p>
            <a:r>
              <a:rPr lang="en-GB" dirty="0"/>
              <a:t>Feature Engineering for Images</a:t>
            </a:r>
            <a:br>
              <a:rPr lang="en-GB" dirty="0"/>
            </a:br>
            <a:endParaRPr lang="en-GB" dirty="0"/>
          </a:p>
        </p:txBody>
      </p:sp>
      <p:sp>
        <p:nvSpPr>
          <p:cNvPr id="14" name="Content Placeholder 2">
            <a:extLst>
              <a:ext uri="{FF2B5EF4-FFF2-40B4-BE49-F238E27FC236}">
                <a16:creationId xmlns:a16="http://schemas.microsoft.com/office/drawing/2014/main" id="{DE4ED0EF-93E1-069C-4694-EC6471087984}"/>
              </a:ext>
            </a:extLst>
          </p:cNvPr>
          <p:cNvSpPr>
            <a:spLocks noGrp="1"/>
          </p:cNvSpPr>
          <p:nvPr>
            <p:ph idx="1"/>
          </p:nvPr>
        </p:nvSpPr>
        <p:spPr>
          <a:xfrm>
            <a:off x="838200" y="2550160"/>
            <a:ext cx="7310120" cy="3604245"/>
          </a:xfrm>
        </p:spPr>
        <p:txBody>
          <a:bodyPr anchor="t">
            <a:normAutofit/>
          </a:bodyPr>
          <a:lstStyle/>
          <a:p>
            <a:pPr>
              <a:lnSpc>
                <a:spcPct val="100000"/>
              </a:lnSpc>
            </a:pPr>
            <a:r>
              <a:rPr lang="en-GB" sz="1700" dirty="0"/>
              <a:t>Resize the input images to unify the input shape</a:t>
            </a:r>
          </a:p>
          <a:p>
            <a:pPr>
              <a:lnSpc>
                <a:spcPct val="100000"/>
              </a:lnSpc>
            </a:pPr>
            <a:r>
              <a:rPr lang="en-GB" sz="1700" dirty="0"/>
              <a:t>Adding noise for image </a:t>
            </a:r>
          </a:p>
          <a:p>
            <a:pPr>
              <a:lnSpc>
                <a:spcPct val="100000"/>
              </a:lnSpc>
            </a:pPr>
            <a:r>
              <a:rPr lang="en-GB" sz="1700" dirty="0"/>
              <a:t>Apply affine transformation to resist image pose bias</a:t>
            </a:r>
          </a:p>
          <a:p>
            <a:pPr>
              <a:lnSpc>
                <a:spcPct val="100000"/>
              </a:lnSpc>
            </a:pPr>
            <a:r>
              <a:rPr lang="en-GB" sz="1700" dirty="0"/>
              <a:t>Add random exposure to coup with different lightening conditions</a:t>
            </a:r>
          </a:p>
          <a:p>
            <a:pPr>
              <a:lnSpc>
                <a:spcPct val="100000"/>
              </a:lnSpc>
            </a:pPr>
            <a:r>
              <a:rPr lang="en-GB" sz="1700" dirty="0">
                <a:solidFill>
                  <a:srgbClr val="FF0000"/>
                </a:solidFill>
              </a:rPr>
              <a:t>Check the notebook!</a:t>
            </a:r>
          </a:p>
        </p:txBody>
      </p:sp>
    </p:spTree>
    <p:extLst>
      <p:ext uri="{BB962C8B-B14F-4D97-AF65-F5344CB8AC3E}">
        <p14:creationId xmlns:p14="http://schemas.microsoft.com/office/powerpoint/2010/main" val="178687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1E643-AA86-5FCA-850D-D90715355C1D}"/>
              </a:ext>
            </a:extLst>
          </p:cNvPr>
          <p:cNvSpPr>
            <a:spLocks noGrp="1"/>
          </p:cNvSpPr>
          <p:nvPr>
            <p:ph type="title"/>
          </p:nvPr>
        </p:nvSpPr>
        <p:spPr>
          <a:xfrm>
            <a:off x="838200" y="365126"/>
            <a:ext cx="10668000" cy="1038508"/>
          </a:xfrm>
        </p:spPr>
        <p:txBody>
          <a:bodyPr>
            <a:normAutofit/>
          </a:bodyPr>
          <a:lstStyle/>
          <a:p>
            <a:r>
              <a:rPr lang="en-GB" dirty="0"/>
              <a:t>For Data Science</a:t>
            </a:r>
          </a:p>
        </p:txBody>
      </p:sp>
      <p:graphicFrame>
        <p:nvGraphicFramePr>
          <p:cNvPr id="5" name="Content Placeholder 2">
            <a:extLst>
              <a:ext uri="{FF2B5EF4-FFF2-40B4-BE49-F238E27FC236}">
                <a16:creationId xmlns:a16="http://schemas.microsoft.com/office/drawing/2014/main" id="{CB38C55B-9FB0-7F2E-A516-AE0266A2E0B1}"/>
              </a:ext>
            </a:extLst>
          </p:cNvPr>
          <p:cNvGraphicFramePr>
            <a:graphicFrameLocks noGrp="1"/>
          </p:cNvGraphicFramePr>
          <p:nvPr>
            <p:ph idx="1"/>
            <p:extLst>
              <p:ext uri="{D42A27DB-BD31-4B8C-83A1-F6EECF244321}">
                <p14:modId xmlns:p14="http://schemas.microsoft.com/office/powerpoint/2010/main" val="1474012392"/>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96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1E643-AA86-5FCA-850D-D90715355C1D}"/>
              </a:ext>
            </a:extLst>
          </p:cNvPr>
          <p:cNvSpPr>
            <a:spLocks noGrp="1"/>
          </p:cNvSpPr>
          <p:nvPr>
            <p:ph type="title"/>
          </p:nvPr>
        </p:nvSpPr>
        <p:spPr>
          <a:xfrm>
            <a:off x="838201" y="596645"/>
            <a:ext cx="10515600" cy="1223278"/>
          </a:xfrm>
        </p:spPr>
        <p:txBody>
          <a:bodyPr anchor="t">
            <a:normAutofit/>
          </a:bodyPr>
          <a:lstStyle/>
          <a:p>
            <a:r>
              <a:rPr lang="en-GB" dirty="0"/>
              <a:t>For Data Science</a:t>
            </a:r>
          </a:p>
        </p:txBody>
      </p:sp>
      <p:sp>
        <p:nvSpPr>
          <p:cNvPr id="4" name="Content Placeholder 3">
            <a:extLst>
              <a:ext uri="{FF2B5EF4-FFF2-40B4-BE49-F238E27FC236}">
                <a16:creationId xmlns:a16="http://schemas.microsoft.com/office/drawing/2014/main" id="{D9422A07-0538-4ED9-B760-B8859380261A}"/>
              </a:ext>
            </a:extLst>
          </p:cNvPr>
          <p:cNvSpPr>
            <a:spLocks noGrp="1"/>
          </p:cNvSpPr>
          <p:nvPr>
            <p:ph idx="1"/>
          </p:nvPr>
        </p:nvSpPr>
        <p:spPr>
          <a:xfrm>
            <a:off x="5104660" y="2308194"/>
            <a:ext cx="6475235" cy="3846211"/>
          </a:xfrm>
        </p:spPr>
        <p:txBody>
          <a:bodyPr anchor="ctr">
            <a:normAutofit/>
          </a:bodyPr>
          <a:lstStyle/>
          <a:p>
            <a:pPr marL="0" indent="0">
              <a:buNone/>
            </a:pPr>
            <a:r>
              <a:rPr lang="en-GB" sz="3200" b="1" dirty="0"/>
              <a:t>What to do with missing data?</a:t>
            </a:r>
          </a:p>
          <a:p>
            <a:r>
              <a:rPr lang="en-GB" dirty="0"/>
              <a:t>Drop column</a:t>
            </a:r>
          </a:p>
          <a:p>
            <a:r>
              <a:rPr lang="en-GB" dirty="0"/>
              <a:t>Use zero for missing values</a:t>
            </a:r>
          </a:p>
          <a:p>
            <a:r>
              <a:rPr lang="en-GB" dirty="0"/>
              <a:t>Use min, or max, or </a:t>
            </a:r>
            <a:r>
              <a:rPr lang="en-GB" dirty="0" err="1"/>
              <a:t>avg</a:t>
            </a:r>
            <a:r>
              <a:rPr lang="en-GB" dirty="0"/>
              <a:t> value</a:t>
            </a:r>
          </a:p>
          <a:p>
            <a:r>
              <a:rPr lang="en-GB" dirty="0"/>
              <a:t>Predict value from other features</a:t>
            </a:r>
          </a:p>
          <a:p>
            <a:r>
              <a:rPr lang="en-GB" dirty="0"/>
              <a:t>Predict value with other estimator</a:t>
            </a:r>
          </a:p>
          <a:p>
            <a:endParaRPr lang="en-GB" dirty="0"/>
          </a:p>
        </p:txBody>
      </p:sp>
      <p:pic>
        <p:nvPicPr>
          <p:cNvPr id="13" name="Graphic 12" descr="Question mark">
            <a:extLst>
              <a:ext uri="{FF2B5EF4-FFF2-40B4-BE49-F238E27FC236}">
                <a16:creationId xmlns:a16="http://schemas.microsoft.com/office/drawing/2014/main" id="{27A9BBD7-BBF5-CAF3-69E9-766129C97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104" y="3044023"/>
            <a:ext cx="3217333" cy="3217333"/>
          </a:xfrm>
          <a:prstGeom prst="rect">
            <a:avLst/>
          </a:prstGeom>
        </p:spPr>
      </p:pic>
    </p:spTree>
    <p:extLst>
      <p:ext uri="{BB962C8B-B14F-4D97-AF65-F5344CB8AC3E}">
        <p14:creationId xmlns:p14="http://schemas.microsoft.com/office/powerpoint/2010/main" val="175421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DCC1-8139-E800-88BA-9D7F02E2620A}"/>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5AB05ED3-5CF1-DD9E-75E1-B5F44BF2D442}"/>
              </a:ext>
            </a:extLst>
          </p:cNvPr>
          <p:cNvSpPr>
            <a:spLocks noGrp="1"/>
          </p:cNvSpPr>
          <p:nvPr>
            <p:ph idx="1"/>
          </p:nvPr>
        </p:nvSpPr>
        <p:spPr>
          <a:xfrm>
            <a:off x="838200" y="1940875"/>
            <a:ext cx="5052297" cy="4236087"/>
          </a:xfrm>
        </p:spPr>
        <p:txBody>
          <a:bodyPr>
            <a:normAutofit/>
          </a:bodyPr>
          <a:lstStyle/>
          <a:p>
            <a:pPr marL="0" indent="0">
              <a:buNone/>
            </a:pPr>
            <a:r>
              <a:rPr lang="en-GB" sz="2800" b="1" dirty="0"/>
              <a:t>Categorical Features</a:t>
            </a:r>
          </a:p>
          <a:p>
            <a:r>
              <a:rPr lang="en-GB" sz="1800" dirty="0"/>
              <a:t>One-hot encoding</a:t>
            </a:r>
          </a:p>
          <a:p>
            <a:pPr lvl="1"/>
            <a:r>
              <a:rPr lang="en-GB" sz="1600" dirty="0"/>
              <a:t>Count the number of unique categorical values</a:t>
            </a:r>
          </a:p>
          <a:p>
            <a:pPr lvl="1"/>
            <a:r>
              <a:rPr lang="en-GB" sz="1600" dirty="0"/>
              <a:t>Represent each value with a vector of dimensions that equals to the unique values</a:t>
            </a:r>
          </a:p>
          <a:p>
            <a:pPr lvl="1"/>
            <a:r>
              <a:rPr lang="en-GB" sz="1600" dirty="0"/>
              <a:t>This vector contains value of one in a only one unique place of this vector</a:t>
            </a:r>
          </a:p>
        </p:txBody>
      </p:sp>
      <p:pic>
        <p:nvPicPr>
          <p:cNvPr id="5" name="Picture 4" descr="Table&#10;&#10;Description automatically generated">
            <a:extLst>
              <a:ext uri="{FF2B5EF4-FFF2-40B4-BE49-F238E27FC236}">
                <a16:creationId xmlns:a16="http://schemas.microsoft.com/office/drawing/2014/main" id="{749D4DDB-95A7-8AE7-DF0C-E6AE165AD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35200"/>
            <a:ext cx="5764760" cy="3078480"/>
          </a:xfrm>
          <a:prstGeom prst="rect">
            <a:avLst/>
          </a:prstGeom>
        </p:spPr>
      </p:pic>
    </p:spTree>
    <p:extLst>
      <p:ext uri="{BB962C8B-B14F-4D97-AF65-F5344CB8AC3E}">
        <p14:creationId xmlns:p14="http://schemas.microsoft.com/office/powerpoint/2010/main" val="13723132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4429</TotalTime>
  <Words>806</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Aharoni</vt:lpstr>
      <vt:lpstr>-apple-system</vt:lpstr>
      <vt:lpstr>Arial</vt:lpstr>
      <vt:lpstr>Avenir Next LT Pro</vt:lpstr>
      <vt:lpstr>Calibri</vt:lpstr>
      <vt:lpstr>Helvetica Neue</vt:lpstr>
      <vt:lpstr>open sans</vt:lpstr>
      <vt:lpstr>FadeVTI</vt:lpstr>
      <vt:lpstr>Feature Engineering</vt:lpstr>
      <vt:lpstr>What is Feature Engineering</vt:lpstr>
      <vt:lpstr>Feature Engineering for Images </vt:lpstr>
      <vt:lpstr>Feature Engineering for Images </vt:lpstr>
      <vt:lpstr>Feature Engineering for Images </vt:lpstr>
      <vt:lpstr>Feature Engineering for Images </vt:lpstr>
      <vt:lpstr>For Data Science</vt:lpstr>
      <vt:lpstr>For Data Science</vt:lpstr>
      <vt:lpstr>For Data Science</vt:lpstr>
      <vt:lpstr>For Data Science</vt:lpstr>
      <vt:lpstr>For Data Science</vt:lpstr>
      <vt:lpstr>For Data Science</vt:lpstr>
      <vt:lpstr>For Data Science</vt:lpstr>
      <vt:lpstr>For Text</vt:lpstr>
      <vt:lpstr>For Text</vt:lpstr>
      <vt:lpstr>Feature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Dalia Marzouk</dc:creator>
  <cp:lastModifiedBy>Dalia Marzouk</cp:lastModifiedBy>
  <cp:revision>221</cp:revision>
  <dcterms:created xsi:type="dcterms:W3CDTF">2022-05-30T04:14:19Z</dcterms:created>
  <dcterms:modified xsi:type="dcterms:W3CDTF">2022-08-08T07:58:59Z</dcterms:modified>
</cp:coreProperties>
</file>