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9"/>
  </p:notesMasterIdLst>
  <p:sldIdLst>
    <p:sldId id="277" r:id="rId5"/>
    <p:sldId id="279" r:id="rId6"/>
    <p:sldId id="280" r:id="rId7"/>
    <p:sldId id="281" r:id="rId8"/>
    <p:sldId id="282" r:id="rId9"/>
    <p:sldId id="283" r:id="rId10"/>
    <p:sldId id="287" r:id="rId11"/>
    <p:sldId id="284" r:id="rId12"/>
    <p:sldId id="286" r:id="rId13"/>
    <p:sldId id="290" r:id="rId14"/>
    <p:sldId id="289" r:id="rId15"/>
    <p:sldId id="291" r:id="rId16"/>
    <p:sldId id="292" r:id="rId17"/>
    <p:sldId id="28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EC09C-9CDC-48F0-BB82-ED223F986966}" type="datetimeFigureOut">
              <a:rPr lang="en-US" smtClean="0"/>
              <a:t>12/6/2023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6CEE3-4835-4F73-BA0B-02C09C038718}" type="slidenum">
              <a:rPr lang="en-US" smtClean="0"/>
              <a:t>‹#›</a:t>
            </a:fld>
            <a:endParaRPr lang="en-US" dirty="0"/>
          </a:p>
        </p:txBody>
      </p:sp>
    </p:spTree>
    <p:extLst>
      <p:ext uri="{BB962C8B-B14F-4D97-AF65-F5344CB8AC3E}">
        <p14:creationId xmlns:p14="http://schemas.microsoft.com/office/powerpoint/2010/main" val="3579088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8932558" y="5870575"/>
            <a:ext cx="1600200" cy="377825"/>
          </a:xfrm>
        </p:spPr>
        <p:txBody>
          <a:bodyPr/>
          <a:lstStyle/>
          <a:p>
            <a:fld id="{9D874152-028B-486A-9CCC-467A5536A7DC}" type="datetime1">
              <a:rPr lang="en-US" smtClean="0"/>
              <a:t>12/6/2023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A1558FF-9F53-4DAD-84A1-1EEE4F190FF1}" type="datetime1">
              <a:rPr lang="en-US" smtClean="0"/>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8FA1A6-D89D-4E0B-ACDC-F92429034F56}" type="datetime1">
              <a:rPr lang="en-US" smtClean="0"/>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BA382F0-6EA8-4D82-951F-1579D6A93CC4}" type="datetime1">
              <a:rPr lang="en-US" smtClean="0"/>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DBE913C-F349-4CE3-A910-0EA13427FE0D}" type="datetime1">
              <a:rPr lang="en-US" smtClean="0"/>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0D4C5C7-4D27-4EBE-9DB8-92F5F0F40B34}" type="datetime1">
              <a:rPr lang="en-US" smtClean="0"/>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CDAF82-EDB2-4FBF-83F4-247A1B3455CB}" type="datetime1">
              <a:rPr lang="en-US" smtClean="0"/>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5E59DB-4C5A-44A3-897C-FF6803F94296}" type="datetime1">
              <a:rPr lang="en-US" smtClean="0"/>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F6B6E0-E0F8-4800-BD74-7D33DFE5ED7E}" type="datetime1">
              <a:rPr lang="en-US" smtClean="0"/>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6DC824-D0E7-4046-8B44-4AAD1C4DE2CF}" type="datetime1">
              <a:rPr lang="en-US" smtClean="0"/>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EFC221C-17A4-4F42-9F54-9F7E03AA1BBB}" type="datetime1">
              <a:rPr lang="en-US" smtClean="0"/>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CD7CBA-5256-42F3-BAB5-33F095514AE3}" type="datetime1">
              <a:rPr lang="en-US" smtClean="0"/>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B80C04-2E33-403B-B014-7E203A57326C}" type="datetime1">
              <a:rPr lang="en-US" smtClean="0"/>
              <a:t>12/6/2023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92A49D-7D7F-4D69-A8AA-65D6B58C15F2}" type="datetime1">
              <a:rPr lang="en-US" smtClean="0"/>
              <a:t>12/6/2023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9E02903-36C1-4F6B-9F27-EA2305255204}" type="datetime1">
              <a:rPr lang="en-US" smtClean="0"/>
              <a:t>12/6/2023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E8BBFA8-C775-4121-A7F6-6851C8035873}" type="datetime1">
              <a:rPr lang="en-US" smtClean="0"/>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EC01760-8EEC-4A4C-BD0D-3CDAAA80A266}" type="datetime1">
              <a:rPr lang="en-US" smtClean="0"/>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83DE74-4CAD-4852-95E7-A055FD779420}" type="datetime1">
              <a:rPr lang="en-US" smtClean="0"/>
              <a:t>12/6/2023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3D1E5586-8BB5-40F6-96C3-2E87DD7CE5C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3E3F80-D945-4490-916D-6384E6895E6F}"/>
              </a:ext>
            </a:extLst>
          </p:cNvPr>
          <p:cNvSpPr>
            <a:spLocks noGrp="1"/>
          </p:cNvSpPr>
          <p:nvPr>
            <p:ph type="ctrTitle"/>
          </p:nvPr>
        </p:nvSpPr>
        <p:spPr>
          <a:xfrm>
            <a:off x="997527" y="868218"/>
            <a:ext cx="9291782" cy="2811153"/>
          </a:xfrm>
        </p:spPr>
        <p:txBody>
          <a:bodyPr>
            <a:noAutofit/>
          </a:bodyPr>
          <a:lstStyle/>
          <a:p>
            <a:pPr algn="ctr"/>
            <a:r>
              <a:rPr lang="en-US" sz="3200" cap="none" dirty="0" smtClean="0"/>
              <a:t>Principle Of Marketing / Principle Of Management</a:t>
            </a:r>
            <a:br>
              <a:rPr lang="en-US" sz="3200" cap="none" dirty="0" smtClean="0"/>
            </a:br>
            <a:r>
              <a:rPr lang="en-US" sz="3200" cap="none" dirty="0" smtClean="0"/>
              <a:t/>
            </a:r>
            <a:br>
              <a:rPr lang="en-US" sz="3200" cap="none" dirty="0" smtClean="0"/>
            </a:br>
            <a:r>
              <a:rPr lang="en-US" sz="3200" cap="none" dirty="0" smtClean="0"/>
              <a:t>E-commerce of a </a:t>
            </a:r>
            <a:r>
              <a:rPr lang="en-US" sz="3200" cap="none" dirty="0"/>
              <a:t>M</a:t>
            </a:r>
            <a:r>
              <a:rPr lang="en-US" sz="3200" cap="none" dirty="0" smtClean="0"/>
              <a:t>akeup </a:t>
            </a:r>
            <a:r>
              <a:rPr lang="en-US" sz="3200" cap="none" dirty="0"/>
              <a:t>C</a:t>
            </a:r>
            <a:r>
              <a:rPr lang="en-US" sz="3200" cap="none" dirty="0" smtClean="0"/>
              <a:t>osmetic</a:t>
            </a:r>
            <a:br>
              <a:rPr lang="en-US" sz="3200" cap="none" dirty="0" smtClean="0"/>
            </a:br>
            <a:endParaRPr lang="en-US" sz="3200" cap="none" dirty="0"/>
          </a:p>
        </p:txBody>
      </p:sp>
      <p:cxnSp>
        <p:nvCxnSpPr>
          <p:cNvPr id="91" name="Straight Connector 90">
            <a:extLst>
              <a:ext uri="{FF2B5EF4-FFF2-40B4-BE49-F238E27FC236}">
                <a16:creationId xmlns:a16="http://schemas.microsoft.com/office/drawing/2014/main" id="{8A832D40-B9E2-4CE7-9E0A-B35591EA203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616351BD-4BE1-47AD-8B65-1472A3BE63E4}"/>
              </a:ext>
            </a:extLst>
          </p:cNvPr>
          <p:cNvSpPr>
            <a:spLocks noGrp="1"/>
          </p:cNvSpPr>
          <p:nvPr>
            <p:ph type="subTitle" idx="1"/>
          </p:nvPr>
        </p:nvSpPr>
        <p:spPr>
          <a:xfrm>
            <a:off x="2346036" y="3940629"/>
            <a:ext cx="6576291" cy="1240970"/>
          </a:xfrm>
        </p:spPr>
        <p:txBody>
          <a:bodyPr>
            <a:normAutofit/>
          </a:bodyPr>
          <a:lstStyle/>
          <a:p>
            <a:pPr algn="ctr"/>
            <a:r>
              <a:rPr lang="en-US" cap="none" dirty="0" smtClean="0"/>
              <a:t>Present By: Rita Sabbagh</a:t>
            </a:r>
          </a:p>
          <a:p>
            <a:pPr algn="ctr"/>
            <a:r>
              <a:rPr lang="en-US" cap="none" dirty="0" smtClean="0"/>
              <a:t>                     Maryan Toma</a:t>
            </a:r>
          </a:p>
          <a:p>
            <a:pPr algn="ctr"/>
            <a:r>
              <a:rPr lang="en-US" cap="none" dirty="0" smtClean="0"/>
              <a:t>                       Dalia Adnan</a:t>
            </a:r>
            <a:endParaRPr lang="en-US" cap="non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3322" y="3428999"/>
            <a:ext cx="3763374" cy="3221753"/>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562" y="3428999"/>
            <a:ext cx="3758667" cy="3221753"/>
          </a:xfrm>
          <a:prstGeom prst="rect">
            <a:avLst/>
          </a:prstGeom>
        </p:spPr>
      </p:pic>
    </p:spTree>
    <p:extLst>
      <p:ext uri="{BB962C8B-B14F-4D97-AF65-F5344CB8AC3E}">
        <p14:creationId xmlns:p14="http://schemas.microsoft.com/office/powerpoint/2010/main" val="280313620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387927"/>
            <a:ext cx="10131425" cy="1560946"/>
          </a:xfrm>
        </p:spPr>
        <p:txBody>
          <a:bodyPr>
            <a:noAutofit/>
          </a:bodyPr>
          <a:lstStyle/>
          <a:p>
            <a:r>
              <a:rPr lang="en-US" sz="2400" cap="none" dirty="0" smtClean="0"/>
              <a:t>Assuming The Client Wishes To Expand The Business And Conjoin With Other Businesses Of The Same Kind Through A Network Of Suppliers, How Would You Advise The Client?</a:t>
            </a:r>
            <a:endParaRPr lang="en-US" sz="2400" cap="none" dirty="0"/>
          </a:p>
        </p:txBody>
      </p:sp>
      <p:sp>
        <p:nvSpPr>
          <p:cNvPr id="3" name="Content Placeholder 2"/>
          <p:cNvSpPr>
            <a:spLocks noGrp="1"/>
          </p:cNvSpPr>
          <p:nvPr>
            <p:ph idx="1"/>
          </p:nvPr>
        </p:nvSpPr>
        <p:spPr>
          <a:xfrm>
            <a:off x="685801" y="1681018"/>
            <a:ext cx="10131425" cy="4719783"/>
          </a:xfrm>
        </p:spPr>
        <p:txBody>
          <a:bodyPr/>
          <a:lstStyle/>
          <a:p>
            <a:r>
              <a:rPr lang="en-US" sz="2800" dirty="0"/>
              <a:t>He expands his makeup business by partnering with similar companies through his supplier network. Research markets, set clear objectives, select reliable suppliers, build industry connections, ensure legal compliance, maintain product quality, improve logistics, explore collaborative marketing, integrate technology, collect customer feedback, manage risks, provide training, consider sustainability, evaluate Regularly evaluate coping strategies</a:t>
            </a:r>
            <a:r>
              <a:rPr lang="en-US" dirty="0" smtClean="0"/>
              <a:t>.</a:t>
            </a:r>
          </a:p>
          <a:p>
            <a:endParaRPr lang="en-US" dirty="0"/>
          </a:p>
        </p:txBody>
      </p:sp>
    </p:spTree>
    <p:extLst>
      <p:ext uri="{BB962C8B-B14F-4D97-AF65-F5344CB8AC3E}">
        <p14:creationId xmlns:p14="http://schemas.microsoft.com/office/powerpoint/2010/main" val="2487244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1163782"/>
          </a:xfrm>
        </p:spPr>
        <p:txBody>
          <a:bodyPr>
            <a:normAutofit/>
          </a:bodyPr>
          <a:lstStyle/>
          <a:p>
            <a:r>
              <a:rPr lang="en-US" sz="2800" cap="none" dirty="0" smtClean="0"/>
              <a:t>For An E-commerce Application Dealing With Orders From Customers Outside The Region Or State: </a:t>
            </a:r>
            <a:endParaRPr lang="en-US" sz="2800" cap="none" dirty="0"/>
          </a:p>
        </p:txBody>
      </p:sp>
      <p:sp>
        <p:nvSpPr>
          <p:cNvPr id="3" name="Content Placeholder 2"/>
          <p:cNvSpPr>
            <a:spLocks noGrp="1"/>
          </p:cNvSpPr>
          <p:nvPr>
            <p:ph idx="1"/>
          </p:nvPr>
        </p:nvSpPr>
        <p:spPr>
          <a:xfrm>
            <a:off x="685801" y="1773383"/>
            <a:ext cx="10730344" cy="4608944"/>
          </a:xfrm>
        </p:spPr>
        <p:txBody>
          <a:bodyPr>
            <a:normAutofit/>
          </a:bodyPr>
          <a:lstStyle/>
          <a:p>
            <a:pPr marL="0" indent="0">
              <a:buNone/>
            </a:pPr>
            <a:endParaRPr lang="en-US" sz="2400" dirty="0" smtClean="0"/>
          </a:p>
          <a:p>
            <a:r>
              <a:rPr lang="en-US" sz="2400" dirty="0" smtClean="0"/>
              <a:t>International </a:t>
            </a:r>
            <a:r>
              <a:rPr lang="en-US" sz="2400" dirty="0"/>
              <a:t>Shipping: Enable reliable international shipping</a:t>
            </a:r>
            <a:r>
              <a:rPr lang="en-US" sz="2400" dirty="0" smtClean="0"/>
              <a:t>.</a:t>
            </a:r>
          </a:p>
          <a:p>
            <a:r>
              <a:rPr lang="en-US" sz="2400" dirty="0" smtClean="0"/>
              <a:t>Transparent </a:t>
            </a:r>
            <a:r>
              <a:rPr lang="en-US" sz="2400" dirty="0"/>
              <a:t>costs: Clearly communicate potential shipping costs and fees</a:t>
            </a:r>
            <a:r>
              <a:rPr lang="en-US" sz="2400" dirty="0" smtClean="0"/>
              <a:t>.</a:t>
            </a:r>
          </a:p>
          <a:p>
            <a:r>
              <a:rPr lang="en-US" sz="2400" dirty="0" smtClean="0"/>
              <a:t>Localization</a:t>
            </a:r>
            <a:r>
              <a:rPr lang="en-US" sz="2400" dirty="0"/>
              <a:t>: Offering currency options, multilingual support, and global payment methods</a:t>
            </a:r>
            <a:r>
              <a:rPr lang="en-US" sz="2400" dirty="0" smtClean="0"/>
              <a:t>.</a:t>
            </a:r>
          </a:p>
          <a:p>
            <a:r>
              <a:rPr lang="en-US" sz="2400" dirty="0" smtClean="0"/>
              <a:t>Accurate </a:t>
            </a:r>
            <a:r>
              <a:rPr lang="en-US" sz="2400" dirty="0"/>
              <a:t>Delivery Estimates: Providing realistic delivery timelines for international orders</a:t>
            </a:r>
            <a:r>
              <a:rPr lang="en-US" sz="2400" dirty="0" smtClean="0"/>
              <a:t>.</a:t>
            </a:r>
          </a:p>
          <a:p>
            <a:r>
              <a:rPr lang="en-US" sz="2400" dirty="0" smtClean="0"/>
              <a:t>Return </a:t>
            </a:r>
            <a:r>
              <a:rPr lang="en-US" sz="2400" dirty="0"/>
              <a:t>Policy: Clearly outlines international returns procedures</a:t>
            </a:r>
            <a:r>
              <a:rPr lang="en-US" sz="2400" dirty="0" smtClean="0"/>
              <a:t>.</a:t>
            </a:r>
          </a:p>
          <a:p>
            <a:r>
              <a:rPr lang="en-US" sz="2400" dirty="0" smtClean="0"/>
              <a:t>Translated </a:t>
            </a:r>
            <a:r>
              <a:rPr lang="en-US" sz="2400" dirty="0"/>
              <a:t>product information: Include product details in multiple languages</a:t>
            </a:r>
            <a:r>
              <a:rPr lang="en-US" sz="2400" dirty="0" smtClean="0"/>
              <a:t>.</a:t>
            </a:r>
          </a:p>
          <a:p>
            <a:endParaRPr lang="en-US" sz="2400" dirty="0"/>
          </a:p>
          <a:p>
            <a:endParaRPr lang="en-US" dirty="0"/>
          </a:p>
        </p:txBody>
      </p:sp>
    </p:spTree>
    <p:extLst>
      <p:ext uri="{BB962C8B-B14F-4D97-AF65-F5344CB8AC3E}">
        <p14:creationId xmlns:p14="http://schemas.microsoft.com/office/powerpoint/2010/main" val="1386630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1117600"/>
          </a:xfrm>
        </p:spPr>
        <p:txBody>
          <a:bodyPr/>
          <a:lstStyle/>
          <a:p>
            <a:r>
              <a:rPr lang="en-US" cap="none" dirty="0" smtClean="0"/>
              <a:t>Conclusion</a:t>
            </a:r>
            <a:endParaRPr lang="en-US" cap="none" dirty="0"/>
          </a:p>
        </p:txBody>
      </p:sp>
      <p:sp>
        <p:nvSpPr>
          <p:cNvPr id="3" name="Content Placeholder 2"/>
          <p:cNvSpPr>
            <a:spLocks noGrp="1"/>
          </p:cNvSpPr>
          <p:nvPr>
            <p:ph idx="1"/>
          </p:nvPr>
        </p:nvSpPr>
        <p:spPr>
          <a:xfrm>
            <a:off x="685801" y="1727201"/>
            <a:ext cx="9936017" cy="4063999"/>
          </a:xfrm>
        </p:spPr>
        <p:txBody>
          <a:bodyPr>
            <a:normAutofit/>
          </a:bodyPr>
          <a:lstStyle/>
          <a:p>
            <a:r>
              <a:rPr lang="en-US" sz="2800" dirty="0"/>
              <a:t>In summary, makeup cosmetics e-commerce thrives on convenience and personalization. Success requires seamless user experiences, transparent logistics, and adaptability to global markets. Prioritizing customer satisfaction, sustainability, and technology integration is crucial for future growth</a:t>
            </a:r>
            <a:r>
              <a:rPr lang="en-US" sz="2800" dirty="0" smtClean="0"/>
              <a:t>.</a:t>
            </a:r>
          </a:p>
          <a:p>
            <a:endParaRPr lang="en-US" sz="2800" dirty="0" smtClean="0"/>
          </a:p>
          <a:p>
            <a:endParaRPr lang="en-US" sz="2800" dirty="0"/>
          </a:p>
          <a:p>
            <a:endParaRPr lang="en-US" sz="2800" dirty="0"/>
          </a:p>
        </p:txBody>
      </p:sp>
    </p:spTree>
    <p:extLst>
      <p:ext uri="{BB962C8B-B14F-4D97-AF65-F5344CB8AC3E}">
        <p14:creationId xmlns:p14="http://schemas.microsoft.com/office/powerpoint/2010/main" val="2643861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1034473"/>
          </a:xfrm>
        </p:spPr>
        <p:txBody>
          <a:bodyPr/>
          <a:lstStyle/>
          <a:p>
            <a:r>
              <a:rPr lang="en-US" cap="none" dirty="0" smtClean="0"/>
              <a:t>Reference</a:t>
            </a:r>
            <a:endParaRPr lang="en-US" cap="none" dirty="0"/>
          </a:p>
        </p:txBody>
      </p:sp>
      <p:sp>
        <p:nvSpPr>
          <p:cNvPr id="3" name="Content Placeholder 2"/>
          <p:cNvSpPr>
            <a:spLocks noGrp="1"/>
          </p:cNvSpPr>
          <p:nvPr>
            <p:ph idx="1"/>
          </p:nvPr>
        </p:nvSpPr>
        <p:spPr>
          <a:xfrm>
            <a:off x="685801" y="1644073"/>
            <a:ext cx="10131425" cy="4147127"/>
          </a:xfrm>
        </p:spPr>
        <p:txBody>
          <a:bodyPr>
            <a:normAutofit/>
          </a:bodyPr>
          <a:lstStyle/>
          <a:p>
            <a:r>
              <a:rPr lang="en-US" sz="3200" dirty="0"/>
              <a:t>Books</a:t>
            </a:r>
            <a:r>
              <a:rPr lang="en-US" sz="3200" dirty="0" smtClean="0"/>
              <a:t>: "</a:t>
            </a:r>
            <a:r>
              <a:rPr lang="en-US" sz="3200" dirty="0"/>
              <a:t>E-commerce 2023" by Kenneth C. Laudon and Carol Guercio Traver</a:t>
            </a:r>
            <a:r>
              <a:rPr lang="en-US" sz="3200" dirty="0" smtClean="0"/>
              <a:t>. "</a:t>
            </a:r>
            <a:r>
              <a:rPr lang="en-US" sz="3200" dirty="0"/>
              <a:t>The Business of Beauty: A Practical Guide to Salon Success" by Liz McKeon</a:t>
            </a:r>
            <a:r>
              <a:rPr lang="en-US" sz="3200" dirty="0" smtClean="0"/>
              <a:t>.</a:t>
            </a:r>
          </a:p>
          <a:p>
            <a:endParaRPr lang="en-US" sz="3200" dirty="0"/>
          </a:p>
          <a:p>
            <a:endParaRPr lang="en-US" sz="3200" dirty="0" smtClean="0"/>
          </a:p>
          <a:p>
            <a:endParaRPr lang="en-US" sz="3200" dirty="0"/>
          </a:p>
        </p:txBody>
      </p:sp>
    </p:spTree>
    <p:extLst>
      <p:ext uri="{BB962C8B-B14F-4D97-AF65-F5344CB8AC3E}">
        <p14:creationId xmlns:p14="http://schemas.microsoft.com/office/powerpoint/2010/main" val="2971734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1052945"/>
          </a:xfrm>
        </p:spPr>
        <p:txBody>
          <a:bodyPr/>
          <a:lstStyle/>
          <a:p>
            <a:endParaRPr lang="en-US" dirty="0"/>
          </a:p>
        </p:txBody>
      </p:sp>
      <p:sp>
        <p:nvSpPr>
          <p:cNvPr id="3" name="Content Placeholder 2"/>
          <p:cNvSpPr>
            <a:spLocks noGrp="1"/>
          </p:cNvSpPr>
          <p:nvPr>
            <p:ph idx="1"/>
          </p:nvPr>
        </p:nvSpPr>
        <p:spPr>
          <a:xfrm>
            <a:off x="685801" y="1847273"/>
            <a:ext cx="10131425" cy="3897745"/>
          </a:xfrm>
        </p:spPr>
        <p:txBody>
          <a:bodyPr>
            <a:normAutofit/>
          </a:bodyPr>
          <a:lstStyle/>
          <a:p>
            <a:pPr marL="0" indent="0">
              <a:buNone/>
            </a:pPr>
            <a:r>
              <a:rPr lang="en-US" sz="6000" dirty="0" smtClean="0"/>
              <a:t>                   Thank you</a:t>
            </a:r>
            <a:endParaRPr lang="en-US" sz="6000" dirty="0"/>
          </a:p>
        </p:txBody>
      </p:sp>
    </p:spTree>
    <p:extLst>
      <p:ext uri="{BB962C8B-B14F-4D97-AF65-F5344CB8AC3E}">
        <p14:creationId xmlns:p14="http://schemas.microsoft.com/office/powerpoint/2010/main" val="2427756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1025237"/>
          </a:xfrm>
        </p:spPr>
        <p:txBody>
          <a:bodyPr/>
          <a:lstStyle/>
          <a:p>
            <a:r>
              <a:rPr lang="en-US" cap="none" dirty="0" smtClean="0"/>
              <a:t>Content:</a:t>
            </a:r>
            <a:r>
              <a:rPr lang="en-US" dirty="0" smtClean="0"/>
              <a:t> </a:t>
            </a:r>
            <a:endParaRPr lang="en-US" dirty="0"/>
          </a:p>
        </p:txBody>
      </p:sp>
      <p:sp>
        <p:nvSpPr>
          <p:cNvPr id="3" name="Content Placeholder 2"/>
          <p:cNvSpPr>
            <a:spLocks noGrp="1"/>
          </p:cNvSpPr>
          <p:nvPr>
            <p:ph idx="1"/>
          </p:nvPr>
        </p:nvSpPr>
        <p:spPr>
          <a:xfrm>
            <a:off x="685801" y="1634837"/>
            <a:ext cx="10131425" cy="4821381"/>
          </a:xfrm>
        </p:spPr>
        <p:txBody>
          <a:bodyPr>
            <a:normAutofit/>
          </a:bodyPr>
          <a:lstStyle/>
          <a:p>
            <a:r>
              <a:rPr lang="en-US" dirty="0"/>
              <a:t>Introduction to E Commerce </a:t>
            </a:r>
            <a:endParaRPr lang="en-US" dirty="0" smtClean="0"/>
          </a:p>
          <a:p>
            <a:endParaRPr lang="en-US" dirty="0"/>
          </a:p>
          <a:p>
            <a:r>
              <a:rPr lang="en-US" dirty="0" smtClean="0"/>
              <a:t>Components </a:t>
            </a:r>
            <a:r>
              <a:rPr lang="en-US" dirty="0"/>
              <a:t>of an Internet Business    </a:t>
            </a:r>
            <a:endParaRPr lang="en-US" dirty="0" smtClean="0"/>
          </a:p>
          <a:p>
            <a:pPr marL="0" indent="0">
              <a:buNone/>
            </a:pPr>
            <a:r>
              <a:rPr lang="en-US" dirty="0" smtClean="0"/>
              <a:t>       </a:t>
            </a:r>
          </a:p>
          <a:p>
            <a:r>
              <a:rPr lang="en-US" dirty="0"/>
              <a:t> </a:t>
            </a:r>
            <a:r>
              <a:rPr lang="en-US" dirty="0" smtClean="0"/>
              <a:t>Business </a:t>
            </a:r>
            <a:r>
              <a:rPr lang="en-US" dirty="0"/>
              <a:t>Model           </a:t>
            </a:r>
            <a:endParaRPr lang="en-US" dirty="0" smtClean="0"/>
          </a:p>
          <a:p>
            <a:endParaRPr lang="en-US" dirty="0" smtClean="0"/>
          </a:p>
          <a:p>
            <a:r>
              <a:rPr lang="en-US" dirty="0" smtClean="0"/>
              <a:t> SWOT </a:t>
            </a:r>
            <a:r>
              <a:rPr lang="en-US" dirty="0"/>
              <a:t>Analysis    </a:t>
            </a:r>
            <a:endParaRPr lang="en-US" dirty="0"/>
          </a:p>
          <a:p>
            <a:pPr marL="0" indent="0">
              <a:buNone/>
            </a:pPr>
            <a:r>
              <a:rPr lang="en-US" dirty="0" smtClean="0"/>
              <a:t>         </a:t>
            </a:r>
            <a:endParaRPr lang="en-US" dirty="0" smtClean="0"/>
          </a:p>
          <a:p>
            <a:r>
              <a:rPr lang="en-US" dirty="0" smtClean="0"/>
              <a:t> </a:t>
            </a:r>
            <a:r>
              <a:rPr lang="en-US" dirty="0"/>
              <a:t>Business to Consumer (B2C)            </a:t>
            </a:r>
            <a:endParaRPr lang="en-US" dirty="0" smtClean="0"/>
          </a:p>
          <a:p>
            <a:r>
              <a:rPr lang="en-US" dirty="0"/>
              <a:t> </a:t>
            </a:r>
            <a:r>
              <a:rPr lang="en-US" dirty="0" smtClean="0"/>
              <a:t>How </a:t>
            </a:r>
            <a:r>
              <a:rPr lang="en-US" dirty="0"/>
              <a:t>to Benefit Business to Consumer (B2C)</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6162" y="1186961"/>
            <a:ext cx="5581650" cy="4492869"/>
          </a:xfrm>
          <a:prstGeom prst="rect">
            <a:avLst/>
          </a:prstGeom>
        </p:spPr>
      </p:pic>
    </p:spTree>
    <p:extLst>
      <p:ext uri="{BB962C8B-B14F-4D97-AF65-F5344CB8AC3E}">
        <p14:creationId xmlns:p14="http://schemas.microsoft.com/office/powerpoint/2010/main" val="3414757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 Introduction </a:t>
            </a:r>
            <a:endParaRPr lang="en-US" cap="none" dirty="0"/>
          </a:p>
        </p:txBody>
      </p:sp>
      <p:sp>
        <p:nvSpPr>
          <p:cNvPr id="3" name="Content Placeholder 2"/>
          <p:cNvSpPr>
            <a:spLocks noGrp="1"/>
          </p:cNvSpPr>
          <p:nvPr>
            <p:ph idx="1"/>
          </p:nvPr>
        </p:nvSpPr>
        <p:spPr>
          <a:xfrm>
            <a:off x="685801" y="1819565"/>
            <a:ext cx="10131425" cy="4304144"/>
          </a:xfrm>
        </p:spPr>
        <p:txBody>
          <a:bodyPr>
            <a:normAutofit/>
          </a:bodyPr>
          <a:lstStyle/>
          <a:p>
            <a:endParaRPr lang="en-US" sz="2800" dirty="0" smtClean="0"/>
          </a:p>
          <a:p>
            <a:endParaRPr lang="en-US" sz="3200" dirty="0" smtClean="0"/>
          </a:p>
          <a:p>
            <a:r>
              <a:rPr lang="en-US" sz="2800" dirty="0"/>
              <a:t>In the ever-evolving world of beauty, makeup e-commerce has revolutionized the way consumers access and discover beauty products. The online platform provides convenience and a variety of options, breaking down traditional barriers and fostering a global community</a:t>
            </a:r>
            <a:r>
              <a:rPr lang="en-US" sz="3200" dirty="0" smtClean="0"/>
              <a:t>.</a:t>
            </a:r>
          </a:p>
          <a:p>
            <a:endParaRPr lang="en-US" sz="3200" dirty="0"/>
          </a:p>
          <a:p>
            <a:endParaRPr lang="en-US" sz="2800" dirty="0" smtClean="0"/>
          </a:p>
          <a:p>
            <a:endParaRPr lang="en-US" sz="2800" dirty="0"/>
          </a:p>
          <a:p>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846" y="4079632"/>
            <a:ext cx="6110654" cy="2690446"/>
          </a:xfrm>
          <a:prstGeom prst="rect">
            <a:avLst/>
          </a:prstGeom>
        </p:spPr>
      </p:pic>
    </p:spTree>
    <p:extLst>
      <p:ext uri="{BB962C8B-B14F-4D97-AF65-F5344CB8AC3E}">
        <p14:creationId xmlns:p14="http://schemas.microsoft.com/office/powerpoint/2010/main" val="3160022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554181"/>
            <a:ext cx="10131425" cy="895927"/>
          </a:xfrm>
        </p:spPr>
        <p:txBody>
          <a:bodyPr/>
          <a:lstStyle/>
          <a:p>
            <a:r>
              <a:rPr lang="en-US" cap="none" dirty="0" smtClean="0"/>
              <a:t>Components Of An Internet Business</a:t>
            </a:r>
            <a:endParaRPr lang="en-US" cap="none" dirty="0"/>
          </a:p>
        </p:txBody>
      </p:sp>
      <p:sp>
        <p:nvSpPr>
          <p:cNvPr id="3" name="Content Placeholder 2"/>
          <p:cNvSpPr>
            <a:spLocks noGrp="1"/>
          </p:cNvSpPr>
          <p:nvPr>
            <p:ph idx="1"/>
          </p:nvPr>
        </p:nvSpPr>
        <p:spPr>
          <a:xfrm>
            <a:off x="685801" y="1662546"/>
            <a:ext cx="11044382" cy="4913746"/>
          </a:xfrm>
        </p:spPr>
        <p:txBody>
          <a:bodyPr>
            <a:normAutofit/>
          </a:bodyPr>
          <a:lstStyle/>
          <a:p>
            <a:pPr>
              <a:buFont typeface="Arial" panose="020B0604020202020204" pitchFamily="34" charset="0"/>
              <a:buChar char="•"/>
            </a:pPr>
            <a:r>
              <a:rPr lang="en-US" sz="2800" dirty="0"/>
              <a:t>Product selection: Cosmetics, for example, must be of high </a:t>
            </a:r>
            <a:r>
              <a:rPr lang="en-US" sz="2800" dirty="0" smtClean="0"/>
              <a:t>quality </a:t>
            </a:r>
          </a:p>
          <a:p>
            <a:pPr>
              <a:buFont typeface="Arial" panose="020B0604020202020204" pitchFamily="34" charset="0"/>
              <a:buChar char="•"/>
            </a:pPr>
            <a:r>
              <a:rPr lang="en-US" sz="2800" dirty="0" smtClean="0"/>
              <a:t>User-friendly </a:t>
            </a:r>
            <a:r>
              <a:rPr lang="en-US" sz="2800" dirty="0"/>
              <a:t>website: allows for easy navigation including clear categorization of </a:t>
            </a:r>
            <a:r>
              <a:rPr lang="en-US" sz="2800" dirty="0" smtClean="0"/>
              <a:t>products</a:t>
            </a:r>
          </a:p>
          <a:p>
            <a:pPr>
              <a:buFont typeface="Arial" panose="020B0604020202020204" pitchFamily="34" charset="0"/>
              <a:buChar char="•"/>
            </a:pPr>
            <a:r>
              <a:rPr lang="en-US" sz="2800" dirty="0" smtClean="0"/>
              <a:t>Customer </a:t>
            </a:r>
            <a:r>
              <a:rPr lang="en-US" sz="2800" dirty="0"/>
              <a:t>Support: Providing excellent customer service, such as e-mail and social networking sites, and providing assistance during the purchasing </a:t>
            </a:r>
            <a:r>
              <a:rPr lang="en-US" sz="2800" dirty="0" smtClean="0"/>
              <a:t>process</a:t>
            </a:r>
          </a:p>
          <a:p>
            <a:pPr>
              <a:buFont typeface="Arial" panose="020B0604020202020204" pitchFamily="34" charset="0"/>
              <a:buChar char="•"/>
            </a:pPr>
            <a:r>
              <a:rPr lang="en-US" sz="2800" dirty="0" smtClean="0"/>
              <a:t>Secure </a:t>
            </a:r>
            <a:r>
              <a:rPr lang="en-US" sz="2800" dirty="0"/>
              <a:t>Payment: Providing a secure online payment option to ensure smooth </a:t>
            </a:r>
            <a:r>
              <a:rPr lang="en-US" sz="2800" dirty="0" smtClean="0"/>
              <a:t>transactions</a:t>
            </a:r>
          </a:p>
          <a:p>
            <a:pPr>
              <a:buFont typeface="Arial" panose="020B0604020202020204" pitchFamily="34" charset="0"/>
              <a:buChar char="•"/>
            </a:pPr>
            <a:r>
              <a:rPr lang="en-US" sz="2800" dirty="0" smtClean="0"/>
              <a:t>Supply </a:t>
            </a:r>
            <a:r>
              <a:rPr lang="en-US" sz="2800" dirty="0"/>
              <a:t>chain management: to ensure timely delivery of products to customers</a:t>
            </a:r>
          </a:p>
        </p:txBody>
      </p:sp>
    </p:spTree>
    <p:extLst>
      <p:ext uri="{BB962C8B-B14F-4D97-AF65-F5344CB8AC3E}">
        <p14:creationId xmlns:p14="http://schemas.microsoft.com/office/powerpoint/2010/main" val="1441655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720436"/>
          </a:xfrm>
        </p:spPr>
        <p:txBody>
          <a:bodyPr/>
          <a:lstStyle/>
          <a:p>
            <a:r>
              <a:rPr lang="en-US" cap="none" dirty="0" smtClean="0"/>
              <a:t>Business Model:</a:t>
            </a:r>
            <a:endParaRPr lang="en-US" cap="none" dirty="0"/>
          </a:p>
        </p:txBody>
      </p:sp>
      <p:sp>
        <p:nvSpPr>
          <p:cNvPr id="3" name="Content Placeholder 2"/>
          <p:cNvSpPr>
            <a:spLocks noGrp="1"/>
          </p:cNvSpPr>
          <p:nvPr>
            <p:ph idx="1"/>
          </p:nvPr>
        </p:nvSpPr>
        <p:spPr>
          <a:xfrm>
            <a:off x="685801" y="1330037"/>
            <a:ext cx="10961254" cy="5218545"/>
          </a:xfrm>
        </p:spPr>
        <p:txBody>
          <a:bodyPr>
            <a:normAutofit fontScale="92500" lnSpcReduction="20000"/>
          </a:bodyPr>
          <a:lstStyle/>
          <a:p>
            <a:r>
              <a:rPr lang="en-US" sz="2800" dirty="0"/>
              <a:t>Supplier participation</a:t>
            </a:r>
            <a:r>
              <a:rPr lang="en-US" sz="2800" dirty="0" smtClean="0"/>
              <a:t>: Identify </a:t>
            </a:r>
            <a:r>
              <a:rPr lang="en-US" sz="2800" dirty="0"/>
              <a:t>reliable suppliers and negotiate terms</a:t>
            </a:r>
            <a:r>
              <a:rPr lang="en-US" sz="2800" dirty="0" smtClean="0"/>
              <a:t>.</a:t>
            </a:r>
          </a:p>
          <a:p>
            <a:r>
              <a:rPr lang="en-US" sz="2800" dirty="0" smtClean="0"/>
              <a:t>Implementing </a:t>
            </a:r>
            <a:r>
              <a:rPr lang="en-US" sz="2800" dirty="0"/>
              <a:t>innovation</a:t>
            </a:r>
            <a:r>
              <a:rPr lang="en-US" sz="2800" dirty="0" smtClean="0"/>
              <a:t>: Regularly </a:t>
            </a:r>
            <a:r>
              <a:rPr lang="en-US" sz="2800" dirty="0"/>
              <a:t>update product offerings based on trends</a:t>
            </a:r>
            <a:r>
              <a:rPr lang="en-US" sz="2800" dirty="0" smtClean="0"/>
              <a:t>.</a:t>
            </a:r>
          </a:p>
          <a:p>
            <a:r>
              <a:rPr lang="en-US" sz="2800" dirty="0" smtClean="0"/>
              <a:t>E-commerce </a:t>
            </a:r>
            <a:r>
              <a:rPr lang="en-US" sz="2800" dirty="0"/>
              <a:t>setup</a:t>
            </a:r>
            <a:r>
              <a:rPr lang="en-US" sz="2800" dirty="0" smtClean="0"/>
              <a:t>: Develop </a:t>
            </a:r>
            <a:r>
              <a:rPr lang="en-US" sz="2800" dirty="0"/>
              <a:t>and launch a secure and easy-to-use online store</a:t>
            </a:r>
            <a:r>
              <a:rPr lang="en-US" sz="2800" dirty="0" smtClean="0"/>
              <a:t>.</a:t>
            </a:r>
          </a:p>
          <a:p>
            <a:r>
              <a:rPr lang="en-US" sz="2800" dirty="0" smtClean="0"/>
              <a:t>Direct </a:t>
            </a:r>
            <a:r>
              <a:rPr lang="en-US" sz="2800" dirty="0"/>
              <a:t>sales and marketing</a:t>
            </a:r>
            <a:r>
              <a:rPr lang="en-US" sz="2800" dirty="0" smtClean="0"/>
              <a:t>: Engage </a:t>
            </a:r>
            <a:r>
              <a:rPr lang="en-US" sz="2800" dirty="0"/>
              <a:t>consumers through targeted marketing efforts</a:t>
            </a:r>
            <a:r>
              <a:rPr lang="en-US" sz="2800" dirty="0" smtClean="0"/>
              <a:t>.</a:t>
            </a:r>
          </a:p>
          <a:p>
            <a:r>
              <a:rPr lang="en-US" sz="2800" dirty="0" smtClean="0"/>
              <a:t>Sustainability </a:t>
            </a:r>
            <a:r>
              <a:rPr lang="en-US" sz="2800" dirty="0"/>
              <a:t>Integration</a:t>
            </a:r>
            <a:r>
              <a:rPr lang="en-US" sz="2800" dirty="0" smtClean="0"/>
              <a:t>: Adopting </a:t>
            </a:r>
            <a:r>
              <a:rPr lang="en-US" sz="2800" dirty="0"/>
              <a:t>environmentally friendly practices in product development</a:t>
            </a:r>
            <a:r>
              <a:rPr lang="en-US" sz="2800" dirty="0" smtClean="0"/>
              <a:t>.</a:t>
            </a:r>
          </a:p>
          <a:p>
            <a:r>
              <a:rPr lang="en-US" sz="2800" dirty="0" smtClean="0"/>
              <a:t>Revenue </a:t>
            </a:r>
            <a:r>
              <a:rPr lang="en-US" sz="2800" dirty="0"/>
              <a:t>generation</a:t>
            </a:r>
            <a:r>
              <a:rPr lang="en-US" sz="2800" dirty="0" smtClean="0"/>
              <a:t>: Generate </a:t>
            </a:r>
            <a:r>
              <a:rPr lang="en-US" sz="2800" dirty="0"/>
              <a:t>revenue through direct product sales</a:t>
            </a:r>
            <a:r>
              <a:rPr lang="en-US" sz="2800" dirty="0" smtClean="0"/>
              <a:t>.</a:t>
            </a:r>
          </a:p>
          <a:p>
            <a:r>
              <a:rPr lang="en-US" sz="2800" dirty="0" smtClean="0"/>
              <a:t>cost </a:t>
            </a:r>
            <a:r>
              <a:rPr lang="en-US" sz="2800" dirty="0"/>
              <a:t>management</a:t>
            </a:r>
            <a:r>
              <a:rPr lang="en-US" sz="2800" dirty="0" smtClean="0"/>
              <a:t>: Control </a:t>
            </a:r>
            <a:r>
              <a:rPr lang="en-US" sz="2800" dirty="0"/>
              <a:t>procurement costs and allocate budgets effectively</a:t>
            </a:r>
            <a:r>
              <a:rPr lang="en-US" sz="2800" dirty="0" smtClean="0"/>
              <a:t>.</a:t>
            </a:r>
          </a:p>
          <a:p>
            <a:r>
              <a:rPr lang="en-US" sz="2800" dirty="0" smtClean="0"/>
              <a:t>Enhance </a:t>
            </a:r>
            <a:r>
              <a:rPr lang="en-US" sz="2800" dirty="0"/>
              <a:t>your value proposition</a:t>
            </a:r>
            <a:r>
              <a:rPr lang="en-US" sz="2800" dirty="0" smtClean="0"/>
              <a:t>: Continuously </a:t>
            </a:r>
            <a:r>
              <a:rPr lang="en-US" sz="2800" dirty="0"/>
              <a:t>improve product quality and stay responsive to trends.</a:t>
            </a:r>
          </a:p>
        </p:txBody>
      </p:sp>
    </p:spTree>
    <p:extLst>
      <p:ext uri="{BB962C8B-B14F-4D97-AF65-F5344CB8AC3E}">
        <p14:creationId xmlns:p14="http://schemas.microsoft.com/office/powerpoint/2010/main" val="1152681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822036"/>
          </a:xfrm>
        </p:spPr>
        <p:txBody>
          <a:bodyPr/>
          <a:lstStyle/>
          <a:p>
            <a:r>
              <a:rPr lang="en-US" cap="none" dirty="0" smtClean="0"/>
              <a:t>SWOT Analysis:</a:t>
            </a:r>
            <a:endParaRPr lang="en-US" cap="none" dirty="0"/>
          </a:p>
        </p:txBody>
      </p:sp>
      <p:sp>
        <p:nvSpPr>
          <p:cNvPr id="3" name="Content Placeholder 2"/>
          <p:cNvSpPr>
            <a:spLocks noGrp="1"/>
          </p:cNvSpPr>
          <p:nvPr>
            <p:ph idx="1"/>
          </p:nvPr>
        </p:nvSpPr>
        <p:spPr>
          <a:xfrm>
            <a:off x="685801" y="1431637"/>
            <a:ext cx="11044381" cy="4969163"/>
          </a:xfrm>
        </p:spPr>
        <p:txBody>
          <a:bodyPr>
            <a:normAutofit fontScale="85000" lnSpcReduction="20000"/>
          </a:bodyPr>
          <a:lstStyle/>
          <a:p>
            <a:endParaRPr lang="en-US" dirty="0" smtClean="0"/>
          </a:p>
          <a:p>
            <a:pPr marL="0" indent="0">
              <a:buNone/>
            </a:pPr>
            <a:endParaRPr lang="en-US" dirty="0" smtClean="0"/>
          </a:p>
          <a:p>
            <a:pPr marL="0" indent="0">
              <a:buNone/>
            </a:pPr>
            <a:r>
              <a:rPr lang="en-US" sz="2800" dirty="0" smtClean="0"/>
              <a:t>Strength:</a:t>
            </a:r>
          </a:p>
          <a:p>
            <a:r>
              <a:rPr lang="en-US" sz="2800" dirty="0" smtClean="0"/>
              <a:t>Brand </a:t>
            </a:r>
            <a:r>
              <a:rPr lang="en-US" sz="2800" dirty="0"/>
              <a:t>Reputation: A strong reputation based on product quality, cruelty-free formulations, and positive reviews</a:t>
            </a:r>
            <a:r>
              <a:rPr lang="en-US" sz="2800" dirty="0" smtClean="0"/>
              <a:t>.</a:t>
            </a:r>
          </a:p>
          <a:p>
            <a:r>
              <a:rPr lang="en-US" sz="2800" dirty="0" smtClean="0"/>
              <a:t>Product </a:t>
            </a:r>
            <a:r>
              <a:rPr lang="en-US" sz="2800" dirty="0"/>
              <a:t>Innovation: Continuous innovation in formulations, colors and packaging to </a:t>
            </a:r>
            <a:r>
              <a:rPr lang="en-US" sz="2800" dirty="0" smtClean="0"/>
              <a:t>survive</a:t>
            </a:r>
          </a:p>
          <a:p>
            <a:endParaRPr lang="en-US" sz="2800" dirty="0" smtClean="0"/>
          </a:p>
          <a:p>
            <a:r>
              <a:rPr lang="en-US" sz="2800" dirty="0" smtClean="0"/>
              <a:t>Weaknesses:</a:t>
            </a:r>
          </a:p>
          <a:p>
            <a:r>
              <a:rPr lang="en-US" sz="2800" dirty="0" smtClean="0"/>
              <a:t>Relying </a:t>
            </a:r>
            <a:r>
              <a:rPr lang="en-US" sz="2800" dirty="0"/>
              <a:t>on trends: Vulnerability to rapidly changing beauty trends, requiring frequent product updates</a:t>
            </a:r>
            <a:r>
              <a:rPr lang="en-US" sz="2800" dirty="0" smtClean="0"/>
              <a:t>.</a:t>
            </a:r>
          </a:p>
          <a:p>
            <a:r>
              <a:rPr lang="en-US" sz="2800" dirty="0" smtClean="0"/>
              <a:t>Intense Competition</a:t>
            </a:r>
            <a:r>
              <a:rPr lang="en-US" sz="2800" dirty="0"/>
              <a:t>: Need for distinctive strategies to stand out in the competitive beauty market</a:t>
            </a:r>
            <a:r>
              <a:rPr lang="en-US" sz="2800" dirty="0" smtClean="0"/>
              <a:t>.</a:t>
            </a:r>
          </a:p>
          <a:p>
            <a:endParaRPr lang="en-US" sz="2800" dirty="0"/>
          </a:p>
          <a:p>
            <a:endParaRPr lang="en-US" dirty="0" smtClean="0"/>
          </a:p>
          <a:p>
            <a:endParaRPr lang="en-US" dirty="0"/>
          </a:p>
          <a:p>
            <a:endParaRPr lang="en-US" dirty="0" smtClean="0"/>
          </a:p>
        </p:txBody>
      </p:sp>
    </p:spTree>
    <p:extLst>
      <p:ext uri="{BB962C8B-B14F-4D97-AF65-F5344CB8AC3E}">
        <p14:creationId xmlns:p14="http://schemas.microsoft.com/office/powerpoint/2010/main" val="1105426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822036"/>
          </a:xfrm>
        </p:spPr>
        <p:txBody>
          <a:bodyPr/>
          <a:lstStyle/>
          <a:p>
            <a:r>
              <a:rPr lang="en-US" cap="none" dirty="0" smtClean="0"/>
              <a:t>SWOT Analysis:</a:t>
            </a:r>
            <a:endParaRPr lang="en-US" cap="none" dirty="0"/>
          </a:p>
        </p:txBody>
      </p:sp>
      <p:sp>
        <p:nvSpPr>
          <p:cNvPr id="3" name="Content Placeholder 2"/>
          <p:cNvSpPr>
            <a:spLocks noGrp="1"/>
          </p:cNvSpPr>
          <p:nvPr>
            <p:ph idx="1"/>
          </p:nvPr>
        </p:nvSpPr>
        <p:spPr>
          <a:xfrm>
            <a:off x="685801" y="1597891"/>
            <a:ext cx="10131425" cy="4645891"/>
          </a:xfrm>
        </p:spPr>
        <p:txBody>
          <a:bodyPr>
            <a:normAutofit/>
          </a:bodyPr>
          <a:lstStyle/>
          <a:p>
            <a:r>
              <a:rPr lang="en-US" sz="2400" dirty="0"/>
              <a:t>Opportunities</a:t>
            </a:r>
            <a:r>
              <a:rPr lang="en-US" sz="2400" dirty="0" smtClean="0"/>
              <a:t>:</a:t>
            </a:r>
          </a:p>
          <a:p>
            <a:r>
              <a:rPr lang="en-US" sz="2400" dirty="0" smtClean="0"/>
              <a:t> </a:t>
            </a:r>
            <a:r>
              <a:rPr lang="en-US" sz="2400" dirty="0"/>
              <a:t>E-commerce growth: Leveraging the global reach of e-commerce to expand online sales</a:t>
            </a:r>
            <a:r>
              <a:rPr lang="en-US" sz="2400" dirty="0" smtClean="0"/>
              <a:t>.</a:t>
            </a:r>
          </a:p>
          <a:p>
            <a:r>
              <a:rPr lang="en-US" sz="2400" dirty="0" smtClean="0"/>
              <a:t>Focus </a:t>
            </a:r>
            <a:r>
              <a:rPr lang="en-US" sz="2400" dirty="0"/>
              <a:t>on Sustainability: Meeting the demand for sustainable and environmentally friendly beauty products.</a:t>
            </a:r>
          </a:p>
          <a:p>
            <a:r>
              <a:rPr lang="en-US" sz="2400" dirty="0"/>
              <a:t>Threats</a:t>
            </a:r>
            <a:r>
              <a:rPr lang="en-US" sz="2400" dirty="0" smtClean="0"/>
              <a:t>:</a:t>
            </a:r>
          </a:p>
          <a:p>
            <a:r>
              <a:rPr lang="en-US" sz="2400" dirty="0" smtClean="0"/>
              <a:t> </a:t>
            </a:r>
            <a:r>
              <a:rPr lang="en-US" sz="2400" dirty="0"/>
              <a:t>Regulatory Challenges: Maintaining compliance with evolving cosmetics industry regulations to mitigate legal threats</a:t>
            </a:r>
            <a:r>
              <a:rPr lang="en-US" sz="2400" dirty="0" smtClean="0"/>
              <a:t>.</a:t>
            </a:r>
          </a:p>
          <a:p>
            <a:r>
              <a:rPr lang="en-US" sz="2400" dirty="0" smtClean="0"/>
              <a:t>Market </a:t>
            </a:r>
            <a:r>
              <a:rPr lang="en-US" sz="2400" dirty="0"/>
              <a:t>Saturation: Differentiate the brand through unique selling propositions and effective marketing to combat market saturation.</a:t>
            </a:r>
          </a:p>
        </p:txBody>
      </p:sp>
    </p:spTree>
    <p:extLst>
      <p:ext uri="{BB962C8B-B14F-4D97-AF65-F5344CB8AC3E}">
        <p14:creationId xmlns:p14="http://schemas.microsoft.com/office/powerpoint/2010/main" val="606490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1099126"/>
          </a:xfrm>
        </p:spPr>
        <p:txBody>
          <a:bodyPr/>
          <a:lstStyle/>
          <a:p>
            <a:r>
              <a:rPr lang="en-US" cap="none" dirty="0" smtClean="0"/>
              <a:t>Business To Consumer (B2C):</a:t>
            </a:r>
            <a:endParaRPr lang="en-US" cap="none" dirty="0"/>
          </a:p>
        </p:txBody>
      </p:sp>
      <p:sp>
        <p:nvSpPr>
          <p:cNvPr id="3" name="Content Placeholder 2"/>
          <p:cNvSpPr>
            <a:spLocks noGrp="1"/>
          </p:cNvSpPr>
          <p:nvPr>
            <p:ph idx="1"/>
          </p:nvPr>
        </p:nvSpPr>
        <p:spPr>
          <a:xfrm>
            <a:off x="685801" y="1782619"/>
            <a:ext cx="10388599" cy="4008582"/>
          </a:xfrm>
        </p:spPr>
        <p:txBody>
          <a:bodyPr>
            <a:normAutofit/>
          </a:bodyPr>
          <a:lstStyle/>
          <a:p>
            <a:endParaRPr lang="en-US" sz="2800" dirty="0" smtClean="0"/>
          </a:p>
          <a:p>
            <a:r>
              <a:rPr lang="en-US" sz="3200" dirty="0" smtClean="0"/>
              <a:t>Business </a:t>
            </a:r>
            <a:r>
              <a:rPr lang="en-US" sz="3200" dirty="0"/>
              <a:t>to consumer (B2C). It involves marketing and selling cosmetics directly to consumers through online platforms, outlet stores, or even direct sales. The focus is on creating attractive products and positive customer experiences to increase sales in the </a:t>
            </a:r>
            <a:r>
              <a:rPr lang="en-US" sz="3200" dirty="0" smtClean="0"/>
              <a:t>market</a:t>
            </a:r>
          </a:p>
          <a:p>
            <a:endParaRPr lang="en-US" sz="2800" dirty="0" smtClean="0"/>
          </a:p>
          <a:p>
            <a:endParaRPr lang="en-US" sz="2800" dirty="0"/>
          </a:p>
          <a:p>
            <a:endParaRPr lang="en-US" sz="2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032" y="4633545"/>
            <a:ext cx="5712068" cy="210783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4608" y="4633546"/>
            <a:ext cx="3889131" cy="2107830"/>
          </a:xfrm>
          <a:prstGeom prst="rect">
            <a:avLst/>
          </a:prstGeom>
        </p:spPr>
      </p:pic>
    </p:spTree>
    <p:extLst>
      <p:ext uri="{BB962C8B-B14F-4D97-AF65-F5344CB8AC3E}">
        <p14:creationId xmlns:p14="http://schemas.microsoft.com/office/powerpoint/2010/main" val="3524021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951344"/>
          </a:xfrm>
        </p:spPr>
        <p:txBody>
          <a:bodyPr/>
          <a:lstStyle/>
          <a:p>
            <a:r>
              <a:rPr lang="en-US" cap="none" dirty="0" smtClean="0"/>
              <a:t>How To Benefit Business To Consumer (B2C):</a:t>
            </a:r>
            <a:endParaRPr lang="en-US" cap="none" dirty="0"/>
          </a:p>
        </p:txBody>
      </p:sp>
      <p:sp>
        <p:nvSpPr>
          <p:cNvPr id="3" name="Content Placeholder 2"/>
          <p:cNvSpPr>
            <a:spLocks noGrp="1"/>
          </p:cNvSpPr>
          <p:nvPr>
            <p:ph idx="1"/>
          </p:nvPr>
        </p:nvSpPr>
        <p:spPr>
          <a:xfrm>
            <a:off x="685801" y="1560945"/>
            <a:ext cx="10131425" cy="4886037"/>
          </a:xfrm>
        </p:spPr>
        <p:txBody>
          <a:bodyPr>
            <a:normAutofit fontScale="92500" lnSpcReduction="10000"/>
          </a:bodyPr>
          <a:lstStyle/>
          <a:p>
            <a:r>
              <a:rPr lang="en-US" sz="2800" dirty="0"/>
              <a:t>Innovative Product </a:t>
            </a:r>
            <a:r>
              <a:rPr lang="en-US" sz="2800" dirty="0" smtClean="0"/>
              <a:t>Launches</a:t>
            </a:r>
          </a:p>
          <a:p>
            <a:endParaRPr lang="en-US" sz="2800" dirty="0"/>
          </a:p>
          <a:p>
            <a:r>
              <a:rPr lang="en-US" sz="2800" dirty="0"/>
              <a:t>Effective Online </a:t>
            </a:r>
            <a:r>
              <a:rPr lang="en-US" sz="2800" dirty="0" smtClean="0"/>
              <a:t>Presence</a:t>
            </a:r>
          </a:p>
          <a:p>
            <a:endParaRPr lang="en-US" sz="2800" dirty="0"/>
          </a:p>
          <a:p>
            <a:r>
              <a:rPr lang="en-US" sz="2800" dirty="0"/>
              <a:t>Excellent customer </a:t>
            </a:r>
            <a:r>
              <a:rPr lang="en-US" sz="2800" dirty="0" smtClean="0"/>
              <a:t>service</a:t>
            </a:r>
          </a:p>
          <a:p>
            <a:endParaRPr lang="en-US" sz="2800" dirty="0"/>
          </a:p>
          <a:p>
            <a:r>
              <a:rPr lang="en-US" sz="2800" dirty="0"/>
              <a:t>Encourage customers to share their experiences with our </a:t>
            </a:r>
            <a:r>
              <a:rPr lang="en-US" sz="2800" dirty="0" smtClean="0"/>
              <a:t>products</a:t>
            </a:r>
          </a:p>
          <a:p>
            <a:endParaRPr lang="en-US" sz="2800" dirty="0"/>
          </a:p>
          <a:p>
            <a:r>
              <a:rPr lang="en-US" sz="2800" dirty="0" smtClean="0"/>
              <a:t>Participating </a:t>
            </a:r>
            <a:r>
              <a:rPr lang="en-US" sz="2800" dirty="0"/>
              <a:t>with beauty experts to promote our beauty products can help increase brand visibility and reach a wider audience</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7131" y="1560945"/>
            <a:ext cx="5058508" cy="2664069"/>
          </a:xfrm>
          <a:prstGeom prst="rect">
            <a:avLst/>
          </a:prstGeom>
        </p:spPr>
      </p:pic>
    </p:spTree>
    <p:extLst>
      <p:ext uri="{BB962C8B-B14F-4D97-AF65-F5344CB8AC3E}">
        <p14:creationId xmlns:p14="http://schemas.microsoft.com/office/powerpoint/2010/main" val="16331645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3370F4A1-FC59-4361-989F-6C79533DA5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E57094B-4684-420B-AFE0-4E41CA2AF714}">
  <ds:schemaRefs>
    <ds:schemaRef ds:uri="http://schemas.microsoft.com/sharepoint/v3/contenttype/forms"/>
  </ds:schemaRefs>
</ds:datastoreItem>
</file>

<file path=customXml/itemProps3.xml><?xml version="1.0" encoding="utf-8"?>
<ds:datastoreItem xmlns:ds="http://schemas.openxmlformats.org/officeDocument/2006/customXml" ds:itemID="{B26D5668-1971-40BB-BC7C-94C9B101AAB7}">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Celestial design</Template>
  <TotalTime>0</TotalTime>
  <Words>726</Words>
  <Application>Microsoft Office PowerPoint</Application>
  <PresentationFormat>Widescreen</PresentationFormat>
  <Paragraphs>86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Celestial</vt:lpstr>
      <vt:lpstr>Principle Of Marketing / Principle Of Management  E-commerce of a Makeup Cosmetic </vt:lpstr>
      <vt:lpstr>Content: </vt:lpstr>
      <vt:lpstr> Introduction </vt:lpstr>
      <vt:lpstr>Components Of An Internet Business</vt:lpstr>
      <vt:lpstr>Business Model:</vt:lpstr>
      <vt:lpstr>SWOT Analysis:</vt:lpstr>
      <vt:lpstr>SWOT Analysis:</vt:lpstr>
      <vt:lpstr>Business To Consumer (B2C):</vt:lpstr>
      <vt:lpstr>How To Benefit Business To Consumer (B2C):</vt:lpstr>
      <vt:lpstr>Assuming The Client Wishes To Expand The Business And Conjoin With Other Businesses Of The Same Kind Through A Network Of Suppliers, How Would You Advise The Client?</vt:lpstr>
      <vt:lpstr>For An E-commerce Application Dealing With Orders From Customers Outside The Region Or State: </vt:lpstr>
      <vt:lpstr>Conclusion</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2023-12-04T10:50:07Z</dcterms:created>
  <dcterms:modified xsi:type="dcterms:W3CDTF">2023-12-05T23:20:12Z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