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63"/>
  </p:normalViewPr>
  <p:slideViewPr>
    <p:cSldViewPr snapToGrid="0" snapToObjects="1" showGuides="1">
      <p:cViewPr>
        <p:scale>
          <a:sx n="125" d="100"/>
          <a:sy n="125" d="100"/>
        </p:scale>
        <p:origin x="88" y="656"/>
      </p:cViewPr>
      <p:guideLst>
        <p:guide orient="horz" pos="43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2D21-D066-0F47-8084-1020B0A50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E53A4-B10B-1942-A0DD-DDBF7A349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9743-727E-3C46-A378-9E4FB03E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C962-6C55-F94A-943A-D0E6ABE3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F9A7-1C64-874F-BFF3-1B2934E6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A5A3-20A1-1D4F-B9D8-790E5BD2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E3065-CE95-9B4A-A344-7536402A6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5E70-ACFE-E94D-A48F-1D6E077A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45F09-CC32-B846-ABD8-067C0734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5199-C3AF-A048-8B48-72C7D0B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72462-0285-CC43-94D2-BA36F5B9C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1F49D-6DFD-D04E-AB75-86E61160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1054-DC8E-F046-B151-F9480075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84CA-9492-D549-9D44-BB049423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1E39-5FF9-114E-BE70-64CAF30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89E5-3B3A-C544-BC09-10236A8A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75AD-4F78-A940-8A8B-7EA8AC6B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B7B1-F06A-0345-ACE3-4B3D9D86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9DF-8032-FE4D-8FB2-05DB6359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0EBB-3E75-E34E-8447-AD8E6CE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4969-A68A-914A-A318-D9C0BB0F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3BE5B-C92B-904D-96C8-5183AC1F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BA21-0252-A743-9EB8-0F42C0CC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A669-726D-5944-981E-F83BDD2C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A3A7-EE5D-AB4A-B850-6A17C72B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5AD6-14CC-894F-9FC9-245191D7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1CAF-0AEC-6342-8574-44C8DD477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C2591-B33E-3E44-9D0C-3F7204925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21180-B3B6-0942-8501-404F0E24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3164-4D01-DB47-84E3-E87FB32F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0FD0-A099-7E4A-8ACB-8EFA1BE2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BE60-B0F2-274A-9611-337A43A1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EE33-4FD6-0546-AC1B-3138E35C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B58C-1A0D-EA46-8F2A-C3E2E4EE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F562A-CD55-F746-A88A-0986D6411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24578-CBBD-6A4B-ACA0-43666D6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DC617-7414-FD4D-B005-3B23A1C6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5D0EC-92C4-CE42-8A07-83B93522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AE720-B6AA-6C4A-A9C5-E9DA9887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9CB8-F039-494C-B704-CAC1E8DD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6FA35-F435-7E45-A8A8-CAFD2764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947AC-2958-724B-BE10-52792540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C6B9-8B27-4D41-BF9F-394B61BC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1383B-9F77-EE4E-8D8F-EBF02D08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4F6C2-F60D-BB4A-A5F7-B4DAF92F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1F61-D5F8-554B-BDF6-3498596F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E7CF-87A5-AF4D-B5D2-3D6DC78C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6A77-A3A1-AD45-97D0-B56825F4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1FB1-BCF7-B441-8E99-6AFCCF84F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2C17-019C-C441-AC5D-268EE937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8A59-9C37-5F4E-AB71-60770635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E97B5-8D9B-654D-9865-1BE8939C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3178-128A-E440-8F17-91EA6E95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B2DC1-3FDF-D64C-BFB4-74EC55473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1812B-40F5-5C41-9ED6-34A20A14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0E64-3DF5-494D-B192-226F1BB5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41AA7-01CC-7F40-8DE6-A3FD6806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55ED-4439-344E-A517-AAB0AB72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3C66B-D236-7A4C-A8C6-9CC22AA0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835F-EA05-CA41-9CC7-CD66C149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6515-A778-DA4B-84E7-DFD256238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7A56-3BAB-C14F-854C-56FB92EB8BC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C656-8E94-4647-9C73-C69DC38A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61A8-7D9E-1241-A5AA-21CB5608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6FFD-E24D-6F44-A6D7-2BB71DF0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2EC77-27BF-DF45-B775-3EE26891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08" y="-674078"/>
            <a:ext cx="8405445" cy="8405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EF4ABD-399B-DC42-857C-3F98F62833CF}"/>
              </a:ext>
            </a:extLst>
          </p:cNvPr>
          <p:cNvSpPr txBox="1"/>
          <p:nvPr/>
        </p:nvSpPr>
        <p:spPr>
          <a:xfrm>
            <a:off x="937846" y="539261"/>
            <a:ext cx="3282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Flexpart</a:t>
            </a:r>
            <a:r>
              <a:rPr lang="en-US" dirty="0"/>
              <a:t>  surface foot print (residence time * N. particles) aggregate over modeling period (2017.12.1~2018.6.1)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D9E74-E1DC-7841-89DC-3AA17EE12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5" t="45258" r="58791" b="43305"/>
          <a:stretch/>
        </p:blipFill>
        <p:spPr>
          <a:xfrm>
            <a:off x="3160295" y="4040451"/>
            <a:ext cx="2935705" cy="24445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3B3561-F77D-D340-A513-7636EE0D048F}"/>
              </a:ext>
            </a:extLst>
          </p:cNvPr>
          <p:cNvCxnSpPr>
            <a:cxnSpLocks/>
          </p:cNvCxnSpPr>
          <p:nvPr/>
        </p:nvCxnSpPr>
        <p:spPr>
          <a:xfrm flipH="1">
            <a:off x="6104984" y="3753853"/>
            <a:ext cx="909427" cy="27311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1EAE2B-1A44-6948-87D0-06CB917A8AB8}"/>
              </a:ext>
            </a:extLst>
          </p:cNvPr>
          <p:cNvCxnSpPr>
            <a:cxnSpLocks/>
          </p:cNvCxnSpPr>
          <p:nvPr/>
        </p:nvCxnSpPr>
        <p:spPr>
          <a:xfrm flipH="1">
            <a:off x="3151311" y="3429000"/>
            <a:ext cx="3615249" cy="6087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59503F31-8201-3B47-8876-60A47D8127A1}"/>
              </a:ext>
            </a:extLst>
          </p:cNvPr>
          <p:cNvSpPr/>
          <p:nvPr/>
        </p:nvSpPr>
        <p:spPr>
          <a:xfrm>
            <a:off x="4839312" y="5176364"/>
            <a:ext cx="80310" cy="52862"/>
          </a:xfrm>
          <a:custGeom>
            <a:avLst/>
            <a:gdLst>
              <a:gd name="connsiteX0" fmla="*/ 111125 w 250825"/>
              <a:gd name="connsiteY0" fmla="*/ 0 h 165100"/>
              <a:gd name="connsiteX1" fmla="*/ 12700 w 250825"/>
              <a:gd name="connsiteY1" fmla="*/ 41275 h 165100"/>
              <a:gd name="connsiteX2" fmla="*/ 12700 w 250825"/>
              <a:gd name="connsiteY2" fmla="*/ 41275 h 165100"/>
              <a:gd name="connsiteX3" fmla="*/ 0 w 250825"/>
              <a:gd name="connsiteY3" fmla="*/ 98425 h 165100"/>
              <a:gd name="connsiteX4" fmla="*/ 31750 w 250825"/>
              <a:gd name="connsiteY4" fmla="*/ 152400 h 165100"/>
              <a:gd name="connsiteX5" fmla="*/ 50800 w 250825"/>
              <a:gd name="connsiteY5" fmla="*/ 165100 h 165100"/>
              <a:gd name="connsiteX6" fmla="*/ 101600 w 250825"/>
              <a:gd name="connsiteY6" fmla="*/ 130175 h 165100"/>
              <a:gd name="connsiteX7" fmla="*/ 174625 w 250825"/>
              <a:gd name="connsiteY7" fmla="*/ 139700 h 165100"/>
              <a:gd name="connsiteX8" fmla="*/ 231775 w 250825"/>
              <a:gd name="connsiteY8" fmla="*/ 130175 h 165100"/>
              <a:gd name="connsiteX9" fmla="*/ 241300 w 250825"/>
              <a:gd name="connsiteY9" fmla="*/ 127000 h 165100"/>
              <a:gd name="connsiteX10" fmla="*/ 250825 w 250825"/>
              <a:gd name="connsiteY10" fmla="*/ 104775 h 165100"/>
              <a:gd name="connsiteX11" fmla="*/ 200025 w 250825"/>
              <a:gd name="connsiteY11" fmla="*/ 73025 h 165100"/>
              <a:gd name="connsiteX12" fmla="*/ 209550 w 250825"/>
              <a:gd name="connsiteY12" fmla="*/ 28575 h 165100"/>
              <a:gd name="connsiteX13" fmla="*/ 174625 w 250825"/>
              <a:gd name="connsiteY13" fmla="*/ 38100 h 165100"/>
              <a:gd name="connsiteX14" fmla="*/ 187325 w 250825"/>
              <a:gd name="connsiteY14" fmla="*/ 3175 h 165100"/>
              <a:gd name="connsiteX15" fmla="*/ 111125 w 250825"/>
              <a:gd name="connsiteY1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825" h="165100">
                <a:moveTo>
                  <a:pt x="111125" y="0"/>
                </a:moveTo>
                <a:lnTo>
                  <a:pt x="12700" y="41275"/>
                </a:lnTo>
                <a:lnTo>
                  <a:pt x="12700" y="41275"/>
                </a:lnTo>
                <a:lnTo>
                  <a:pt x="0" y="98425"/>
                </a:lnTo>
                <a:lnTo>
                  <a:pt x="31750" y="152400"/>
                </a:lnTo>
                <a:lnTo>
                  <a:pt x="50800" y="165100"/>
                </a:lnTo>
                <a:lnTo>
                  <a:pt x="101600" y="130175"/>
                </a:lnTo>
                <a:lnTo>
                  <a:pt x="174625" y="139700"/>
                </a:lnTo>
                <a:lnTo>
                  <a:pt x="231775" y="130175"/>
                </a:lnTo>
                <a:lnTo>
                  <a:pt x="241300" y="127000"/>
                </a:lnTo>
                <a:lnTo>
                  <a:pt x="250825" y="104775"/>
                </a:lnTo>
                <a:lnTo>
                  <a:pt x="200025" y="73025"/>
                </a:lnTo>
                <a:lnTo>
                  <a:pt x="209550" y="28575"/>
                </a:lnTo>
                <a:lnTo>
                  <a:pt x="174625" y="38100"/>
                </a:lnTo>
                <a:lnTo>
                  <a:pt x="187325" y="3175"/>
                </a:lnTo>
                <a:lnTo>
                  <a:pt x="111125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B4B4C-4960-544B-9320-AFEF08FF0676}"/>
              </a:ext>
            </a:extLst>
          </p:cNvPr>
          <p:cNvSpPr txBox="1"/>
          <p:nvPr/>
        </p:nvSpPr>
        <p:spPr>
          <a:xfrm>
            <a:off x="4628147" y="5196446"/>
            <a:ext cx="520088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La Paz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EB6BD-CF19-E847-B2D1-9A496FEB3118}"/>
              </a:ext>
            </a:extLst>
          </p:cNvPr>
          <p:cNvSpPr txBox="1"/>
          <p:nvPr/>
        </p:nvSpPr>
        <p:spPr>
          <a:xfrm>
            <a:off x="1381272" y="4213368"/>
            <a:ext cx="1779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other regions, La Paz surface foot print does not significantly influence CHC</a:t>
            </a:r>
          </a:p>
        </p:txBody>
      </p:sp>
    </p:spTree>
    <p:extLst>
      <p:ext uri="{BB962C8B-B14F-4D97-AF65-F5344CB8AC3E}">
        <p14:creationId xmlns:p14="http://schemas.microsoft.com/office/powerpoint/2010/main" val="297596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8E1CC-8381-9A42-8BDC-B01ED61F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940" y="-592018"/>
            <a:ext cx="7578971" cy="7578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B0DF7-593E-A64B-A7ED-E7DAD0826E86}"/>
              </a:ext>
            </a:extLst>
          </p:cNvPr>
          <p:cNvSpPr txBox="1"/>
          <p:nvPr/>
        </p:nvSpPr>
        <p:spPr>
          <a:xfrm>
            <a:off x="339970" y="213919"/>
            <a:ext cx="326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Net source attribution (w)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4B30D-E024-C54C-A003-BD4BBF61E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75" t="45258" r="58791" b="43305"/>
          <a:stretch/>
        </p:blipFill>
        <p:spPr>
          <a:xfrm>
            <a:off x="7432430" y="2115848"/>
            <a:ext cx="3776835" cy="3145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E0D5D-FAE1-0C4E-B0CA-B3E046292899}"/>
              </a:ext>
            </a:extLst>
          </p:cNvPr>
          <p:cNvSpPr txBox="1"/>
          <p:nvPr/>
        </p:nvSpPr>
        <p:spPr>
          <a:xfrm>
            <a:off x="7679616" y="1273978"/>
            <a:ext cx="328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Zoomed in (from slide 1) </a:t>
            </a:r>
            <a:r>
              <a:rPr lang="en-US" sz="1200" dirty="0" err="1"/>
              <a:t>Flexpart</a:t>
            </a:r>
            <a:r>
              <a:rPr lang="en-US" sz="1200" dirty="0"/>
              <a:t>  surface foot print (residence time * N. particles) aggregate over modeling period (2017.12.1~2018.6.1) 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7BBC485-C925-044E-B218-567710492A75}"/>
              </a:ext>
            </a:extLst>
          </p:cNvPr>
          <p:cNvSpPr/>
          <p:nvPr/>
        </p:nvSpPr>
        <p:spPr>
          <a:xfrm>
            <a:off x="9575800" y="3566784"/>
            <a:ext cx="145707" cy="95908"/>
          </a:xfrm>
          <a:custGeom>
            <a:avLst/>
            <a:gdLst>
              <a:gd name="connsiteX0" fmla="*/ 111125 w 250825"/>
              <a:gd name="connsiteY0" fmla="*/ 0 h 165100"/>
              <a:gd name="connsiteX1" fmla="*/ 12700 w 250825"/>
              <a:gd name="connsiteY1" fmla="*/ 41275 h 165100"/>
              <a:gd name="connsiteX2" fmla="*/ 12700 w 250825"/>
              <a:gd name="connsiteY2" fmla="*/ 41275 h 165100"/>
              <a:gd name="connsiteX3" fmla="*/ 0 w 250825"/>
              <a:gd name="connsiteY3" fmla="*/ 98425 h 165100"/>
              <a:gd name="connsiteX4" fmla="*/ 31750 w 250825"/>
              <a:gd name="connsiteY4" fmla="*/ 152400 h 165100"/>
              <a:gd name="connsiteX5" fmla="*/ 50800 w 250825"/>
              <a:gd name="connsiteY5" fmla="*/ 165100 h 165100"/>
              <a:gd name="connsiteX6" fmla="*/ 101600 w 250825"/>
              <a:gd name="connsiteY6" fmla="*/ 130175 h 165100"/>
              <a:gd name="connsiteX7" fmla="*/ 174625 w 250825"/>
              <a:gd name="connsiteY7" fmla="*/ 139700 h 165100"/>
              <a:gd name="connsiteX8" fmla="*/ 231775 w 250825"/>
              <a:gd name="connsiteY8" fmla="*/ 130175 h 165100"/>
              <a:gd name="connsiteX9" fmla="*/ 241300 w 250825"/>
              <a:gd name="connsiteY9" fmla="*/ 127000 h 165100"/>
              <a:gd name="connsiteX10" fmla="*/ 250825 w 250825"/>
              <a:gd name="connsiteY10" fmla="*/ 104775 h 165100"/>
              <a:gd name="connsiteX11" fmla="*/ 200025 w 250825"/>
              <a:gd name="connsiteY11" fmla="*/ 73025 h 165100"/>
              <a:gd name="connsiteX12" fmla="*/ 209550 w 250825"/>
              <a:gd name="connsiteY12" fmla="*/ 28575 h 165100"/>
              <a:gd name="connsiteX13" fmla="*/ 174625 w 250825"/>
              <a:gd name="connsiteY13" fmla="*/ 38100 h 165100"/>
              <a:gd name="connsiteX14" fmla="*/ 187325 w 250825"/>
              <a:gd name="connsiteY14" fmla="*/ 3175 h 165100"/>
              <a:gd name="connsiteX15" fmla="*/ 111125 w 250825"/>
              <a:gd name="connsiteY15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825" h="165100">
                <a:moveTo>
                  <a:pt x="111125" y="0"/>
                </a:moveTo>
                <a:lnTo>
                  <a:pt x="12700" y="41275"/>
                </a:lnTo>
                <a:lnTo>
                  <a:pt x="12700" y="41275"/>
                </a:lnTo>
                <a:lnTo>
                  <a:pt x="0" y="98425"/>
                </a:lnTo>
                <a:lnTo>
                  <a:pt x="31750" y="152400"/>
                </a:lnTo>
                <a:lnTo>
                  <a:pt x="50800" y="165100"/>
                </a:lnTo>
                <a:lnTo>
                  <a:pt x="101600" y="130175"/>
                </a:lnTo>
                <a:lnTo>
                  <a:pt x="174625" y="139700"/>
                </a:lnTo>
                <a:lnTo>
                  <a:pt x="231775" y="130175"/>
                </a:lnTo>
                <a:lnTo>
                  <a:pt x="241300" y="127000"/>
                </a:lnTo>
                <a:lnTo>
                  <a:pt x="250825" y="104775"/>
                </a:lnTo>
                <a:lnTo>
                  <a:pt x="200025" y="73025"/>
                </a:lnTo>
                <a:lnTo>
                  <a:pt x="209550" y="28575"/>
                </a:lnTo>
                <a:lnTo>
                  <a:pt x="174625" y="38100"/>
                </a:lnTo>
                <a:lnTo>
                  <a:pt x="187325" y="3175"/>
                </a:lnTo>
                <a:lnTo>
                  <a:pt x="111125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DEBC8-4F26-4F4A-A40C-5A4C9A8F31F7}"/>
              </a:ext>
            </a:extLst>
          </p:cNvPr>
          <p:cNvSpPr txBox="1"/>
          <p:nvPr/>
        </p:nvSpPr>
        <p:spPr>
          <a:xfrm>
            <a:off x="6471920" y="5456395"/>
            <a:ext cx="5421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when doing an inverse modeling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 for sources of BC sampled at CHC,</a:t>
            </a:r>
          </a:p>
          <a:p>
            <a:r>
              <a:rPr lang="en-US" dirty="0"/>
              <a:t>La Paz polygon clearly stands out.</a:t>
            </a:r>
          </a:p>
        </p:txBody>
      </p:sp>
    </p:spTree>
    <p:extLst>
      <p:ext uri="{BB962C8B-B14F-4D97-AF65-F5344CB8AC3E}">
        <p14:creationId xmlns:p14="http://schemas.microsoft.com/office/powerpoint/2010/main" val="21680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7FBB7-1101-4545-9557-D050C8849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98"/>
          <a:stretch/>
        </p:blipFill>
        <p:spPr>
          <a:xfrm>
            <a:off x="132016" y="223526"/>
            <a:ext cx="11155109" cy="3411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7E47EE-708C-7C44-B9F1-979936515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95" r="-1031"/>
          <a:stretch/>
        </p:blipFill>
        <p:spPr>
          <a:xfrm>
            <a:off x="904875" y="3563624"/>
            <a:ext cx="10753725" cy="3385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6E7C27-8EE8-6A42-97B6-7EC10EC00E11}"/>
              </a:ext>
            </a:extLst>
          </p:cNvPr>
          <p:cNvSpPr txBox="1"/>
          <p:nvPr/>
        </p:nvSpPr>
        <p:spPr>
          <a:xfrm>
            <a:off x="832104" y="-45720"/>
            <a:ext cx="103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Timeseries sample BC vs Modeled (</a:t>
            </a:r>
            <a:r>
              <a:rPr lang="en-US" dirty="0" err="1"/>
              <a:t>pred</a:t>
            </a:r>
            <a:r>
              <a:rPr lang="en-US" dirty="0"/>
              <a:t>) BC from La Paz polygon using Elastic net source receptor regression</a:t>
            </a:r>
          </a:p>
        </p:txBody>
      </p:sp>
    </p:spTree>
    <p:extLst>
      <p:ext uri="{BB962C8B-B14F-4D97-AF65-F5344CB8AC3E}">
        <p14:creationId xmlns:p14="http://schemas.microsoft.com/office/powerpoint/2010/main" val="263129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95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5</cp:revision>
  <cp:lastPrinted>2020-06-04T10:23:07Z</cp:lastPrinted>
  <dcterms:created xsi:type="dcterms:W3CDTF">2020-02-07T13:32:16Z</dcterms:created>
  <dcterms:modified xsi:type="dcterms:W3CDTF">2020-06-04T10:32:34Z</dcterms:modified>
</cp:coreProperties>
</file>