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نمط متوسط 1 - تميي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80" d="100"/>
          <a:sy n="80" d="100"/>
        </p:scale>
        <p:origin x="-216"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1"/>
      </p:bgRef>
    </p:bg>
    <p:spTree>
      <p:nvGrpSpPr>
        <p:cNvPr id="1" name=""/>
        <p:cNvGrpSpPr/>
        <p:nvPr/>
      </p:nvGrpSpPr>
      <p:grpSpPr>
        <a:xfrm>
          <a:off x="0" y="0"/>
          <a:ext cx="0" cy="0"/>
          <a:chOff x="0" y="0"/>
          <a:chExt cx="0" cy="0"/>
        </a:xfrm>
      </p:grpSpPr>
      <p:sp>
        <p:nvSpPr>
          <p:cNvPr id="8" name="عنوان 7"/>
          <p:cNvSpPr>
            <a:spLocks noGrp="1"/>
          </p:cNvSpPr>
          <p:nvPr>
            <p:ph type="ctrTitle"/>
          </p:nvPr>
        </p:nvSpPr>
        <p:spPr>
          <a:xfrm>
            <a:off x="2286000" y="3124200"/>
            <a:ext cx="6172200" cy="1894362"/>
          </a:xfrm>
        </p:spPr>
        <p:txBody>
          <a:bodyPr/>
          <a:lstStyle>
            <a:lvl1pPr>
              <a:defRPr b="1"/>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bwMode="auto">
          <a:xfrm rot="5400000">
            <a:off x="7764621" y="1174097"/>
            <a:ext cx="2286000" cy="381000"/>
          </a:xfrm>
        </p:spPr>
        <p:txBody>
          <a:bodyPr/>
          <a:lstStyle/>
          <a:p>
            <a:fld id="{CD66B109-BC26-444B-BBBB-576C505C42AB}" type="datetimeFigureOut">
              <a:rPr lang="ar-EG" smtClean="0"/>
              <a:t>12/09/1443</a:t>
            </a:fld>
            <a:endParaRPr lang="ar-EG" dirty="0"/>
          </a:p>
        </p:txBody>
      </p:sp>
      <p:sp>
        <p:nvSpPr>
          <p:cNvPr id="17" name="عنصر نائب للتذييل 16"/>
          <p:cNvSpPr>
            <a:spLocks noGrp="1"/>
          </p:cNvSpPr>
          <p:nvPr>
            <p:ph type="ftr" sz="quarter" idx="11"/>
          </p:nvPr>
        </p:nvSpPr>
        <p:spPr bwMode="auto">
          <a:xfrm rot="5400000">
            <a:off x="7077269" y="4181669"/>
            <a:ext cx="3657600" cy="384048"/>
          </a:xfrm>
        </p:spPr>
        <p:txBody>
          <a:bodyPr/>
          <a:lstStyle/>
          <a:p>
            <a:endParaRPr lang="ar-EG" dirty="0"/>
          </a:p>
        </p:txBody>
      </p:sp>
      <p:sp>
        <p:nvSpPr>
          <p:cNvPr id="10" name="مستطيل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مستطيل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مستطيل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مستطيل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رابط مستقيم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رابط مستقيم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رابط مستقيم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رابط مستقيم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رابط مستقيم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مستطيل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شكل بيضاوي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شكل بيضاوي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شكل بيضاوي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عنصر نائب لرقم الشريحة 28"/>
          <p:cNvSpPr>
            <a:spLocks noGrp="1"/>
          </p:cNvSpPr>
          <p:nvPr>
            <p:ph type="sldNum" sz="quarter" idx="12"/>
          </p:nvPr>
        </p:nvSpPr>
        <p:spPr bwMode="auto">
          <a:xfrm>
            <a:off x="1325544" y="4928702"/>
            <a:ext cx="609600" cy="517524"/>
          </a:xfrm>
        </p:spPr>
        <p:txBody>
          <a:bodyPr/>
          <a:lstStyle/>
          <a:p>
            <a:fld id="{2438F2A0-7959-4448-AFEB-DF8092A2CAD1}" type="slidenum">
              <a:rPr lang="ar-EG" smtClean="0"/>
              <a:t>‹#›</a:t>
            </a:fld>
            <a:endParaRPr lang="ar-EG"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CD66B109-BC26-444B-BBBB-576C505C42AB}" type="datetimeFigureOut">
              <a:rPr lang="ar-EG" smtClean="0"/>
              <a:t>12/09/1443</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2438F2A0-7959-4448-AFEB-DF8092A2CAD1}" type="slidenum">
              <a:rPr lang="ar-EG" smtClean="0"/>
              <a:t>‹#›</a:t>
            </a:fld>
            <a:endParaRPr lang="ar-E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9"/>
            <a:ext cx="1676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CD66B109-BC26-444B-BBBB-576C505C42AB}" type="datetimeFigureOut">
              <a:rPr lang="ar-EG" smtClean="0"/>
              <a:t>12/09/1443</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2438F2A0-7959-4448-AFEB-DF8092A2CAD1}" type="slidenum">
              <a:rPr lang="ar-EG" smtClean="0"/>
              <a:t>‹#›</a:t>
            </a:fld>
            <a:endParaRPr lang="ar-E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8" name="عنصر نائب للمحتوى 7"/>
          <p:cNvSpPr>
            <a:spLocks noGrp="1"/>
          </p:cNvSpPr>
          <p:nvPr>
            <p:ph sz="quarter" idx="1"/>
          </p:nvPr>
        </p:nvSpPr>
        <p:spPr>
          <a:xfrm>
            <a:off x="457200" y="1600200"/>
            <a:ext cx="7467600" cy="487375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4"/>
          </p:nvPr>
        </p:nvSpPr>
        <p:spPr/>
        <p:txBody>
          <a:bodyPr rtlCol="0"/>
          <a:lstStyle/>
          <a:p>
            <a:fld id="{CD66B109-BC26-444B-BBBB-576C505C42AB}" type="datetimeFigureOut">
              <a:rPr lang="ar-EG" smtClean="0"/>
              <a:t>12/09/1443</a:t>
            </a:fld>
            <a:endParaRPr lang="ar-EG" dirty="0"/>
          </a:p>
        </p:txBody>
      </p:sp>
      <p:sp>
        <p:nvSpPr>
          <p:cNvPr id="9" name="عنصر نائب لرقم الشريحة 8"/>
          <p:cNvSpPr>
            <a:spLocks noGrp="1"/>
          </p:cNvSpPr>
          <p:nvPr>
            <p:ph type="sldNum" sz="quarter" idx="15"/>
          </p:nvPr>
        </p:nvSpPr>
        <p:spPr/>
        <p:txBody>
          <a:bodyPr rtlCol="0"/>
          <a:lstStyle/>
          <a:p>
            <a:fld id="{2438F2A0-7959-4448-AFEB-DF8092A2CAD1}" type="slidenum">
              <a:rPr lang="ar-EG" smtClean="0"/>
              <a:t>‹#›</a:t>
            </a:fld>
            <a:endParaRPr lang="ar-EG" dirty="0"/>
          </a:p>
        </p:txBody>
      </p:sp>
      <p:sp>
        <p:nvSpPr>
          <p:cNvPr id="10" name="عنصر نائب للتذييل 9"/>
          <p:cNvSpPr>
            <a:spLocks noGrp="1"/>
          </p:cNvSpPr>
          <p:nvPr>
            <p:ph type="ftr" sz="quarter" idx="16"/>
          </p:nvPr>
        </p:nvSpPr>
        <p:spPr/>
        <p:txBody>
          <a:bodyPr rtlCol="0"/>
          <a:lstStyle/>
          <a:p>
            <a:endParaRPr lang="ar-E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2286000" y="2895600"/>
            <a:ext cx="6172200" cy="2053590"/>
          </a:xfrm>
        </p:spPr>
        <p:txBody>
          <a:bodyPr/>
          <a:lstStyle>
            <a:lvl1pPr algn="l">
              <a:buNone/>
              <a:defRPr sz="3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bwMode="auto">
          <a:xfrm rot="5400000">
            <a:off x="7763256" y="1170432"/>
            <a:ext cx="2286000" cy="381000"/>
          </a:xfrm>
        </p:spPr>
        <p:txBody>
          <a:bodyPr/>
          <a:lstStyle/>
          <a:p>
            <a:fld id="{CD66B109-BC26-444B-BBBB-576C505C42AB}" type="datetimeFigureOut">
              <a:rPr lang="ar-EG" smtClean="0"/>
              <a:t>12/09/1443</a:t>
            </a:fld>
            <a:endParaRPr lang="ar-EG" dirty="0"/>
          </a:p>
        </p:txBody>
      </p:sp>
      <p:sp>
        <p:nvSpPr>
          <p:cNvPr id="5" name="عنصر نائب للتذييل 4"/>
          <p:cNvSpPr>
            <a:spLocks noGrp="1"/>
          </p:cNvSpPr>
          <p:nvPr>
            <p:ph type="ftr" sz="quarter" idx="11"/>
          </p:nvPr>
        </p:nvSpPr>
        <p:spPr bwMode="auto">
          <a:xfrm rot="5400000">
            <a:off x="7077456" y="4178808"/>
            <a:ext cx="3657600" cy="384048"/>
          </a:xfrm>
        </p:spPr>
        <p:txBody>
          <a:bodyPr/>
          <a:lstStyle/>
          <a:p>
            <a:endParaRPr lang="ar-EG" dirty="0"/>
          </a:p>
        </p:txBody>
      </p:sp>
      <p:sp>
        <p:nvSpPr>
          <p:cNvPr id="9" name="مستطيل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مستطيل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مستطيل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مستطيل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رابط مستقيم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رابط مستقيم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رابط مستقيم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رابط مستقيم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مستطيل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شكل بيضاوي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شكل بيضاوي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شكل بيضاوي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رابط مستقيم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عنصر نائب لرقم الشريحة 5"/>
          <p:cNvSpPr>
            <a:spLocks noGrp="1"/>
          </p:cNvSpPr>
          <p:nvPr>
            <p:ph type="sldNum" sz="quarter" idx="12"/>
          </p:nvPr>
        </p:nvSpPr>
        <p:spPr bwMode="auto">
          <a:xfrm>
            <a:off x="1340616" y="4928702"/>
            <a:ext cx="609600" cy="517524"/>
          </a:xfrm>
        </p:spPr>
        <p:txBody>
          <a:bodyPr/>
          <a:lstStyle/>
          <a:p>
            <a:fld id="{2438F2A0-7959-4448-AFEB-DF8092A2CAD1}" type="slidenum">
              <a:rPr lang="ar-EG" smtClean="0"/>
              <a:t>‹#›</a:t>
            </a:fld>
            <a:endParaRPr lang="ar-EG"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fld id="{CD66B109-BC26-444B-BBBB-576C505C42AB}" type="datetimeFigureOut">
              <a:rPr lang="ar-EG" smtClean="0"/>
              <a:t>12/09/1443</a:t>
            </a:fld>
            <a:endParaRPr lang="ar-EG" dirty="0"/>
          </a:p>
        </p:txBody>
      </p:sp>
      <p:sp>
        <p:nvSpPr>
          <p:cNvPr id="6" name="عنصر نائب للتذييل 5"/>
          <p:cNvSpPr>
            <a:spLocks noGrp="1"/>
          </p:cNvSpPr>
          <p:nvPr>
            <p:ph type="ftr" sz="quarter" idx="11"/>
          </p:nvPr>
        </p:nvSpPr>
        <p:spPr/>
        <p:txBody>
          <a:bodyPr/>
          <a:lstStyle/>
          <a:p>
            <a:endParaRPr lang="ar-EG" dirty="0"/>
          </a:p>
        </p:txBody>
      </p:sp>
      <p:sp>
        <p:nvSpPr>
          <p:cNvPr id="7" name="عنصر نائب لرقم الشريحة 6"/>
          <p:cNvSpPr>
            <a:spLocks noGrp="1"/>
          </p:cNvSpPr>
          <p:nvPr>
            <p:ph type="sldNum" sz="quarter" idx="12"/>
          </p:nvPr>
        </p:nvSpPr>
        <p:spPr/>
        <p:txBody>
          <a:bodyPr/>
          <a:lstStyle/>
          <a:p>
            <a:fld id="{2438F2A0-7959-4448-AFEB-DF8092A2CAD1}" type="slidenum">
              <a:rPr lang="ar-EG" smtClean="0"/>
              <a:t>‹#›</a:t>
            </a:fld>
            <a:endParaRPr lang="ar-EG" dirty="0"/>
          </a:p>
        </p:txBody>
      </p:sp>
      <p:sp>
        <p:nvSpPr>
          <p:cNvPr id="9" name="عنصر نائب للمحتوى 8"/>
          <p:cNvSpPr>
            <a:spLocks noGrp="1"/>
          </p:cNvSpPr>
          <p:nvPr>
            <p:ph sz="quarter" idx="1"/>
          </p:nvPr>
        </p:nvSpPr>
        <p:spPr>
          <a:xfrm>
            <a:off x="457200"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1" name="عنصر نائب للمحتوى 10"/>
          <p:cNvSpPr>
            <a:spLocks noGrp="1"/>
          </p:cNvSpPr>
          <p:nvPr>
            <p:ph sz="quarter" idx="2"/>
          </p:nvPr>
        </p:nvSpPr>
        <p:spPr>
          <a:xfrm>
            <a:off x="4270248"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7543800" cy="1143000"/>
          </a:xfrm>
        </p:spPr>
        <p:txBody>
          <a:bodyPr anchor="b"/>
          <a:lstStyle>
            <a:lvl1pPr>
              <a:defRPr/>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CD66B109-BC26-444B-BBBB-576C505C42AB}" type="datetimeFigureOut">
              <a:rPr lang="ar-EG" smtClean="0"/>
              <a:t>12/09/1443</a:t>
            </a:fld>
            <a:endParaRPr lang="ar-EG" dirty="0"/>
          </a:p>
        </p:txBody>
      </p:sp>
      <p:sp>
        <p:nvSpPr>
          <p:cNvPr id="8" name="عنصر نائب للتذييل 7"/>
          <p:cNvSpPr>
            <a:spLocks noGrp="1"/>
          </p:cNvSpPr>
          <p:nvPr>
            <p:ph type="ftr" sz="quarter" idx="11"/>
          </p:nvPr>
        </p:nvSpPr>
        <p:spPr/>
        <p:txBody>
          <a:bodyPr/>
          <a:lstStyle/>
          <a:p>
            <a:endParaRPr lang="ar-EG" dirty="0"/>
          </a:p>
        </p:txBody>
      </p:sp>
      <p:sp>
        <p:nvSpPr>
          <p:cNvPr id="9" name="عنصر نائب لرقم الشريحة 8"/>
          <p:cNvSpPr>
            <a:spLocks noGrp="1"/>
          </p:cNvSpPr>
          <p:nvPr>
            <p:ph type="sldNum" sz="quarter" idx="12"/>
          </p:nvPr>
        </p:nvSpPr>
        <p:spPr/>
        <p:txBody>
          <a:bodyPr/>
          <a:lstStyle/>
          <a:p>
            <a:fld id="{2438F2A0-7959-4448-AFEB-DF8092A2CAD1}" type="slidenum">
              <a:rPr lang="ar-EG" smtClean="0"/>
              <a:t>‹#›</a:t>
            </a:fld>
            <a:endParaRPr lang="ar-EG" dirty="0"/>
          </a:p>
        </p:txBody>
      </p:sp>
      <p:sp>
        <p:nvSpPr>
          <p:cNvPr id="11" name="عنصر نائب للمحتوى 10"/>
          <p:cNvSpPr>
            <a:spLocks noGrp="1"/>
          </p:cNvSpPr>
          <p:nvPr>
            <p:ph sz="quarter" idx="2"/>
          </p:nvPr>
        </p:nvSpPr>
        <p:spPr>
          <a:xfrm>
            <a:off x="457200"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quarter" idx="4"/>
          </p:nvPr>
        </p:nvSpPr>
        <p:spPr>
          <a:xfrm>
            <a:off x="4371975"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2" name="عنصر نائب للنص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
        <p:nvSpPr>
          <p:cNvPr id="14" name="عنصر نائب للنص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6" name="عنصر نائب للتاريخ 5"/>
          <p:cNvSpPr>
            <a:spLocks noGrp="1"/>
          </p:cNvSpPr>
          <p:nvPr>
            <p:ph type="dt" sz="half" idx="10"/>
          </p:nvPr>
        </p:nvSpPr>
        <p:spPr/>
        <p:txBody>
          <a:bodyPr rtlCol="0"/>
          <a:lstStyle/>
          <a:p>
            <a:fld id="{CD66B109-BC26-444B-BBBB-576C505C42AB}" type="datetimeFigureOut">
              <a:rPr lang="ar-EG" smtClean="0"/>
              <a:t>12/09/1443</a:t>
            </a:fld>
            <a:endParaRPr lang="ar-EG" dirty="0"/>
          </a:p>
        </p:txBody>
      </p:sp>
      <p:sp>
        <p:nvSpPr>
          <p:cNvPr id="7" name="عنصر نائب لرقم الشريحة 6"/>
          <p:cNvSpPr>
            <a:spLocks noGrp="1"/>
          </p:cNvSpPr>
          <p:nvPr>
            <p:ph type="sldNum" sz="quarter" idx="11"/>
          </p:nvPr>
        </p:nvSpPr>
        <p:spPr/>
        <p:txBody>
          <a:bodyPr rtlCol="0"/>
          <a:lstStyle/>
          <a:p>
            <a:fld id="{2438F2A0-7959-4448-AFEB-DF8092A2CAD1}" type="slidenum">
              <a:rPr lang="ar-EG" smtClean="0"/>
              <a:t>‹#›</a:t>
            </a:fld>
            <a:endParaRPr lang="ar-EG" dirty="0"/>
          </a:p>
        </p:txBody>
      </p:sp>
      <p:sp>
        <p:nvSpPr>
          <p:cNvPr id="8" name="عنصر نائب للتذييل 7"/>
          <p:cNvSpPr>
            <a:spLocks noGrp="1"/>
          </p:cNvSpPr>
          <p:nvPr>
            <p:ph type="ftr" sz="quarter" idx="12"/>
          </p:nvPr>
        </p:nvSpPr>
        <p:spPr/>
        <p:txBody>
          <a:bodyPr rtlCol="0"/>
          <a:lstStyle/>
          <a:p>
            <a:endParaRPr lang="ar-E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CD66B109-BC26-444B-BBBB-576C505C42AB}" type="datetimeFigureOut">
              <a:rPr lang="ar-EG" smtClean="0"/>
              <a:t>12/09/1443</a:t>
            </a:fld>
            <a:endParaRPr lang="ar-EG" dirty="0"/>
          </a:p>
        </p:txBody>
      </p:sp>
      <p:sp>
        <p:nvSpPr>
          <p:cNvPr id="3" name="عنصر نائب للتذييل 2"/>
          <p:cNvSpPr>
            <a:spLocks noGrp="1"/>
          </p:cNvSpPr>
          <p:nvPr>
            <p:ph type="ftr" sz="quarter" idx="11"/>
          </p:nvPr>
        </p:nvSpPr>
        <p:spPr/>
        <p:txBody>
          <a:bodyPr/>
          <a:lstStyle/>
          <a:p>
            <a:endParaRPr lang="ar-EG" dirty="0"/>
          </a:p>
        </p:txBody>
      </p:sp>
      <p:sp>
        <p:nvSpPr>
          <p:cNvPr id="4" name="عنصر نائب لرقم الشريحة 3"/>
          <p:cNvSpPr>
            <a:spLocks noGrp="1"/>
          </p:cNvSpPr>
          <p:nvPr>
            <p:ph type="sldNum" sz="quarter" idx="12"/>
          </p:nvPr>
        </p:nvSpPr>
        <p:spPr/>
        <p:txBody>
          <a:bodyPr/>
          <a:lstStyle/>
          <a:p>
            <a:fld id="{2438F2A0-7959-4448-AFEB-DF8092A2CAD1}" type="slidenum">
              <a:rPr lang="ar-EG" smtClean="0"/>
              <a:t>‹#›</a:t>
            </a:fld>
            <a:endParaRPr lang="ar-E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1">
        <a:schemeClr val="bg1"/>
      </p:bgRef>
    </p:bg>
    <p:spTree>
      <p:nvGrpSpPr>
        <p:cNvPr id="1" name=""/>
        <p:cNvGrpSpPr/>
        <p:nvPr/>
      </p:nvGrpSpPr>
      <p:grpSpPr>
        <a:xfrm>
          <a:off x="0" y="0"/>
          <a:ext cx="0" cy="0"/>
          <a:chOff x="0" y="0"/>
          <a:chExt cx="0" cy="0"/>
        </a:xfrm>
      </p:grpSpPr>
      <p:sp>
        <p:nvSpPr>
          <p:cNvPr id="10" name="رابط مستقيم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عنوان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8" name="رابط مستقيم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رابط مستقيم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رابط مستقيم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مستطيل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رابط مستقيم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شكل بيضاوي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عنصر نائب للمحتوى 17"/>
          <p:cNvSpPr>
            <a:spLocks noGrp="1"/>
          </p:cNvSpPr>
          <p:nvPr>
            <p:ph sz="quarter" idx="1"/>
          </p:nvPr>
        </p:nvSpPr>
        <p:spPr>
          <a:xfrm>
            <a:off x="304800" y="274320"/>
            <a:ext cx="5638800" cy="6327648"/>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1" name="عنصر نائب للتاريخ 20"/>
          <p:cNvSpPr>
            <a:spLocks noGrp="1"/>
          </p:cNvSpPr>
          <p:nvPr>
            <p:ph type="dt" sz="half" idx="14"/>
          </p:nvPr>
        </p:nvSpPr>
        <p:spPr/>
        <p:txBody>
          <a:bodyPr rtlCol="0"/>
          <a:lstStyle/>
          <a:p>
            <a:fld id="{CD66B109-BC26-444B-BBBB-576C505C42AB}" type="datetimeFigureOut">
              <a:rPr lang="ar-EG" smtClean="0"/>
              <a:t>12/09/1443</a:t>
            </a:fld>
            <a:endParaRPr lang="ar-EG" dirty="0"/>
          </a:p>
        </p:txBody>
      </p:sp>
      <p:sp>
        <p:nvSpPr>
          <p:cNvPr id="22" name="عنصر نائب لرقم الشريحة 21"/>
          <p:cNvSpPr>
            <a:spLocks noGrp="1"/>
          </p:cNvSpPr>
          <p:nvPr>
            <p:ph type="sldNum" sz="quarter" idx="15"/>
          </p:nvPr>
        </p:nvSpPr>
        <p:spPr/>
        <p:txBody>
          <a:bodyPr rtlCol="0"/>
          <a:lstStyle/>
          <a:p>
            <a:fld id="{2438F2A0-7959-4448-AFEB-DF8092A2CAD1}" type="slidenum">
              <a:rPr lang="ar-EG" smtClean="0"/>
              <a:t>‹#›</a:t>
            </a:fld>
            <a:endParaRPr lang="ar-EG" dirty="0"/>
          </a:p>
        </p:txBody>
      </p:sp>
      <p:sp>
        <p:nvSpPr>
          <p:cNvPr id="23" name="عنصر نائب للتذييل 22"/>
          <p:cNvSpPr>
            <a:spLocks noGrp="1"/>
          </p:cNvSpPr>
          <p:nvPr>
            <p:ph type="ftr" sz="quarter" idx="16"/>
          </p:nvPr>
        </p:nvSpPr>
        <p:spPr/>
        <p:txBody>
          <a:bodyPr rtlCol="0"/>
          <a:lstStyle/>
          <a:p>
            <a:endParaRPr lang="ar-EG"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رابط مستقيم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شكل بيضاوي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عنوان 1"/>
          <p:cNvSpPr>
            <a:spLocks noGrp="1"/>
          </p:cNvSpPr>
          <p:nvPr>
            <p:ph type="title"/>
          </p:nvPr>
        </p:nvSpPr>
        <p:spPr>
          <a:xfrm rot="5400000">
            <a:off x="3350133" y="3200400"/>
            <a:ext cx="6309360" cy="457200"/>
          </a:xfrm>
        </p:spPr>
        <p:txBody>
          <a:bodyPr anchor="b"/>
          <a:lstStyle>
            <a:lvl1pPr algn="l">
              <a:buNone/>
              <a:defRPr sz="2000" b="1"/>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ar-SA" dirty="0" smtClean="0"/>
              <a:t>انقر فوق الأيقونة لإضافة صورة</a:t>
            </a:r>
            <a:endParaRPr kumimoji="0" lang="en-US" dirty="0"/>
          </a:p>
        </p:txBody>
      </p:sp>
      <p:sp>
        <p:nvSpPr>
          <p:cNvPr id="4" name="عنصر نائب للنص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10" name="رابط مستقيم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مستطيل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رابط مستقيم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رابط مستقيم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رابط مستقيم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عنصر نائب للتاريخ 16"/>
          <p:cNvSpPr>
            <a:spLocks noGrp="1"/>
          </p:cNvSpPr>
          <p:nvPr>
            <p:ph type="dt" sz="half" idx="10"/>
          </p:nvPr>
        </p:nvSpPr>
        <p:spPr/>
        <p:txBody>
          <a:bodyPr rtlCol="0"/>
          <a:lstStyle/>
          <a:p>
            <a:fld id="{CD66B109-BC26-444B-BBBB-576C505C42AB}" type="datetimeFigureOut">
              <a:rPr lang="ar-EG" smtClean="0"/>
              <a:t>12/09/1443</a:t>
            </a:fld>
            <a:endParaRPr lang="ar-EG" dirty="0"/>
          </a:p>
        </p:txBody>
      </p:sp>
      <p:sp>
        <p:nvSpPr>
          <p:cNvPr id="18" name="عنصر نائب لرقم الشريحة 17"/>
          <p:cNvSpPr>
            <a:spLocks noGrp="1"/>
          </p:cNvSpPr>
          <p:nvPr>
            <p:ph type="sldNum" sz="quarter" idx="11"/>
          </p:nvPr>
        </p:nvSpPr>
        <p:spPr/>
        <p:txBody>
          <a:bodyPr rtlCol="0"/>
          <a:lstStyle/>
          <a:p>
            <a:fld id="{2438F2A0-7959-4448-AFEB-DF8092A2CAD1}" type="slidenum">
              <a:rPr lang="ar-EG" smtClean="0"/>
              <a:t>‹#›</a:t>
            </a:fld>
            <a:endParaRPr lang="ar-EG" dirty="0"/>
          </a:p>
        </p:txBody>
      </p:sp>
      <p:sp>
        <p:nvSpPr>
          <p:cNvPr id="21" name="عنصر نائب للتذييل 20"/>
          <p:cNvSpPr>
            <a:spLocks noGrp="1"/>
          </p:cNvSpPr>
          <p:nvPr>
            <p:ph type="ftr" sz="quarter" idx="12"/>
          </p:nvPr>
        </p:nvSpPr>
        <p:spPr/>
        <p:txBody>
          <a:bodyPr rtlCol="0"/>
          <a:lstStyle/>
          <a:p>
            <a:endParaRPr lang="ar-E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رابط مستقيم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عنصر نائب للعنوان 21"/>
          <p:cNvSpPr>
            <a:spLocks noGrp="1"/>
          </p:cNvSpPr>
          <p:nvPr>
            <p:ph type="title"/>
          </p:nvPr>
        </p:nvSpPr>
        <p:spPr>
          <a:xfrm>
            <a:off x="457200" y="274638"/>
            <a:ext cx="7467600" cy="1143000"/>
          </a:xfrm>
          <a:prstGeom prst="rect">
            <a:avLst/>
          </a:prstGeom>
        </p:spPr>
        <p:txBody>
          <a:bodyPr vert="horz" anchor="b">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D66B109-BC26-444B-BBBB-576C505C42AB}" type="datetimeFigureOut">
              <a:rPr lang="ar-EG" smtClean="0"/>
              <a:t>12/09/1443</a:t>
            </a:fld>
            <a:endParaRPr lang="ar-EG" dirty="0"/>
          </a:p>
        </p:txBody>
      </p:sp>
      <p:sp>
        <p:nvSpPr>
          <p:cNvPr id="3" name="عنصر نائب للتذييل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EG" dirty="0"/>
          </a:p>
        </p:txBody>
      </p:sp>
      <p:sp>
        <p:nvSpPr>
          <p:cNvPr id="7" name="رابط مستقيم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رابط مستقيم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مستطيل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رابط مستقيم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شكل بيضاوي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عنصر نائب لرقم الشريحة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438F2A0-7959-4448-AFEB-DF8092A2CAD1}" type="slidenum">
              <a:rPr lang="ar-EG" smtClean="0"/>
              <a:t>‹#›</a:t>
            </a:fld>
            <a:endParaRPr lang="ar-EG"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Feasibility  study </a:t>
            </a:r>
            <a:endParaRPr lang="ar-EG" dirty="0"/>
          </a:p>
        </p:txBody>
      </p:sp>
      <p:sp>
        <p:nvSpPr>
          <p:cNvPr id="3" name="عنوان فرعي 2"/>
          <p:cNvSpPr>
            <a:spLocks noGrp="1"/>
          </p:cNvSpPr>
          <p:nvPr>
            <p:ph type="subTitle" idx="1"/>
          </p:nvPr>
        </p:nvSpPr>
        <p:spPr/>
        <p:txBody>
          <a:bodyPr/>
          <a:lstStyle/>
          <a:p>
            <a:endParaRPr lang="en-US" dirty="0" smtClean="0"/>
          </a:p>
          <a:p>
            <a:r>
              <a:rPr lang="en-US" sz="3200" dirty="0"/>
              <a:t>Pharmaceutical Company</a:t>
            </a:r>
            <a:endParaRPr lang="ar-EG" sz="3200"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764704"/>
            <a:ext cx="6696744" cy="2664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9675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0"/>
            <a:ext cx="7992888" cy="476672"/>
          </a:xfrm>
        </p:spPr>
        <p:txBody>
          <a:bodyPr>
            <a:normAutofit fontScale="90000"/>
          </a:bodyPr>
          <a:lstStyle/>
          <a:p>
            <a:r>
              <a:rPr lang="en-US" dirty="0" smtClean="0">
                <a:solidFill>
                  <a:srgbClr val="FF0000"/>
                </a:solidFill>
              </a:rPr>
              <a:t>5- cash flow projection</a:t>
            </a:r>
            <a:endParaRPr lang="ar-EG" dirty="0">
              <a:solidFill>
                <a:srgbClr val="FF0000"/>
              </a:solidFill>
            </a:endParaRPr>
          </a:p>
        </p:txBody>
      </p:sp>
      <p:graphicFrame>
        <p:nvGraphicFramePr>
          <p:cNvPr id="4" name="عنصر نائب للمحتوى 3"/>
          <p:cNvGraphicFramePr>
            <a:graphicFrameLocks noGrp="1"/>
          </p:cNvGraphicFramePr>
          <p:nvPr>
            <p:ph sz="quarter" idx="1"/>
            <p:extLst>
              <p:ext uri="{D42A27DB-BD31-4B8C-83A1-F6EECF244321}">
                <p14:modId xmlns:p14="http://schemas.microsoft.com/office/powerpoint/2010/main" val="792915748"/>
              </p:ext>
            </p:extLst>
          </p:nvPr>
        </p:nvGraphicFramePr>
        <p:xfrm>
          <a:off x="395536" y="908722"/>
          <a:ext cx="8351840" cy="4104454"/>
        </p:xfrm>
        <a:graphic>
          <a:graphicData uri="http://schemas.openxmlformats.org/drawingml/2006/table">
            <a:tbl>
              <a:tblPr rtl="1" firstRow="1" bandRow="1">
                <a:tableStyleId>{FABFCF23-3B69-468F-B69F-88F6DE6A72F2}</a:tableStyleId>
              </a:tblPr>
              <a:tblGrid>
                <a:gridCol w="1193120"/>
                <a:gridCol w="1193120"/>
                <a:gridCol w="1193120"/>
                <a:gridCol w="1193120"/>
                <a:gridCol w="1118548"/>
                <a:gridCol w="1199186"/>
                <a:gridCol w="1261626"/>
              </a:tblGrid>
              <a:tr h="437481">
                <a:tc>
                  <a:txBody>
                    <a:bodyPr/>
                    <a:lstStyle/>
                    <a:p>
                      <a:pPr rtl="1"/>
                      <a:r>
                        <a:rPr lang="en-US" dirty="0" smtClean="0"/>
                        <a:t>Total  </a:t>
                      </a:r>
                      <a:endParaRPr lang="ar-EG" dirty="0"/>
                    </a:p>
                  </a:txBody>
                  <a:tcPr/>
                </a:tc>
                <a:tc>
                  <a:txBody>
                    <a:bodyPr/>
                    <a:lstStyle/>
                    <a:p>
                      <a:pPr rtl="1"/>
                      <a:r>
                        <a:rPr lang="en-US" dirty="0" smtClean="0"/>
                        <a:t>Year 4</a:t>
                      </a:r>
                      <a:endParaRPr lang="ar-EG" dirty="0"/>
                    </a:p>
                  </a:txBody>
                  <a:tcPr/>
                </a:tc>
                <a:tc>
                  <a:txBody>
                    <a:bodyPr/>
                    <a:lstStyle/>
                    <a:p>
                      <a:pPr rtl="1"/>
                      <a:r>
                        <a:rPr lang="en-US" dirty="0" smtClean="0"/>
                        <a:t>Year</a:t>
                      </a:r>
                      <a:r>
                        <a:rPr lang="en-US" baseline="0" dirty="0" smtClean="0"/>
                        <a:t> 3</a:t>
                      </a:r>
                      <a:endParaRPr lang="ar-EG" dirty="0"/>
                    </a:p>
                  </a:txBody>
                  <a:tcPr/>
                </a:tc>
                <a:tc>
                  <a:txBody>
                    <a:bodyPr/>
                    <a:lstStyle/>
                    <a:p>
                      <a:pPr rtl="1"/>
                      <a:r>
                        <a:rPr lang="en-US" dirty="0" smtClean="0"/>
                        <a:t>Year 2</a:t>
                      </a:r>
                      <a:endParaRPr lang="ar-EG" dirty="0"/>
                    </a:p>
                  </a:txBody>
                  <a:tcPr/>
                </a:tc>
                <a:tc>
                  <a:txBody>
                    <a:bodyPr/>
                    <a:lstStyle/>
                    <a:p>
                      <a:pPr rtl="1"/>
                      <a:r>
                        <a:rPr lang="en-US" dirty="0" smtClean="0"/>
                        <a:t>Year 1</a:t>
                      </a:r>
                      <a:endParaRPr lang="ar-EG" dirty="0"/>
                    </a:p>
                  </a:txBody>
                  <a:tcPr/>
                </a:tc>
                <a:tc>
                  <a:txBody>
                    <a:bodyPr/>
                    <a:lstStyle/>
                    <a:p>
                      <a:pPr rtl="1"/>
                      <a:r>
                        <a:rPr lang="en-US" dirty="0" smtClean="0"/>
                        <a:t>Year</a:t>
                      </a:r>
                      <a:r>
                        <a:rPr lang="en-US" baseline="0" dirty="0" smtClean="0"/>
                        <a:t> 0</a:t>
                      </a:r>
                      <a:endParaRPr lang="ar-EG" dirty="0"/>
                    </a:p>
                  </a:txBody>
                  <a:tcPr/>
                </a:tc>
                <a:tc>
                  <a:txBody>
                    <a:bodyPr/>
                    <a:lstStyle/>
                    <a:p>
                      <a:pPr rtl="1"/>
                      <a:endParaRPr lang="ar-EG" dirty="0"/>
                    </a:p>
                  </a:txBody>
                  <a:tcPr/>
                </a:tc>
              </a:tr>
              <a:tr h="786653">
                <a:tc>
                  <a:txBody>
                    <a:bodyPr/>
                    <a:lstStyle/>
                    <a:p>
                      <a:pPr rtl="1"/>
                      <a:r>
                        <a:rPr lang="en-US" sz="1600" dirty="0" smtClean="0"/>
                        <a:t>666,000$</a:t>
                      </a:r>
                      <a:endParaRPr lang="ar-EG" sz="1600" dirty="0"/>
                    </a:p>
                  </a:txBody>
                  <a:tcPr/>
                </a:tc>
                <a:tc>
                  <a:txBody>
                    <a:bodyPr/>
                    <a:lstStyle/>
                    <a:p>
                      <a:pPr rtl="1"/>
                      <a:r>
                        <a:rPr lang="en-US" sz="1600" dirty="0" smtClean="0"/>
                        <a:t>225,000$</a:t>
                      </a:r>
                      <a:endParaRPr lang="ar-EG" sz="1600" dirty="0"/>
                    </a:p>
                  </a:txBody>
                  <a:tcPr/>
                </a:tc>
                <a:tc>
                  <a:txBody>
                    <a:bodyPr/>
                    <a:lstStyle/>
                    <a:p>
                      <a:pPr rtl="1"/>
                      <a:r>
                        <a:rPr lang="en-US" sz="1600" dirty="0" smtClean="0"/>
                        <a:t>186,000$</a:t>
                      </a:r>
                      <a:endParaRPr lang="ar-EG" sz="1600" dirty="0"/>
                    </a:p>
                  </a:txBody>
                  <a:tcPr/>
                </a:tc>
                <a:tc>
                  <a:txBody>
                    <a:bodyPr/>
                    <a:lstStyle/>
                    <a:p>
                      <a:pPr rtl="1"/>
                      <a:r>
                        <a:rPr lang="en-US" sz="1600" dirty="0" smtClean="0"/>
                        <a:t>145,000$</a:t>
                      </a:r>
                      <a:endParaRPr lang="ar-EG" sz="1600"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600" dirty="0" smtClean="0"/>
                        <a:t>110,000$</a:t>
                      </a:r>
                      <a:endParaRPr lang="ar-EG" sz="1600" dirty="0" smtClean="0"/>
                    </a:p>
                    <a:p>
                      <a:pPr rtl="1"/>
                      <a:endParaRPr lang="ar-EG" sz="1600" dirty="0"/>
                    </a:p>
                  </a:txBody>
                  <a:tcPr/>
                </a:tc>
                <a:tc>
                  <a:txBody>
                    <a:bodyPr/>
                    <a:lstStyle/>
                    <a:p>
                      <a:pPr rtl="1"/>
                      <a:endParaRPr lang="ar-EG" sz="1600" dirty="0"/>
                    </a:p>
                  </a:txBody>
                  <a:tcPr/>
                </a:tc>
                <a:tc>
                  <a:txBody>
                    <a:bodyPr/>
                    <a:lstStyle/>
                    <a:p>
                      <a:pPr rtl="1"/>
                      <a:r>
                        <a:rPr lang="en-US" sz="1400" dirty="0" smtClean="0"/>
                        <a:t>Total Benefits</a:t>
                      </a:r>
                      <a:endParaRPr lang="ar-EG" sz="1400" dirty="0"/>
                    </a:p>
                  </a:txBody>
                  <a:tcPr/>
                </a:tc>
              </a:tr>
              <a:tr h="927613">
                <a:tc>
                  <a:txBody>
                    <a:bodyPr/>
                    <a:lstStyle/>
                    <a:p>
                      <a:pPr rtl="1"/>
                      <a:r>
                        <a:rPr lang="en-US" sz="1600" dirty="0" smtClean="0"/>
                        <a:t>310,000$</a:t>
                      </a:r>
                      <a:endParaRPr lang="ar-EG" sz="1600" dirty="0"/>
                    </a:p>
                  </a:txBody>
                  <a:tcPr/>
                </a:tc>
                <a:tc>
                  <a:txBody>
                    <a:bodyPr/>
                    <a:lstStyle/>
                    <a:p>
                      <a:pPr rtl="1"/>
                      <a:r>
                        <a:rPr lang="en-US" sz="1600" dirty="0" smtClean="0"/>
                        <a:t>15,000$</a:t>
                      </a:r>
                      <a:endParaRPr lang="ar-EG" sz="1600" dirty="0"/>
                    </a:p>
                  </a:txBody>
                  <a:tcPr/>
                </a:tc>
                <a:tc>
                  <a:txBody>
                    <a:bodyPr/>
                    <a:lstStyle/>
                    <a:p>
                      <a:pPr rtl="1"/>
                      <a:r>
                        <a:rPr lang="en-US" sz="1600" dirty="0" smtClean="0"/>
                        <a:t>20,000$</a:t>
                      </a:r>
                      <a:endParaRPr lang="ar-EG" sz="1600" dirty="0"/>
                    </a:p>
                  </a:txBody>
                  <a:tcPr/>
                </a:tc>
                <a:tc>
                  <a:txBody>
                    <a:bodyPr/>
                    <a:lstStyle/>
                    <a:p>
                      <a:pPr rtl="1"/>
                      <a:r>
                        <a:rPr lang="en-US" sz="1600" dirty="0" smtClean="0"/>
                        <a:t>35,000$</a:t>
                      </a:r>
                      <a:endParaRPr lang="ar-EG" sz="1600" dirty="0"/>
                    </a:p>
                  </a:txBody>
                  <a:tcPr/>
                </a:tc>
                <a:tc>
                  <a:txBody>
                    <a:bodyPr/>
                    <a:lstStyle/>
                    <a:p>
                      <a:pPr rtl="1"/>
                      <a:r>
                        <a:rPr lang="en-US" sz="1600" dirty="0" smtClean="0"/>
                        <a:t>40,000$</a:t>
                      </a:r>
                      <a:endParaRPr lang="ar-EG" sz="1600" dirty="0"/>
                    </a:p>
                  </a:txBody>
                  <a:tcPr/>
                </a:tc>
                <a:tc>
                  <a:txBody>
                    <a:bodyPr/>
                    <a:lstStyle/>
                    <a:p>
                      <a:pPr rtl="1"/>
                      <a:r>
                        <a:rPr lang="en-US" sz="1600" dirty="0" smtClean="0"/>
                        <a:t>200,000$</a:t>
                      </a:r>
                      <a:endParaRPr lang="ar-EG" sz="1600" dirty="0"/>
                    </a:p>
                  </a:txBody>
                  <a:tcPr/>
                </a:tc>
                <a:tc>
                  <a:txBody>
                    <a:bodyPr/>
                    <a:lstStyle/>
                    <a:p>
                      <a:pPr rtl="1"/>
                      <a:r>
                        <a:rPr lang="en-US" sz="1600" dirty="0" smtClean="0"/>
                        <a:t>Total costs</a:t>
                      </a:r>
                      <a:endParaRPr lang="ar-EG" sz="1600" dirty="0"/>
                    </a:p>
                  </a:txBody>
                  <a:tcPr/>
                </a:tc>
              </a:tr>
              <a:tr h="1013207">
                <a:tc>
                  <a:txBody>
                    <a:bodyPr/>
                    <a:lstStyle/>
                    <a:p>
                      <a:pPr rtl="1"/>
                      <a:r>
                        <a:rPr lang="en-US" sz="1600" dirty="0" smtClean="0"/>
                        <a:t>356,000$</a:t>
                      </a:r>
                      <a:endParaRPr lang="ar-EG" sz="1600" dirty="0"/>
                    </a:p>
                  </a:txBody>
                  <a:tcPr/>
                </a:tc>
                <a:tc>
                  <a:txBody>
                    <a:bodyPr/>
                    <a:lstStyle/>
                    <a:p>
                      <a:pPr rtl="1"/>
                      <a:r>
                        <a:rPr lang="en-US" sz="1600" dirty="0" smtClean="0"/>
                        <a:t>210,000$</a:t>
                      </a:r>
                      <a:endParaRPr lang="ar-EG" sz="1600" dirty="0"/>
                    </a:p>
                  </a:txBody>
                  <a:tcPr/>
                </a:tc>
                <a:tc>
                  <a:txBody>
                    <a:bodyPr/>
                    <a:lstStyle/>
                    <a:p>
                      <a:pPr rtl="1"/>
                      <a:r>
                        <a:rPr lang="en-US" sz="1600" dirty="0" smtClean="0"/>
                        <a:t>166,000$</a:t>
                      </a:r>
                      <a:endParaRPr lang="ar-EG" sz="1600" dirty="0"/>
                    </a:p>
                  </a:txBody>
                  <a:tcPr/>
                </a:tc>
                <a:tc>
                  <a:txBody>
                    <a:bodyPr/>
                    <a:lstStyle/>
                    <a:p>
                      <a:pPr rtl="1"/>
                      <a:r>
                        <a:rPr lang="en-US" sz="1600" dirty="0" smtClean="0"/>
                        <a:t>110,000$</a:t>
                      </a:r>
                      <a:endParaRPr lang="ar-EG" sz="1600" dirty="0"/>
                    </a:p>
                  </a:txBody>
                  <a:tcPr/>
                </a:tc>
                <a:tc>
                  <a:txBody>
                    <a:bodyPr/>
                    <a:lstStyle/>
                    <a:p>
                      <a:pPr rtl="1"/>
                      <a:r>
                        <a:rPr lang="en-US" sz="1600" dirty="0" smtClean="0"/>
                        <a:t>70,000$</a:t>
                      </a:r>
                      <a:endParaRPr lang="ar-EG" sz="1600" dirty="0"/>
                    </a:p>
                  </a:txBody>
                  <a:tcPr/>
                </a:tc>
                <a:tc>
                  <a:txBody>
                    <a:bodyPr/>
                    <a:lstStyle/>
                    <a:p>
                      <a:pPr rtl="1"/>
                      <a:r>
                        <a:rPr lang="en-US" sz="1600" dirty="0" smtClean="0"/>
                        <a:t>[200,000$]</a:t>
                      </a:r>
                      <a:endParaRPr lang="ar-EG" sz="1600" dirty="0"/>
                    </a:p>
                  </a:txBody>
                  <a:tcPr/>
                </a:tc>
                <a:tc>
                  <a:txBody>
                    <a:bodyPr/>
                    <a:lstStyle/>
                    <a:p>
                      <a:pPr rtl="1"/>
                      <a:r>
                        <a:rPr lang="en-US" sz="1600" dirty="0" smtClean="0"/>
                        <a:t>Net Benefits</a:t>
                      </a:r>
                      <a:endParaRPr lang="ar-EG" sz="1600" dirty="0"/>
                    </a:p>
                  </a:txBody>
                  <a:tcPr/>
                </a:tc>
              </a:tr>
              <a:tr h="939500">
                <a:tc>
                  <a:txBody>
                    <a:bodyPr/>
                    <a:lstStyle/>
                    <a:p>
                      <a:pPr rtl="1"/>
                      <a:endParaRPr lang="ar-EG" dirty="0"/>
                    </a:p>
                  </a:txBody>
                  <a:tcPr/>
                </a:tc>
                <a:tc>
                  <a:txBody>
                    <a:bodyPr/>
                    <a:lstStyle/>
                    <a:p>
                      <a:pPr rtl="1"/>
                      <a:r>
                        <a:rPr lang="en-US" sz="1600" dirty="0" smtClean="0"/>
                        <a:t>356,000$</a:t>
                      </a:r>
                      <a:endParaRPr lang="ar-EG" sz="1600" dirty="0"/>
                    </a:p>
                  </a:txBody>
                  <a:tcPr/>
                </a:tc>
                <a:tc>
                  <a:txBody>
                    <a:bodyPr/>
                    <a:lstStyle/>
                    <a:p>
                      <a:pPr rtl="1"/>
                      <a:r>
                        <a:rPr lang="en-US" sz="1600" dirty="0" smtClean="0"/>
                        <a:t>146,000</a:t>
                      </a:r>
                      <a:endParaRPr lang="ar-EG" sz="1600" dirty="0"/>
                    </a:p>
                  </a:txBody>
                  <a:tcPr/>
                </a:tc>
                <a:tc>
                  <a:txBody>
                    <a:bodyPr/>
                    <a:lstStyle/>
                    <a:p>
                      <a:pPr rtl="1"/>
                      <a:r>
                        <a:rPr lang="en-US" sz="1600" dirty="0" smtClean="0"/>
                        <a:t>[20,000$]</a:t>
                      </a:r>
                      <a:endParaRPr lang="ar-EG" sz="1600" dirty="0"/>
                    </a:p>
                  </a:txBody>
                  <a:tcPr/>
                </a:tc>
                <a:tc>
                  <a:txBody>
                    <a:bodyPr/>
                    <a:lstStyle/>
                    <a:p>
                      <a:pPr rtl="1"/>
                      <a:r>
                        <a:rPr lang="en-US" sz="1600" dirty="0" smtClean="0"/>
                        <a:t>[</a:t>
                      </a:r>
                      <a:r>
                        <a:rPr lang="en-US" sz="1400" dirty="0" smtClean="0"/>
                        <a:t>130,000$]</a:t>
                      </a:r>
                      <a:endParaRPr lang="ar-EG" sz="1400" dirty="0"/>
                    </a:p>
                  </a:txBody>
                  <a:tcPr/>
                </a:tc>
                <a:tc>
                  <a:txBody>
                    <a:bodyPr/>
                    <a:lstStyle/>
                    <a:p>
                      <a:pPr rtl="1"/>
                      <a:r>
                        <a:rPr lang="en-US" sz="1400" dirty="0" smtClean="0"/>
                        <a:t>[200,000$]</a:t>
                      </a:r>
                      <a:endParaRPr lang="ar-EG" sz="1400" dirty="0"/>
                    </a:p>
                  </a:txBody>
                  <a:tcPr/>
                </a:tc>
                <a:tc>
                  <a:txBody>
                    <a:bodyPr/>
                    <a:lstStyle/>
                    <a:p>
                      <a:pPr rtl="1"/>
                      <a:r>
                        <a:rPr lang="en-US" sz="1600" dirty="0" smtClean="0"/>
                        <a:t>Cumulative</a:t>
                      </a:r>
                      <a:r>
                        <a:rPr lang="en-US" sz="1600" baseline="0" dirty="0" smtClean="0"/>
                        <a:t> net cash flow</a:t>
                      </a:r>
                      <a:endParaRPr lang="ar-EG" sz="1600" dirty="0"/>
                    </a:p>
                  </a:txBody>
                  <a:tcPr/>
                </a:tc>
              </a:tr>
            </a:tbl>
          </a:graphicData>
        </a:graphic>
      </p:graphicFrame>
    </p:spTree>
    <p:extLst>
      <p:ext uri="{BB962C8B-B14F-4D97-AF65-F5344CB8AC3E}">
        <p14:creationId xmlns:p14="http://schemas.microsoft.com/office/powerpoint/2010/main" val="189258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634082"/>
          </a:xfrm>
        </p:spPr>
        <p:txBody>
          <a:bodyPr/>
          <a:lstStyle/>
          <a:p>
            <a:r>
              <a:rPr lang="en-US" dirty="0" smtClean="0"/>
              <a:t>-return on investment ( ROI)</a:t>
            </a:r>
            <a:endParaRPr lang="ar-EG" dirty="0"/>
          </a:p>
        </p:txBody>
      </p:sp>
      <p:sp>
        <p:nvSpPr>
          <p:cNvPr id="3" name="عنصر نائب للمحتوى 2"/>
          <p:cNvSpPr>
            <a:spLocks noGrp="1"/>
          </p:cNvSpPr>
          <p:nvPr>
            <p:ph sz="quarter" idx="1"/>
          </p:nvPr>
        </p:nvSpPr>
        <p:spPr>
          <a:xfrm>
            <a:off x="457200" y="980728"/>
            <a:ext cx="8219256" cy="5688632"/>
          </a:xfrm>
        </p:spPr>
        <p:txBody>
          <a:bodyPr>
            <a:normAutofit/>
          </a:bodyPr>
          <a:lstStyle/>
          <a:p>
            <a:pPr marL="0" indent="0" algn="l">
              <a:buNone/>
            </a:pPr>
            <a:r>
              <a:rPr lang="en-US" sz="2000" dirty="0" smtClean="0"/>
              <a:t>   ROI = ( Total  benefits − Total costs) / Total costs</a:t>
            </a:r>
          </a:p>
          <a:p>
            <a:pPr marL="0" indent="0" algn="l">
              <a:buNone/>
            </a:pPr>
            <a:r>
              <a:rPr lang="ar-EG" sz="2000" dirty="0" smtClean="0"/>
              <a:t> </a:t>
            </a:r>
            <a:r>
              <a:rPr lang="en-US" sz="2000" dirty="0" smtClean="0"/>
              <a:t>   ROI= ( 666,000 − 310,000) / 200,000</a:t>
            </a:r>
          </a:p>
          <a:p>
            <a:pPr marL="0" indent="0" algn="l">
              <a:buNone/>
            </a:pPr>
            <a:r>
              <a:rPr lang="en-US" sz="2000" dirty="0" smtClean="0"/>
              <a:t>   ROI =1,78</a:t>
            </a:r>
          </a:p>
          <a:p>
            <a:pPr marL="0" indent="0" algn="l">
              <a:buNone/>
            </a:pPr>
            <a:endParaRPr lang="en-US" sz="2000" dirty="0"/>
          </a:p>
          <a:p>
            <a:pPr marL="0" indent="0" algn="l">
              <a:buNone/>
            </a:pPr>
            <a:r>
              <a:rPr lang="en-US" sz="2000" b="1" dirty="0" smtClean="0">
                <a:solidFill>
                  <a:schemeClr val="accent2">
                    <a:lumMod val="50000"/>
                  </a:schemeClr>
                </a:solidFill>
              </a:rPr>
              <a:t>-Break –Even point ( BEP)</a:t>
            </a:r>
          </a:p>
          <a:p>
            <a:pPr marL="0" indent="0" algn="l">
              <a:buNone/>
            </a:pPr>
            <a:r>
              <a:rPr lang="ar-EG" b="1" dirty="0" smtClean="0">
                <a:solidFill>
                  <a:schemeClr val="accent2">
                    <a:lumMod val="50000"/>
                  </a:schemeClr>
                </a:solidFill>
              </a:rPr>
              <a:t> </a:t>
            </a:r>
            <a:r>
              <a:rPr lang="en-US" sz="1600" dirty="0" smtClean="0"/>
              <a:t>BEP = year negative +( year net cash − year </a:t>
            </a:r>
            <a:r>
              <a:rPr lang="en-US" sz="1600" dirty="0" err="1" smtClean="0"/>
              <a:t>comm</a:t>
            </a:r>
            <a:r>
              <a:rPr lang="en-US" sz="1600" b="1" dirty="0" smtClean="0"/>
              <a:t>) / </a:t>
            </a:r>
            <a:r>
              <a:rPr lang="en-US" sz="1600" dirty="0" smtClean="0"/>
              <a:t>year </a:t>
            </a:r>
            <a:r>
              <a:rPr lang="en-US" sz="1600" dirty="0" err="1" smtClean="0"/>
              <a:t>coom</a:t>
            </a:r>
            <a:endParaRPr lang="en-US" sz="1600" dirty="0" smtClean="0"/>
          </a:p>
          <a:p>
            <a:pPr marL="0" indent="0" algn="l">
              <a:buNone/>
            </a:pPr>
            <a:r>
              <a:rPr lang="en-US" sz="1600" dirty="0" smtClean="0"/>
              <a:t>BEP = 2 + ( 166,000 − 146,000 ) / 166,000 = </a:t>
            </a:r>
            <a:r>
              <a:rPr lang="en-US" sz="1600" b="1" dirty="0" smtClean="0"/>
              <a:t>2.12</a:t>
            </a:r>
          </a:p>
          <a:p>
            <a:pPr marL="0" indent="0" algn="l">
              <a:buNone/>
            </a:pPr>
            <a:r>
              <a:rPr lang="en-US" sz="1600" dirty="0" smtClean="0"/>
              <a:t> </a:t>
            </a:r>
            <a:endParaRPr lang="ar-EG" sz="1600" dirty="0"/>
          </a:p>
        </p:txBody>
      </p:sp>
      <p:cxnSp>
        <p:nvCxnSpPr>
          <p:cNvPr id="5" name="رابط مستقيم 4"/>
          <p:cNvCxnSpPr/>
          <p:nvPr/>
        </p:nvCxnSpPr>
        <p:spPr>
          <a:xfrm>
            <a:off x="467544" y="2348880"/>
            <a:ext cx="8136904"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933056"/>
            <a:ext cx="6912768" cy="1857634"/>
          </a:xfrm>
          <a:prstGeom prst="rect">
            <a:avLst/>
          </a:prstGeom>
        </p:spPr>
      </p:pic>
    </p:spTree>
    <p:extLst>
      <p:ext uri="{BB962C8B-B14F-4D97-AF65-F5344CB8AC3E}">
        <p14:creationId xmlns:p14="http://schemas.microsoft.com/office/powerpoint/2010/main" val="185653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634082"/>
          </a:xfrm>
        </p:spPr>
        <p:txBody>
          <a:bodyPr/>
          <a:lstStyle/>
          <a:p>
            <a:r>
              <a:rPr lang="en-US" dirty="0" smtClean="0"/>
              <a:t>-discounted cash flow projection</a:t>
            </a:r>
            <a:endParaRPr lang="ar-EG" dirty="0"/>
          </a:p>
        </p:txBody>
      </p:sp>
      <p:sp>
        <p:nvSpPr>
          <p:cNvPr id="3" name="عنصر نائب للمحتوى 2"/>
          <p:cNvSpPr>
            <a:spLocks noGrp="1"/>
          </p:cNvSpPr>
          <p:nvPr>
            <p:ph sz="quarter" idx="1"/>
          </p:nvPr>
        </p:nvSpPr>
        <p:spPr>
          <a:xfrm>
            <a:off x="395536" y="980728"/>
            <a:ext cx="8219256" cy="4968552"/>
          </a:xfrm>
        </p:spPr>
        <p:txBody>
          <a:bodyPr>
            <a:normAutofit/>
          </a:bodyPr>
          <a:lstStyle/>
          <a:p>
            <a:pPr marL="0" indent="0" algn="ctr">
              <a:buNone/>
            </a:pPr>
            <a:r>
              <a:rPr lang="en-US" sz="2000" dirty="0" smtClean="0"/>
              <a:t> calculated using a 10 % required rate of return</a:t>
            </a:r>
          </a:p>
          <a:p>
            <a:pPr marL="0" indent="0" algn="ctr">
              <a:buNone/>
            </a:pPr>
            <a:endParaRPr lang="ar-EG" sz="2000" dirty="0"/>
          </a:p>
        </p:txBody>
      </p:sp>
      <p:graphicFrame>
        <p:nvGraphicFramePr>
          <p:cNvPr id="4" name="جدول 3"/>
          <p:cNvGraphicFramePr>
            <a:graphicFrameLocks noGrp="1"/>
          </p:cNvGraphicFramePr>
          <p:nvPr>
            <p:extLst>
              <p:ext uri="{D42A27DB-BD31-4B8C-83A1-F6EECF244321}">
                <p14:modId xmlns:p14="http://schemas.microsoft.com/office/powerpoint/2010/main" val="3946323654"/>
              </p:ext>
            </p:extLst>
          </p:nvPr>
        </p:nvGraphicFramePr>
        <p:xfrm>
          <a:off x="467540" y="1772817"/>
          <a:ext cx="8352932" cy="3686808"/>
        </p:xfrm>
        <a:graphic>
          <a:graphicData uri="http://schemas.openxmlformats.org/drawingml/2006/table">
            <a:tbl>
              <a:tblPr rtl="1" firstRow="1" bandRow="1">
                <a:tableStyleId>{FABFCF23-3B69-468F-B69F-88F6DE6A72F2}</a:tableStyleId>
              </a:tblPr>
              <a:tblGrid>
                <a:gridCol w="1263138"/>
                <a:gridCol w="1123414"/>
                <a:gridCol w="1180712"/>
                <a:gridCol w="1205840"/>
                <a:gridCol w="1097530"/>
                <a:gridCol w="1052310"/>
                <a:gridCol w="1429988"/>
              </a:tblGrid>
              <a:tr h="748883">
                <a:tc>
                  <a:txBody>
                    <a:bodyPr/>
                    <a:lstStyle/>
                    <a:p>
                      <a:pPr rtl="1"/>
                      <a:r>
                        <a:rPr lang="en-US" dirty="0" smtClean="0"/>
                        <a:t>Total</a:t>
                      </a:r>
                      <a:endParaRPr lang="ar-EG" dirty="0"/>
                    </a:p>
                  </a:txBody>
                  <a:tcPr/>
                </a:tc>
                <a:tc>
                  <a:txBody>
                    <a:bodyPr/>
                    <a:lstStyle/>
                    <a:p>
                      <a:pPr rtl="1"/>
                      <a:r>
                        <a:rPr lang="en-US" dirty="0" smtClean="0"/>
                        <a:t>Year 4</a:t>
                      </a:r>
                      <a:endParaRPr lang="ar-EG" dirty="0"/>
                    </a:p>
                  </a:txBody>
                  <a:tcPr/>
                </a:tc>
                <a:tc>
                  <a:txBody>
                    <a:bodyPr/>
                    <a:lstStyle/>
                    <a:p>
                      <a:pPr rtl="1"/>
                      <a:r>
                        <a:rPr lang="en-US" dirty="0" smtClean="0"/>
                        <a:t>Year 3</a:t>
                      </a:r>
                      <a:endParaRPr lang="ar-EG" dirty="0"/>
                    </a:p>
                  </a:txBody>
                  <a:tcPr/>
                </a:tc>
                <a:tc>
                  <a:txBody>
                    <a:bodyPr/>
                    <a:lstStyle/>
                    <a:p>
                      <a:pPr rtl="1"/>
                      <a:r>
                        <a:rPr lang="en-US" dirty="0" smtClean="0"/>
                        <a:t>Year2</a:t>
                      </a:r>
                      <a:endParaRPr lang="ar-EG" dirty="0"/>
                    </a:p>
                  </a:txBody>
                  <a:tcPr/>
                </a:tc>
                <a:tc>
                  <a:txBody>
                    <a:bodyPr/>
                    <a:lstStyle/>
                    <a:p>
                      <a:pPr rtl="1"/>
                      <a:r>
                        <a:rPr lang="en-US" dirty="0" smtClean="0"/>
                        <a:t>Year 1</a:t>
                      </a:r>
                      <a:endParaRPr lang="ar-EG" dirty="0"/>
                    </a:p>
                  </a:txBody>
                  <a:tcPr/>
                </a:tc>
                <a:tc>
                  <a:txBody>
                    <a:bodyPr/>
                    <a:lstStyle/>
                    <a:p>
                      <a:pPr rtl="1"/>
                      <a:r>
                        <a:rPr lang="en-US" dirty="0" smtClean="0"/>
                        <a:t>Year 0</a:t>
                      </a:r>
                      <a:endParaRPr lang="ar-EG" dirty="0"/>
                    </a:p>
                  </a:txBody>
                  <a:tcPr/>
                </a:tc>
                <a:tc>
                  <a:txBody>
                    <a:bodyPr/>
                    <a:lstStyle/>
                    <a:p>
                      <a:pPr rtl="1"/>
                      <a:endParaRPr lang="ar-EG" dirty="0"/>
                    </a:p>
                  </a:txBody>
                  <a:tcPr/>
                </a:tc>
              </a:tr>
              <a:tr h="691276">
                <a:tc>
                  <a:txBody>
                    <a:bodyPr/>
                    <a:lstStyle/>
                    <a:p>
                      <a:pPr rtl="1"/>
                      <a:endParaRPr lang="ar-EG" dirty="0"/>
                    </a:p>
                  </a:txBody>
                  <a:tcPr/>
                </a:tc>
                <a:tc>
                  <a:txBody>
                    <a:bodyPr/>
                    <a:lstStyle/>
                    <a:p>
                      <a:pPr rtl="1"/>
                      <a:r>
                        <a:rPr lang="en-US" sz="1600" dirty="0" smtClean="0"/>
                        <a:t>225,000$</a:t>
                      </a:r>
                      <a:endParaRPr lang="ar-EG" sz="1600" dirty="0"/>
                    </a:p>
                  </a:txBody>
                  <a:tcPr/>
                </a:tc>
                <a:tc>
                  <a:txBody>
                    <a:bodyPr/>
                    <a:lstStyle/>
                    <a:p>
                      <a:pPr rtl="1"/>
                      <a:r>
                        <a:rPr lang="en-US" sz="1600" dirty="0" smtClean="0"/>
                        <a:t>186,000$</a:t>
                      </a:r>
                      <a:endParaRPr lang="ar-EG" sz="1600" dirty="0"/>
                    </a:p>
                  </a:txBody>
                  <a:tcPr/>
                </a:tc>
                <a:tc>
                  <a:txBody>
                    <a:bodyPr/>
                    <a:lstStyle/>
                    <a:p>
                      <a:pPr rtl="1"/>
                      <a:r>
                        <a:rPr lang="en-US" sz="1600" dirty="0" smtClean="0"/>
                        <a:t>145,000$</a:t>
                      </a:r>
                      <a:endParaRPr lang="ar-EG" sz="1600" dirty="0"/>
                    </a:p>
                  </a:txBody>
                  <a:tcPr/>
                </a:tc>
                <a:tc>
                  <a:txBody>
                    <a:bodyPr/>
                    <a:lstStyle/>
                    <a:p>
                      <a:pPr rtl="1"/>
                      <a:r>
                        <a:rPr lang="en-US" sz="1600" dirty="0" smtClean="0"/>
                        <a:t>110,000$</a:t>
                      </a:r>
                      <a:endParaRPr lang="ar-EG" sz="1600" dirty="0"/>
                    </a:p>
                  </a:txBody>
                  <a:tcPr/>
                </a:tc>
                <a:tc>
                  <a:txBody>
                    <a:bodyPr/>
                    <a:lstStyle/>
                    <a:p>
                      <a:pPr rtl="1"/>
                      <a:endParaRPr lang="ar-EG" dirty="0"/>
                    </a:p>
                  </a:txBody>
                  <a:tcPr/>
                </a:tc>
                <a:tc>
                  <a:txBody>
                    <a:bodyPr/>
                    <a:lstStyle/>
                    <a:p>
                      <a:pPr rtl="1"/>
                      <a:r>
                        <a:rPr lang="en-US" sz="1600" dirty="0" smtClean="0"/>
                        <a:t>Total Benefits</a:t>
                      </a:r>
                      <a:endParaRPr lang="ar-EG" sz="1600" dirty="0"/>
                    </a:p>
                  </a:txBody>
                  <a:tcPr/>
                </a:tc>
              </a:tr>
              <a:tr h="748883">
                <a:tc>
                  <a:txBody>
                    <a:bodyPr/>
                    <a:lstStyle/>
                    <a:p>
                      <a:pPr rtl="1"/>
                      <a:r>
                        <a:rPr lang="en-US" sz="1600" dirty="0" smtClean="0"/>
                        <a:t>513,257.5$</a:t>
                      </a:r>
                      <a:endParaRPr lang="ar-EG" sz="1600" dirty="0"/>
                    </a:p>
                  </a:txBody>
                  <a:tcPr/>
                </a:tc>
                <a:tc>
                  <a:txBody>
                    <a:bodyPr/>
                    <a:lstStyle/>
                    <a:p>
                      <a:pPr rtl="1"/>
                      <a:r>
                        <a:rPr lang="en-US" sz="1600" dirty="0" smtClean="0"/>
                        <a:t>153,678$</a:t>
                      </a:r>
                      <a:endParaRPr lang="ar-EG" sz="1600" dirty="0"/>
                    </a:p>
                  </a:txBody>
                  <a:tcPr/>
                </a:tc>
                <a:tc>
                  <a:txBody>
                    <a:bodyPr/>
                    <a:lstStyle/>
                    <a:p>
                      <a:pPr rtl="1"/>
                      <a:r>
                        <a:rPr lang="en-US" sz="1600" dirty="0" smtClean="0"/>
                        <a:t>139,744.5$</a:t>
                      </a:r>
                      <a:endParaRPr lang="ar-EG" sz="1600" dirty="0"/>
                    </a:p>
                  </a:txBody>
                  <a:tcPr/>
                </a:tc>
                <a:tc>
                  <a:txBody>
                    <a:bodyPr/>
                    <a:lstStyle/>
                    <a:p>
                      <a:pPr rtl="1"/>
                      <a:r>
                        <a:rPr lang="en-US" sz="1600" dirty="0" smtClean="0"/>
                        <a:t>119,835$</a:t>
                      </a:r>
                      <a:endParaRPr lang="ar-EG" sz="1600" dirty="0"/>
                    </a:p>
                  </a:txBody>
                  <a:tcPr/>
                </a:tc>
                <a:tc>
                  <a:txBody>
                    <a:bodyPr/>
                    <a:lstStyle/>
                    <a:p>
                      <a:pPr rtl="1"/>
                      <a:r>
                        <a:rPr lang="en-US" sz="1600" dirty="0" smtClean="0"/>
                        <a:t>100,000$</a:t>
                      </a:r>
                      <a:endParaRPr lang="ar-EG" sz="1600" dirty="0"/>
                    </a:p>
                  </a:txBody>
                  <a:tcPr/>
                </a:tc>
                <a:tc>
                  <a:txBody>
                    <a:bodyPr/>
                    <a:lstStyle/>
                    <a:p>
                      <a:pPr rtl="1"/>
                      <a:endParaRPr lang="ar-EG" dirty="0"/>
                    </a:p>
                  </a:txBody>
                  <a:tcPr/>
                </a:tc>
                <a:tc>
                  <a:txBody>
                    <a:bodyPr/>
                    <a:lstStyle/>
                    <a:p>
                      <a:pPr rtl="1"/>
                      <a:r>
                        <a:rPr lang="en-US" sz="1600" dirty="0" err="1" smtClean="0"/>
                        <a:t>Pv</a:t>
                      </a:r>
                      <a:r>
                        <a:rPr lang="en-US" sz="1600" dirty="0" smtClean="0"/>
                        <a:t> of total benefits </a:t>
                      </a:r>
                      <a:endParaRPr lang="ar-EG" sz="1600" dirty="0"/>
                    </a:p>
                  </a:txBody>
                  <a:tcPr/>
                </a:tc>
              </a:tr>
              <a:tr h="748883">
                <a:tc>
                  <a:txBody>
                    <a:bodyPr/>
                    <a:lstStyle/>
                    <a:p>
                      <a:pPr rtl="1"/>
                      <a:endParaRPr lang="ar-EG"/>
                    </a:p>
                  </a:txBody>
                  <a:tcPr/>
                </a:tc>
                <a:tc>
                  <a:txBody>
                    <a:bodyPr/>
                    <a:lstStyle/>
                    <a:p>
                      <a:pPr rtl="1"/>
                      <a:r>
                        <a:rPr lang="en-US" sz="1600" dirty="0" smtClean="0"/>
                        <a:t>15,000$</a:t>
                      </a:r>
                      <a:endParaRPr lang="ar-EG" sz="1600" dirty="0"/>
                    </a:p>
                  </a:txBody>
                  <a:tcPr/>
                </a:tc>
                <a:tc>
                  <a:txBody>
                    <a:bodyPr/>
                    <a:lstStyle/>
                    <a:p>
                      <a:pPr rtl="1"/>
                      <a:r>
                        <a:rPr lang="en-US" sz="1600" dirty="0" smtClean="0"/>
                        <a:t>20,000$</a:t>
                      </a:r>
                      <a:endParaRPr lang="ar-EG" sz="1600" dirty="0"/>
                    </a:p>
                  </a:txBody>
                  <a:tcPr/>
                </a:tc>
                <a:tc>
                  <a:txBody>
                    <a:bodyPr/>
                    <a:lstStyle/>
                    <a:p>
                      <a:pPr rtl="1"/>
                      <a:r>
                        <a:rPr lang="en-US" sz="1600" dirty="0" smtClean="0"/>
                        <a:t>35,000$</a:t>
                      </a:r>
                      <a:endParaRPr lang="ar-EG" sz="1600" dirty="0"/>
                    </a:p>
                  </a:txBody>
                  <a:tcPr/>
                </a:tc>
                <a:tc>
                  <a:txBody>
                    <a:bodyPr/>
                    <a:lstStyle/>
                    <a:p>
                      <a:pPr rtl="1"/>
                      <a:r>
                        <a:rPr lang="en-US" sz="1600" dirty="0" smtClean="0"/>
                        <a:t>40,000$</a:t>
                      </a:r>
                      <a:endParaRPr lang="ar-EG" sz="1600" dirty="0"/>
                    </a:p>
                  </a:txBody>
                  <a:tcPr/>
                </a:tc>
                <a:tc>
                  <a:txBody>
                    <a:bodyPr/>
                    <a:lstStyle/>
                    <a:p>
                      <a:pPr rtl="1"/>
                      <a:r>
                        <a:rPr lang="en-US" sz="1600" dirty="0" smtClean="0"/>
                        <a:t>200,000$</a:t>
                      </a:r>
                      <a:endParaRPr lang="ar-EG" sz="1600" dirty="0"/>
                    </a:p>
                  </a:txBody>
                  <a:tcPr/>
                </a:tc>
                <a:tc>
                  <a:txBody>
                    <a:bodyPr/>
                    <a:lstStyle/>
                    <a:p>
                      <a:pPr rtl="1"/>
                      <a:r>
                        <a:rPr lang="en-US" sz="1600" dirty="0" smtClean="0"/>
                        <a:t>Total costs</a:t>
                      </a:r>
                    </a:p>
                  </a:txBody>
                  <a:tcPr/>
                </a:tc>
              </a:tr>
              <a:tr h="748883">
                <a:tc>
                  <a:txBody>
                    <a:bodyPr/>
                    <a:lstStyle/>
                    <a:p>
                      <a:pPr rtl="1"/>
                      <a:r>
                        <a:rPr lang="en-US" sz="1600" dirty="0" smtClean="0"/>
                        <a:t>90,560.9$</a:t>
                      </a:r>
                      <a:endParaRPr lang="ar-EG" sz="1600" dirty="0"/>
                    </a:p>
                  </a:txBody>
                  <a:tcPr/>
                </a:tc>
                <a:tc>
                  <a:txBody>
                    <a:bodyPr/>
                    <a:lstStyle/>
                    <a:p>
                      <a:pPr rtl="1"/>
                      <a:r>
                        <a:rPr lang="en-US" sz="1600" dirty="0" smtClean="0"/>
                        <a:t>10,245.2$</a:t>
                      </a:r>
                      <a:endParaRPr lang="ar-EG" sz="1600" dirty="0"/>
                    </a:p>
                  </a:txBody>
                  <a:tcPr/>
                </a:tc>
                <a:tc>
                  <a:txBody>
                    <a:bodyPr/>
                    <a:lstStyle/>
                    <a:p>
                      <a:pPr rtl="1"/>
                      <a:r>
                        <a:rPr lang="en-US" sz="1600" dirty="0" smtClean="0"/>
                        <a:t>15,026.3$</a:t>
                      </a:r>
                      <a:endParaRPr lang="ar-EG" sz="1600" dirty="0"/>
                    </a:p>
                  </a:txBody>
                  <a:tcPr/>
                </a:tc>
                <a:tc>
                  <a:txBody>
                    <a:bodyPr/>
                    <a:lstStyle/>
                    <a:p>
                      <a:pPr rtl="1"/>
                      <a:r>
                        <a:rPr lang="en-US" sz="1600" dirty="0" smtClean="0"/>
                        <a:t>28,925.62$</a:t>
                      </a:r>
                      <a:endParaRPr lang="ar-EG" sz="1600" dirty="0"/>
                    </a:p>
                  </a:txBody>
                  <a:tcPr/>
                </a:tc>
                <a:tc>
                  <a:txBody>
                    <a:bodyPr/>
                    <a:lstStyle/>
                    <a:p>
                      <a:pPr rtl="1"/>
                      <a:r>
                        <a:rPr lang="en-US" sz="1600" dirty="0" smtClean="0"/>
                        <a:t>36,363.68$</a:t>
                      </a:r>
                      <a:endParaRPr lang="ar-EG" sz="1600" dirty="0"/>
                    </a:p>
                  </a:txBody>
                  <a:tcPr/>
                </a:tc>
                <a:tc>
                  <a:txBody>
                    <a:bodyPr/>
                    <a:lstStyle/>
                    <a:p>
                      <a:pPr rtl="1"/>
                      <a:r>
                        <a:rPr lang="en-US" sz="1600" dirty="0" smtClean="0"/>
                        <a:t>200,000$</a:t>
                      </a:r>
                      <a:endParaRPr lang="ar-EG" sz="1600" dirty="0"/>
                    </a:p>
                  </a:txBody>
                  <a:tcPr/>
                </a:tc>
                <a:tc>
                  <a:txBody>
                    <a:bodyPr/>
                    <a:lstStyle/>
                    <a:p>
                      <a:pPr rtl="1"/>
                      <a:r>
                        <a:rPr lang="en-US" sz="1600" dirty="0" err="1" smtClean="0"/>
                        <a:t>Pv</a:t>
                      </a:r>
                      <a:r>
                        <a:rPr lang="en-US" sz="1600" dirty="0" smtClean="0"/>
                        <a:t> of total</a:t>
                      </a:r>
                      <a:r>
                        <a:rPr lang="en-US" sz="1600" baseline="0" dirty="0" smtClean="0"/>
                        <a:t> costa</a:t>
                      </a:r>
                      <a:endParaRPr lang="ar-EG" sz="1600" dirty="0"/>
                    </a:p>
                  </a:txBody>
                  <a:tcPr/>
                </a:tc>
              </a:tr>
            </a:tbl>
          </a:graphicData>
        </a:graphic>
      </p:graphicFrame>
    </p:spTree>
    <p:extLst>
      <p:ext uri="{BB962C8B-B14F-4D97-AF65-F5344CB8AC3E}">
        <p14:creationId xmlns:p14="http://schemas.microsoft.com/office/powerpoint/2010/main" val="413632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490066"/>
          </a:xfrm>
        </p:spPr>
        <p:txBody>
          <a:bodyPr>
            <a:normAutofit fontScale="90000"/>
          </a:bodyPr>
          <a:lstStyle/>
          <a:p>
            <a:endParaRPr lang="ar-EG" dirty="0"/>
          </a:p>
        </p:txBody>
      </p:sp>
      <p:sp>
        <p:nvSpPr>
          <p:cNvPr id="3" name="عنصر نائب للمحتوى 2"/>
          <p:cNvSpPr>
            <a:spLocks noGrp="1"/>
          </p:cNvSpPr>
          <p:nvPr>
            <p:ph sz="quarter" idx="1"/>
          </p:nvPr>
        </p:nvSpPr>
        <p:spPr>
          <a:xfrm>
            <a:off x="395536" y="1124744"/>
            <a:ext cx="7467600" cy="4873752"/>
          </a:xfrm>
        </p:spPr>
        <p:txBody>
          <a:bodyPr/>
          <a:lstStyle/>
          <a:p>
            <a:pPr marL="0" indent="0" algn="l">
              <a:buNone/>
            </a:pPr>
            <a:endParaRPr lang="en-US" dirty="0" smtClean="0"/>
          </a:p>
          <a:p>
            <a:pPr marL="0" indent="0" algn="l">
              <a:buNone/>
            </a:pPr>
            <a:endParaRPr lang="en-US" dirty="0"/>
          </a:p>
          <a:p>
            <a:pPr marL="0" indent="0" algn="l">
              <a:buNone/>
            </a:pPr>
            <a:r>
              <a:rPr lang="en-US" dirty="0" smtClean="0"/>
              <a:t>NET present value( NPV)</a:t>
            </a:r>
          </a:p>
          <a:p>
            <a:pPr marL="0" indent="0" algn="l">
              <a:buNone/>
            </a:pPr>
            <a:r>
              <a:rPr lang="en-US" sz="2000" dirty="0" smtClean="0"/>
              <a:t>NPV = PV of total benefits  − PV of total costs</a:t>
            </a:r>
          </a:p>
          <a:p>
            <a:pPr marL="0" indent="0" algn="l">
              <a:buNone/>
            </a:pPr>
            <a:r>
              <a:rPr lang="en-US" sz="2000" dirty="0" smtClean="0"/>
              <a:t>NPV =513,257 − 90,560.9 = </a:t>
            </a:r>
            <a:r>
              <a:rPr lang="en-US" sz="2000" b="1" dirty="0" smtClean="0"/>
              <a:t>422,69.1 </a:t>
            </a:r>
            <a:r>
              <a:rPr lang="en-US" sz="2000" dirty="0" smtClean="0"/>
              <a:t> </a:t>
            </a:r>
            <a:endParaRPr lang="ar-EG" sz="2000" dirty="0"/>
          </a:p>
        </p:txBody>
      </p:sp>
    </p:spTree>
    <p:extLst>
      <p:ext uri="{BB962C8B-B14F-4D97-AF65-F5344CB8AC3E}">
        <p14:creationId xmlns:p14="http://schemas.microsoft.com/office/powerpoint/2010/main" val="348696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490066"/>
          </a:xfrm>
        </p:spPr>
        <p:txBody>
          <a:bodyPr>
            <a:normAutofit fontScale="90000"/>
          </a:bodyPr>
          <a:lstStyle/>
          <a:p>
            <a:r>
              <a:rPr lang="en-US" dirty="0" smtClean="0"/>
              <a:t>-</a:t>
            </a:r>
            <a:r>
              <a:rPr lang="en-US" b="1" dirty="0"/>
              <a:t> Hardware Requirements </a:t>
            </a:r>
            <a:endParaRPr lang="ar-EG" dirty="0"/>
          </a:p>
        </p:txBody>
      </p:sp>
      <p:pic>
        <p:nvPicPr>
          <p:cNvPr id="4" name="عنصر نائب للمحتوى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196752"/>
            <a:ext cx="7632848" cy="4032448"/>
          </a:xfrm>
        </p:spPr>
      </p:pic>
    </p:spTree>
    <p:extLst>
      <p:ext uri="{BB962C8B-B14F-4D97-AF65-F5344CB8AC3E}">
        <p14:creationId xmlns:p14="http://schemas.microsoft.com/office/powerpoint/2010/main" val="307699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562074"/>
          </a:xfrm>
        </p:spPr>
        <p:txBody>
          <a:bodyPr/>
          <a:lstStyle/>
          <a:p>
            <a:r>
              <a:rPr lang="en-US" b="1" dirty="0"/>
              <a:t>Software </a:t>
            </a:r>
            <a:r>
              <a:rPr lang="en-US" b="1" dirty="0" smtClean="0"/>
              <a:t>Requirements</a:t>
            </a:r>
            <a:endParaRPr lang="ar-EG" dirty="0"/>
          </a:p>
        </p:txBody>
      </p:sp>
      <p:pic>
        <p:nvPicPr>
          <p:cNvPr id="4" name="عنصر نائب للمحتوى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908720"/>
            <a:ext cx="7776864" cy="2808312"/>
          </a:xfrm>
        </p:spPr>
      </p:pic>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645024"/>
            <a:ext cx="8136904" cy="1986240"/>
          </a:xfrm>
          <a:prstGeom prst="rect">
            <a:avLst/>
          </a:prstGeom>
        </p:spPr>
      </p:pic>
    </p:spTree>
    <p:extLst>
      <p:ext uri="{BB962C8B-B14F-4D97-AF65-F5344CB8AC3E}">
        <p14:creationId xmlns:p14="http://schemas.microsoft.com/office/powerpoint/2010/main" val="80680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988840"/>
            <a:ext cx="7467600" cy="432048"/>
          </a:xfrm>
        </p:spPr>
        <p:txBody>
          <a:bodyPr>
            <a:normAutofit fontScale="90000"/>
          </a:bodyPr>
          <a:lstStyle/>
          <a:p>
            <a:r>
              <a:rPr lang="en-US" dirty="0" smtClean="0"/>
              <a:t>1-project concept</a:t>
            </a:r>
            <a:endParaRPr lang="ar-EG" dirty="0"/>
          </a:p>
        </p:txBody>
      </p:sp>
      <p:sp>
        <p:nvSpPr>
          <p:cNvPr id="3" name="عنصر نائب للمحتوى 2"/>
          <p:cNvSpPr>
            <a:spLocks noGrp="1"/>
          </p:cNvSpPr>
          <p:nvPr>
            <p:ph sz="quarter" idx="1"/>
          </p:nvPr>
        </p:nvSpPr>
        <p:spPr>
          <a:xfrm>
            <a:off x="467544" y="836712"/>
            <a:ext cx="8363272" cy="5133184"/>
          </a:xfrm>
        </p:spPr>
        <p:txBody>
          <a:bodyPr/>
          <a:lstStyle/>
          <a:p>
            <a:pPr marL="0" indent="0" algn="l">
              <a:buNone/>
            </a:pPr>
            <a:endParaRPr lang="en-US" dirty="0"/>
          </a:p>
          <a:p>
            <a:pPr marL="0" indent="0" algn="l">
              <a:buNone/>
            </a:pPr>
            <a:endParaRPr lang="ar-EG" dirty="0"/>
          </a:p>
          <a:p>
            <a:pPr algn="l"/>
            <a:r>
              <a:rPr lang="en-US" dirty="0" smtClean="0">
                <a:solidFill>
                  <a:srgbClr val="FF0000"/>
                </a:solidFill>
              </a:rPr>
              <a:t> </a:t>
            </a:r>
            <a:r>
              <a:rPr lang="en-US" dirty="0" smtClean="0">
                <a:solidFill>
                  <a:srgbClr val="FF0000"/>
                </a:solidFill>
              </a:rPr>
              <a:t> </a:t>
            </a:r>
            <a:endParaRPr lang="ar-EG" dirty="0" smtClean="0">
              <a:solidFill>
                <a:srgbClr val="FF0000"/>
              </a:solidFill>
            </a:endParaRPr>
          </a:p>
          <a:p>
            <a:pPr algn="l"/>
            <a:endParaRPr lang="ar-EG" dirty="0"/>
          </a:p>
          <a:p>
            <a:pPr algn="l"/>
            <a:r>
              <a:rPr lang="en-US" dirty="0" smtClean="0"/>
              <a:t>-</a:t>
            </a:r>
            <a:r>
              <a:rPr lang="en-US" dirty="0"/>
              <a:t>The project is for carrying out the detailed feasibility </a:t>
            </a:r>
            <a:r>
              <a:rPr lang="en-US" dirty="0" smtClean="0"/>
              <a:t>analysis </a:t>
            </a:r>
            <a:r>
              <a:rPr lang="en-US" dirty="0"/>
              <a:t>for setting up </a:t>
            </a:r>
            <a:r>
              <a:rPr lang="en-US" dirty="0" smtClean="0"/>
              <a:t>a website for a pharmaceutical </a:t>
            </a:r>
            <a:r>
              <a:rPr lang="ar-EG" dirty="0" smtClean="0"/>
              <a:t>    </a:t>
            </a:r>
            <a:r>
              <a:rPr lang="en-US" dirty="0"/>
              <a:t>company </a:t>
            </a:r>
            <a:r>
              <a:rPr lang="en-US" dirty="0" smtClean="0"/>
              <a:t>To provide the company’s services from missing medicines and </a:t>
            </a:r>
            <a:r>
              <a:rPr lang="en-US" dirty="0"/>
              <a:t>medical and surgical supplies to </a:t>
            </a:r>
            <a:r>
              <a:rPr lang="en-US" dirty="0" smtClean="0"/>
              <a:t>hospitals</a:t>
            </a:r>
          </a:p>
          <a:p>
            <a:pPr algn="l"/>
            <a:endParaRPr lang="en-US" dirty="0"/>
          </a:p>
          <a:p>
            <a:pPr algn="l"/>
            <a:endParaRPr lang="ar-EG" dirty="0"/>
          </a:p>
        </p:txBody>
      </p:sp>
    </p:spTree>
    <p:extLst>
      <p:ext uri="{BB962C8B-B14F-4D97-AF65-F5344CB8AC3E}">
        <p14:creationId xmlns:p14="http://schemas.microsoft.com/office/powerpoint/2010/main" val="64303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16632"/>
            <a:ext cx="7467600" cy="576064"/>
          </a:xfrm>
        </p:spPr>
        <p:txBody>
          <a:bodyPr>
            <a:normAutofit/>
          </a:bodyPr>
          <a:lstStyle/>
          <a:p>
            <a:r>
              <a:rPr lang="en-US" dirty="0" smtClean="0">
                <a:solidFill>
                  <a:srgbClr val="FF0000"/>
                </a:solidFill>
              </a:rPr>
              <a:t>2- project justification </a:t>
            </a:r>
            <a:endParaRPr lang="ar-EG" dirty="0">
              <a:solidFill>
                <a:srgbClr val="FF0000"/>
              </a:solidFill>
            </a:endParaRPr>
          </a:p>
        </p:txBody>
      </p:sp>
      <p:sp>
        <p:nvSpPr>
          <p:cNvPr id="3" name="عنصر نائب للمحتوى 2"/>
          <p:cNvSpPr>
            <a:spLocks noGrp="1"/>
          </p:cNvSpPr>
          <p:nvPr>
            <p:ph sz="quarter" idx="1"/>
          </p:nvPr>
        </p:nvSpPr>
        <p:spPr>
          <a:xfrm>
            <a:off x="251520" y="692696"/>
            <a:ext cx="8496944" cy="5781256"/>
          </a:xfrm>
        </p:spPr>
        <p:txBody>
          <a:bodyPr>
            <a:noAutofit/>
          </a:bodyPr>
          <a:lstStyle/>
          <a:p>
            <a:pPr algn="l"/>
            <a:r>
              <a:rPr lang="en-US" sz="2000" dirty="0"/>
              <a:t>Rising prices of medicines are putting them beyond the reach of many people, even in rich countries. In less-developed countries, millions of individuals do not have access to essential drugs. Drug development is failing to address the major health needs of these countries. The prices of patented medicines usually far exceed the marginal costs of their production; the industry maintains that high prices and patent protection are necessary to compensate for high development costs of innovative products. There is controversy over these claims. Concerns about the harmful effects of the international system of intellectual property rights have led the World Trade Organization to relax the demands placed on least developed countries, and to advocate differential pricing of essential drugs. How these actions will help countries that lack domestic production capacity is unclear. Better access to essential drugs may be achieved through voluntary licensing arrangements between international pharmaceutical companies and manufacturers in developing countries</a:t>
            </a:r>
            <a:endParaRPr lang="ar-EG" sz="2000" dirty="0"/>
          </a:p>
        </p:txBody>
      </p:sp>
    </p:spTree>
    <p:extLst>
      <p:ext uri="{BB962C8B-B14F-4D97-AF65-F5344CB8AC3E}">
        <p14:creationId xmlns:p14="http://schemas.microsoft.com/office/powerpoint/2010/main" val="48086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01017"/>
            <a:ext cx="7467600" cy="202034"/>
          </a:xfrm>
        </p:spPr>
        <p:txBody>
          <a:bodyPr>
            <a:normAutofit fontScale="90000"/>
          </a:bodyPr>
          <a:lstStyle/>
          <a:p>
            <a:endParaRPr lang="ar-EG" dirty="0"/>
          </a:p>
        </p:txBody>
      </p:sp>
      <p:sp>
        <p:nvSpPr>
          <p:cNvPr id="3" name="عنصر نائب للمحتوى 2"/>
          <p:cNvSpPr>
            <a:spLocks noGrp="1"/>
          </p:cNvSpPr>
          <p:nvPr>
            <p:ph sz="quarter" idx="1"/>
          </p:nvPr>
        </p:nvSpPr>
        <p:spPr>
          <a:xfrm>
            <a:off x="179512" y="260648"/>
            <a:ext cx="8496944" cy="6213304"/>
          </a:xfrm>
        </p:spPr>
        <p:txBody>
          <a:bodyPr>
            <a:normAutofit/>
          </a:bodyPr>
          <a:lstStyle/>
          <a:p>
            <a:pPr marL="0" indent="0" algn="l">
              <a:buNone/>
            </a:pPr>
            <a:endParaRPr lang="en-US" dirty="0"/>
          </a:p>
          <a:p>
            <a:pPr marL="0" indent="0" algn="l">
              <a:lnSpc>
                <a:spcPct val="150000"/>
              </a:lnSpc>
              <a:buNone/>
            </a:pPr>
            <a:r>
              <a:rPr lang="en-US" sz="2000" dirty="0" smtClean="0"/>
              <a:t>* These </a:t>
            </a:r>
            <a:r>
              <a:rPr lang="en-US" sz="2000" dirty="0"/>
              <a:t>problems are represented in the fact that there are many types of medicines that do not exist in the market due to the difficulty of importing these types and the lack of alternatives for them at a reduced price, and among the services provided by the </a:t>
            </a:r>
            <a:r>
              <a:rPr lang="en-US" sz="2000" dirty="0" smtClean="0"/>
              <a:t>company</a:t>
            </a:r>
          </a:p>
          <a:p>
            <a:pPr marL="0" indent="0" algn="l">
              <a:lnSpc>
                <a:spcPct val="150000"/>
              </a:lnSpc>
              <a:buNone/>
            </a:pPr>
            <a:r>
              <a:rPr lang="en-US" sz="2000" dirty="0"/>
              <a:t>-</a:t>
            </a:r>
            <a:r>
              <a:rPr lang="en-US" sz="2000" dirty="0" smtClean="0"/>
              <a:t>Providing </a:t>
            </a:r>
            <a:r>
              <a:rPr lang="en-US" sz="2000" dirty="0"/>
              <a:t>alternatives to medicines that are not available in the </a:t>
            </a:r>
            <a:r>
              <a:rPr lang="en-US" sz="2000" dirty="0" smtClean="0"/>
              <a:t>market</a:t>
            </a:r>
          </a:p>
          <a:p>
            <a:pPr algn="l">
              <a:lnSpc>
                <a:spcPct val="150000"/>
              </a:lnSpc>
              <a:buFontTx/>
              <a:buChar char="-"/>
            </a:pPr>
            <a:r>
              <a:rPr lang="en-US" sz="2000" dirty="0" smtClean="0"/>
              <a:t>-Easy </a:t>
            </a:r>
            <a:r>
              <a:rPr lang="en-US" sz="2000" dirty="0"/>
              <a:t>and multiple payment </a:t>
            </a:r>
            <a:r>
              <a:rPr lang="en-US" sz="2000" dirty="0" smtClean="0"/>
              <a:t>methods </a:t>
            </a:r>
          </a:p>
          <a:p>
            <a:pPr algn="l">
              <a:lnSpc>
                <a:spcPct val="150000"/>
              </a:lnSpc>
              <a:buFontTx/>
              <a:buChar char="-"/>
            </a:pPr>
            <a:r>
              <a:rPr lang="en-US" sz="2000" dirty="0"/>
              <a:t>-</a:t>
            </a:r>
            <a:r>
              <a:rPr lang="en-US" sz="2000" dirty="0" smtClean="0"/>
              <a:t>Ease </a:t>
            </a:r>
            <a:r>
              <a:rPr lang="en-US" sz="2000" dirty="0"/>
              <a:t>of dealing with hospitals and pharmacies with the </a:t>
            </a:r>
            <a:endParaRPr lang="ar-EG" sz="2000" dirty="0" smtClean="0"/>
          </a:p>
          <a:p>
            <a:pPr algn="l">
              <a:lnSpc>
                <a:spcPct val="150000"/>
              </a:lnSpc>
              <a:buFontTx/>
              <a:buChar char="-"/>
            </a:pPr>
            <a:r>
              <a:rPr lang="en-US" sz="2000" dirty="0" smtClean="0"/>
              <a:t>company- </a:t>
            </a:r>
            <a:r>
              <a:rPr lang="en-US" sz="2000" dirty="0"/>
              <a:t>Save time, effort and money</a:t>
            </a:r>
            <a:endParaRPr lang="ar-EG" sz="2000" dirty="0"/>
          </a:p>
        </p:txBody>
      </p:sp>
    </p:spTree>
    <p:extLst>
      <p:ext uri="{BB962C8B-B14F-4D97-AF65-F5344CB8AC3E}">
        <p14:creationId xmlns:p14="http://schemas.microsoft.com/office/powerpoint/2010/main" val="167643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7467600" cy="648072"/>
          </a:xfrm>
        </p:spPr>
        <p:txBody>
          <a:bodyPr>
            <a:normAutofit/>
          </a:bodyPr>
          <a:lstStyle/>
          <a:p>
            <a:r>
              <a:rPr lang="en-US" dirty="0" smtClean="0">
                <a:solidFill>
                  <a:srgbClr val="FF0000"/>
                </a:solidFill>
              </a:rPr>
              <a:t>3- marketing</a:t>
            </a:r>
            <a:endParaRPr lang="ar-EG" dirty="0">
              <a:solidFill>
                <a:srgbClr val="FF0000"/>
              </a:solidFill>
            </a:endParaRPr>
          </a:p>
        </p:txBody>
      </p:sp>
      <p:sp>
        <p:nvSpPr>
          <p:cNvPr id="3" name="عنصر نائب للمحتوى 2"/>
          <p:cNvSpPr>
            <a:spLocks noGrp="1"/>
          </p:cNvSpPr>
          <p:nvPr>
            <p:ph sz="quarter" idx="1"/>
          </p:nvPr>
        </p:nvSpPr>
        <p:spPr>
          <a:xfrm>
            <a:off x="251520" y="836712"/>
            <a:ext cx="8352928" cy="5760640"/>
          </a:xfrm>
        </p:spPr>
        <p:txBody>
          <a:bodyPr>
            <a:normAutofit fontScale="92500"/>
          </a:bodyPr>
          <a:lstStyle/>
          <a:p>
            <a:pPr marL="0" indent="0" algn="l">
              <a:buNone/>
            </a:pPr>
            <a:r>
              <a:rPr lang="en-US" dirty="0" smtClean="0"/>
              <a:t> </a:t>
            </a:r>
            <a:r>
              <a:rPr lang="en-US" sz="1600" dirty="0"/>
              <a:t>SWOT ANALYSIS OF </a:t>
            </a:r>
            <a:r>
              <a:rPr lang="en-US" sz="1600" dirty="0" smtClean="0"/>
              <a:t>THE PROJECT:</a:t>
            </a:r>
            <a:endParaRPr lang="ar-EG" sz="1800" dirty="0">
              <a:latin typeface="+mj-lt"/>
            </a:endParaRPr>
          </a:p>
          <a:p>
            <a:pPr algn="l">
              <a:lnSpc>
                <a:spcPct val="150000"/>
              </a:lnSpc>
            </a:pPr>
            <a:r>
              <a:rPr lang="en-US" sz="1800" dirty="0" smtClean="0">
                <a:latin typeface="+mj-lt"/>
              </a:rPr>
              <a:t>-In </a:t>
            </a:r>
            <a:r>
              <a:rPr lang="en-US" sz="1800" dirty="0">
                <a:latin typeface="+mj-lt"/>
              </a:rPr>
              <a:t>this project management many members in our group are from an information technology (IT) background which is very helpful to our project </a:t>
            </a:r>
            <a:endParaRPr lang="ar-EG" sz="1800" dirty="0">
              <a:latin typeface="+mj-lt"/>
            </a:endParaRPr>
          </a:p>
          <a:p>
            <a:pPr algn="l">
              <a:lnSpc>
                <a:spcPct val="150000"/>
              </a:lnSpc>
            </a:pPr>
            <a:r>
              <a:rPr lang="en-US" sz="1800" dirty="0">
                <a:latin typeface="+mj-lt"/>
              </a:rPr>
              <a:t>-</a:t>
            </a:r>
            <a:r>
              <a:rPr lang="en-US" sz="1800" dirty="0" smtClean="0">
                <a:latin typeface="+mj-lt"/>
              </a:rPr>
              <a:t> </a:t>
            </a:r>
            <a:r>
              <a:rPr lang="en-US" sz="1800" dirty="0">
                <a:latin typeface="+mj-lt"/>
              </a:rPr>
              <a:t>The cost of all products such as hardware and software are given, which is useful for cost </a:t>
            </a:r>
            <a:r>
              <a:rPr lang="en-US" sz="1800" dirty="0" smtClean="0">
                <a:latin typeface="+mj-lt"/>
              </a:rPr>
              <a:t>estimation</a:t>
            </a:r>
            <a:endParaRPr lang="ar-EG" sz="1800" dirty="0">
              <a:latin typeface="+mj-lt"/>
            </a:endParaRPr>
          </a:p>
          <a:p>
            <a:pPr marL="0" indent="0" algn="l">
              <a:lnSpc>
                <a:spcPct val="150000"/>
              </a:lnSpc>
              <a:buNone/>
            </a:pPr>
            <a:r>
              <a:rPr lang="en-US" sz="1800" dirty="0" smtClean="0">
                <a:latin typeface="+mj-lt"/>
              </a:rPr>
              <a:t>-We </a:t>
            </a:r>
            <a:r>
              <a:rPr lang="en-US" sz="1800" dirty="0">
                <a:latin typeface="+mj-lt"/>
              </a:rPr>
              <a:t>can attract more customers through online marketing</a:t>
            </a:r>
            <a:r>
              <a:rPr lang="en-US" sz="1800" dirty="0" smtClean="0">
                <a:latin typeface="+mj-lt"/>
              </a:rPr>
              <a:t>.</a:t>
            </a:r>
          </a:p>
          <a:p>
            <a:pPr algn="l"/>
            <a:r>
              <a:rPr lang="en-US" sz="1600" dirty="0"/>
              <a:t>The company provides some medicines that do not exist, as the company provides alternatives to these items, such </a:t>
            </a:r>
            <a:r>
              <a:rPr lang="en-US" sz="1600" dirty="0" smtClean="0"/>
              <a:t>as:</a:t>
            </a:r>
          </a:p>
          <a:p>
            <a:pPr algn="l"/>
            <a:r>
              <a:rPr lang="en-US" sz="1600" dirty="0" smtClean="0"/>
              <a:t>-</a:t>
            </a:r>
            <a:r>
              <a:rPr lang="ar-EG" sz="1600" dirty="0"/>
              <a:t> </a:t>
            </a:r>
            <a:r>
              <a:rPr lang="ar-EG" sz="1600" dirty="0" smtClean="0"/>
              <a:t>يونيت كسات</a:t>
            </a:r>
            <a:endParaRPr lang="en-US" sz="1600" dirty="0" smtClean="0"/>
          </a:p>
          <a:p>
            <a:pPr algn="l"/>
            <a:r>
              <a:rPr lang="ar-EG" sz="1600" dirty="0" smtClean="0"/>
              <a:t>"ماتر وكوند"، </a:t>
            </a:r>
            <a:r>
              <a:rPr lang="ar-EG" sz="1600" dirty="0" smtClean="0"/>
              <a:t>و"ايماتوسويكس</a:t>
            </a:r>
            <a:r>
              <a:rPr lang="ar-EG" sz="1600" dirty="0" smtClean="0"/>
              <a:t>“</a:t>
            </a:r>
            <a:endParaRPr lang="en-US" sz="1600" dirty="0" smtClean="0"/>
          </a:p>
          <a:p>
            <a:pPr algn="l"/>
            <a:r>
              <a:rPr lang="ar-EG" sz="1600" dirty="0" smtClean="0"/>
              <a:t>"ديب وكورتين"</a:t>
            </a:r>
            <a:r>
              <a:rPr lang="ar-EG" sz="1600" dirty="0"/>
              <a:t> </a:t>
            </a:r>
            <a:endParaRPr lang="en-US" sz="1600" dirty="0" smtClean="0"/>
          </a:p>
          <a:p>
            <a:pPr algn="l"/>
            <a:r>
              <a:rPr lang="ar-EG" sz="1600" dirty="0" smtClean="0"/>
              <a:t>"تجترا"</a:t>
            </a:r>
            <a:r>
              <a:rPr lang="ar-EG" sz="1600" dirty="0"/>
              <a:t> </a:t>
            </a:r>
            <a:endParaRPr lang="en-US" sz="1600" dirty="0" smtClean="0"/>
          </a:p>
          <a:p>
            <a:pPr algn="l"/>
            <a:r>
              <a:rPr lang="ar-EG" sz="1600" dirty="0" smtClean="0"/>
              <a:t>ستير ونات</a:t>
            </a:r>
            <a:endParaRPr lang="en-US" sz="1600" dirty="0" smtClean="0"/>
          </a:p>
          <a:p>
            <a:pPr algn="l"/>
            <a:r>
              <a:rPr lang="ar-EG" sz="1600" dirty="0" smtClean="0"/>
              <a:t>فأرما </a:t>
            </a:r>
            <a:r>
              <a:rPr lang="ar-EG" sz="1600" dirty="0" smtClean="0"/>
              <a:t>بريد</a:t>
            </a:r>
            <a:endParaRPr lang="en-US" sz="1600" dirty="0" smtClean="0"/>
          </a:p>
          <a:p>
            <a:pPr algn="l"/>
            <a:r>
              <a:rPr lang="ar-EG" sz="1600" dirty="0"/>
              <a:t>هالوبيردول</a:t>
            </a:r>
            <a:r>
              <a:rPr lang="ar-EG" sz="1600" dirty="0"/>
              <a:t> </a:t>
            </a:r>
            <a:r>
              <a:rPr lang="ar-EG" sz="1600" dirty="0" smtClean="0"/>
              <a:t>ريتشارد</a:t>
            </a:r>
            <a:r>
              <a:rPr lang="en-US" sz="1600" dirty="0" smtClean="0"/>
              <a:t> </a:t>
            </a:r>
            <a:endParaRPr lang="en-US" sz="1600" dirty="0"/>
          </a:p>
          <a:p>
            <a:pPr algn="l"/>
            <a:r>
              <a:rPr lang="en-US" sz="1600" dirty="0" smtClean="0"/>
              <a:t> </a:t>
            </a:r>
            <a:endParaRPr lang="en-US" sz="1600" dirty="0"/>
          </a:p>
          <a:p>
            <a:pPr marL="0" indent="0" algn="justLow">
              <a:buNone/>
            </a:pPr>
            <a:endParaRPr lang="ar-EG" sz="1600" dirty="0"/>
          </a:p>
        </p:txBody>
      </p:sp>
    </p:spTree>
    <p:extLst>
      <p:ext uri="{BB962C8B-B14F-4D97-AF65-F5344CB8AC3E}">
        <p14:creationId xmlns:p14="http://schemas.microsoft.com/office/powerpoint/2010/main" val="149868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7467600" cy="432048"/>
          </a:xfrm>
        </p:spPr>
        <p:txBody>
          <a:bodyPr>
            <a:normAutofit fontScale="90000"/>
          </a:bodyPr>
          <a:lstStyle/>
          <a:p>
            <a:r>
              <a:rPr lang="en-US" dirty="0" smtClean="0">
                <a:solidFill>
                  <a:srgbClr val="FF0000"/>
                </a:solidFill>
              </a:rPr>
              <a:t>4-Technical</a:t>
            </a:r>
            <a:endParaRPr lang="ar-EG" dirty="0">
              <a:solidFill>
                <a:srgbClr val="FF0000"/>
              </a:solidFill>
            </a:endParaRPr>
          </a:p>
        </p:txBody>
      </p:sp>
      <p:sp>
        <p:nvSpPr>
          <p:cNvPr id="3" name="عنصر نائب للمحتوى 2"/>
          <p:cNvSpPr>
            <a:spLocks noGrp="1"/>
          </p:cNvSpPr>
          <p:nvPr>
            <p:ph sz="quarter" idx="1"/>
          </p:nvPr>
        </p:nvSpPr>
        <p:spPr>
          <a:xfrm>
            <a:off x="457200" y="692696"/>
            <a:ext cx="8147248" cy="5781256"/>
          </a:xfrm>
        </p:spPr>
        <p:txBody>
          <a:bodyPr>
            <a:normAutofit/>
          </a:bodyPr>
          <a:lstStyle/>
          <a:p>
            <a:pPr marL="0" indent="0" algn="l">
              <a:buNone/>
            </a:pPr>
            <a:r>
              <a:rPr lang="en-US" sz="1800" b="1" i="1" dirty="0" smtClean="0">
                <a:solidFill>
                  <a:schemeClr val="accent5">
                    <a:lumMod val="75000"/>
                  </a:schemeClr>
                </a:solidFill>
              </a:rPr>
              <a:t> - Implementation stage</a:t>
            </a:r>
            <a:r>
              <a:rPr lang="en-US" sz="1800" dirty="0" smtClean="0">
                <a:solidFill>
                  <a:schemeClr val="accent5">
                    <a:lumMod val="75000"/>
                  </a:schemeClr>
                </a:solidFill>
              </a:rPr>
              <a:t>:</a:t>
            </a:r>
          </a:p>
          <a:p>
            <a:pPr marL="0" indent="0" algn="l">
              <a:buNone/>
            </a:pPr>
            <a:r>
              <a:rPr lang="en-US" sz="1800" dirty="0" smtClean="0"/>
              <a:t>- ISP internet service provider</a:t>
            </a:r>
          </a:p>
          <a:p>
            <a:pPr marL="0" indent="0" algn="l">
              <a:buNone/>
            </a:pPr>
            <a:r>
              <a:rPr lang="en-US" sz="1800" dirty="0" smtClean="0"/>
              <a:t> -Network</a:t>
            </a:r>
          </a:p>
          <a:p>
            <a:pPr marL="0" indent="0" algn="l">
              <a:buNone/>
            </a:pPr>
            <a:r>
              <a:rPr lang="en-US" sz="1800" b="1" i="1" dirty="0" smtClean="0"/>
              <a:t>-Hardware</a:t>
            </a:r>
          </a:p>
          <a:p>
            <a:pPr marL="0" indent="0" algn="l">
              <a:buNone/>
            </a:pPr>
            <a:r>
              <a:rPr lang="ar-EG" sz="1800" dirty="0" smtClean="0"/>
              <a:t>           </a:t>
            </a:r>
            <a:r>
              <a:rPr lang="en-US" sz="1800" dirty="0" smtClean="0"/>
              <a:t>       = servers</a:t>
            </a:r>
          </a:p>
          <a:p>
            <a:pPr marL="0" indent="0" algn="l">
              <a:buNone/>
            </a:pPr>
            <a:r>
              <a:rPr lang="en-US" sz="1800" dirty="0"/>
              <a:t> </a:t>
            </a:r>
            <a:r>
              <a:rPr lang="en-US" sz="1800" dirty="0" smtClean="0"/>
              <a:t>      = router</a:t>
            </a:r>
          </a:p>
          <a:p>
            <a:pPr marL="0" indent="0" algn="l">
              <a:buNone/>
            </a:pPr>
            <a:r>
              <a:rPr lang="en-US" sz="1800" dirty="0"/>
              <a:t> </a:t>
            </a:r>
            <a:r>
              <a:rPr lang="en-US" sz="1800" dirty="0" smtClean="0"/>
              <a:t>      = cabling</a:t>
            </a:r>
          </a:p>
          <a:p>
            <a:pPr marL="0" indent="0" algn="l">
              <a:buNone/>
            </a:pPr>
            <a:r>
              <a:rPr lang="en-US" sz="1800" dirty="0"/>
              <a:t> </a:t>
            </a:r>
            <a:r>
              <a:rPr lang="en-US" sz="1800" dirty="0" smtClean="0"/>
              <a:t>      = printers</a:t>
            </a:r>
          </a:p>
          <a:p>
            <a:pPr marL="0" indent="0" algn="l">
              <a:buNone/>
            </a:pPr>
            <a:r>
              <a:rPr lang="en-US" sz="1800" dirty="0"/>
              <a:t> </a:t>
            </a:r>
            <a:r>
              <a:rPr lang="en-US" sz="1800" dirty="0" smtClean="0"/>
              <a:t>      = work station </a:t>
            </a:r>
          </a:p>
          <a:p>
            <a:pPr marL="0" indent="0" algn="l">
              <a:buNone/>
            </a:pPr>
            <a:r>
              <a:rPr lang="en-US" sz="1800" b="1" i="1" dirty="0" smtClean="0"/>
              <a:t>-Software</a:t>
            </a:r>
          </a:p>
          <a:p>
            <a:pPr marL="0" indent="0" algn="l">
              <a:buNone/>
            </a:pPr>
            <a:r>
              <a:rPr lang="en-US" sz="1800" dirty="0"/>
              <a:t> </a:t>
            </a:r>
            <a:r>
              <a:rPr lang="en-US" sz="1800" dirty="0" smtClean="0"/>
              <a:t>      = windows XP OS</a:t>
            </a:r>
          </a:p>
          <a:p>
            <a:pPr marL="0" indent="0" algn="l">
              <a:buNone/>
            </a:pPr>
            <a:r>
              <a:rPr lang="en-US" sz="1800" dirty="0"/>
              <a:t> </a:t>
            </a:r>
            <a:r>
              <a:rPr lang="en-US" sz="1800" dirty="0" smtClean="0"/>
              <a:t>      =web server </a:t>
            </a:r>
          </a:p>
          <a:p>
            <a:pPr marL="0" indent="0" algn="l">
              <a:buNone/>
            </a:pPr>
            <a:r>
              <a:rPr lang="ar-EG" sz="1800" dirty="0" smtClean="0"/>
              <a:t>    </a:t>
            </a:r>
            <a:r>
              <a:rPr lang="en-US" sz="1800" dirty="0" smtClean="0"/>
              <a:t>       = database designers</a:t>
            </a:r>
          </a:p>
          <a:p>
            <a:pPr marL="0" indent="0" algn="l">
              <a:buNone/>
            </a:pPr>
            <a:r>
              <a:rPr lang="en-US" sz="1800" dirty="0"/>
              <a:t> </a:t>
            </a:r>
            <a:r>
              <a:rPr lang="en-US" sz="1800" dirty="0" smtClean="0"/>
              <a:t>      = </a:t>
            </a:r>
            <a:r>
              <a:rPr lang="en-US" sz="1800" dirty="0" err="1" smtClean="0"/>
              <a:t>php</a:t>
            </a:r>
            <a:r>
              <a:rPr lang="en-US" sz="1800" dirty="0" smtClean="0"/>
              <a:t> programmers</a:t>
            </a:r>
          </a:p>
          <a:p>
            <a:pPr marL="0" indent="0" algn="l">
              <a:buNone/>
            </a:pPr>
            <a:r>
              <a:rPr lang="en-US" sz="1800" dirty="0" smtClean="0"/>
              <a:t>       = graphic designers</a:t>
            </a:r>
          </a:p>
          <a:p>
            <a:pPr marL="0" indent="0" algn="l">
              <a:buNone/>
            </a:pPr>
            <a:r>
              <a:rPr lang="en-US" sz="1800" dirty="0" smtClean="0"/>
              <a:t>- Testing team </a:t>
            </a:r>
            <a:endParaRPr lang="en-US" sz="1800" dirty="0" smtClean="0"/>
          </a:p>
        </p:txBody>
      </p:sp>
    </p:spTree>
    <p:extLst>
      <p:ext uri="{BB962C8B-B14F-4D97-AF65-F5344CB8AC3E}">
        <p14:creationId xmlns:p14="http://schemas.microsoft.com/office/powerpoint/2010/main" val="13917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19256" cy="504056"/>
          </a:xfrm>
        </p:spPr>
        <p:txBody>
          <a:bodyPr>
            <a:normAutofit fontScale="90000"/>
          </a:bodyPr>
          <a:lstStyle/>
          <a:p>
            <a:r>
              <a:rPr lang="en-US" dirty="0" smtClean="0">
                <a:solidFill>
                  <a:schemeClr val="accent5">
                    <a:lumMod val="75000"/>
                  </a:schemeClr>
                </a:solidFill>
              </a:rPr>
              <a:t>- Structure of web application</a:t>
            </a:r>
            <a:endParaRPr lang="ar-EG" dirty="0">
              <a:solidFill>
                <a:schemeClr val="accent5">
                  <a:lumMod val="75000"/>
                </a:schemeClr>
              </a:solidFill>
            </a:endParaRPr>
          </a:p>
        </p:txBody>
      </p:sp>
      <p:sp>
        <p:nvSpPr>
          <p:cNvPr id="3" name="عنصر نائب للمحتوى 2"/>
          <p:cNvSpPr>
            <a:spLocks noGrp="1"/>
          </p:cNvSpPr>
          <p:nvPr>
            <p:ph sz="quarter" idx="1"/>
          </p:nvPr>
        </p:nvSpPr>
        <p:spPr>
          <a:xfrm>
            <a:off x="457200" y="764704"/>
            <a:ext cx="8291264" cy="5832648"/>
          </a:xfrm>
        </p:spPr>
        <p:txBody>
          <a:bodyPr>
            <a:normAutofit/>
          </a:bodyPr>
          <a:lstStyle/>
          <a:p>
            <a:pPr marL="0" indent="0" algn="l">
              <a:buNone/>
            </a:pPr>
            <a:r>
              <a:rPr lang="en-US" sz="1800" b="1" i="1" dirty="0" smtClean="0"/>
              <a:t>- Before Login </a:t>
            </a:r>
          </a:p>
          <a:p>
            <a:pPr marL="0" indent="0" algn="l">
              <a:buNone/>
            </a:pPr>
            <a:r>
              <a:rPr lang="en-US" sz="1800" dirty="0" smtClean="0"/>
              <a:t>    = login </a:t>
            </a:r>
          </a:p>
          <a:p>
            <a:pPr marL="0" indent="0" algn="l">
              <a:buNone/>
            </a:pPr>
            <a:r>
              <a:rPr lang="en-US" sz="1800" dirty="0"/>
              <a:t> </a:t>
            </a:r>
            <a:r>
              <a:rPr lang="en-US" sz="1800" dirty="0" smtClean="0"/>
              <a:t>   = register</a:t>
            </a:r>
          </a:p>
          <a:p>
            <a:pPr marL="0" indent="0" algn="l">
              <a:buNone/>
            </a:pPr>
            <a:r>
              <a:rPr lang="en-US" sz="1800" dirty="0"/>
              <a:t> </a:t>
            </a:r>
            <a:r>
              <a:rPr lang="en-US" sz="1800" dirty="0" smtClean="0"/>
              <a:t>   = forget password</a:t>
            </a:r>
          </a:p>
          <a:p>
            <a:pPr marL="0" indent="0" algn="l">
              <a:buNone/>
            </a:pPr>
            <a:r>
              <a:rPr lang="en-US" sz="1800" dirty="0"/>
              <a:t> </a:t>
            </a:r>
            <a:r>
              <a:rPr lang="en-US" sz="1800" dirty="0" smtClean="0"/>
              <a:t>   = user login </a:t>
            </a:r>
          </a:p>
          <a:p>
            <a:pPr marL="0" indent="0" algn="l">
              <a:buNone/>
            </a:pPr>
            <a:r>
              <a:rPr lang="en-US" sz="1800" dirty="0"/>
              <a:t> </a:t>
            </a:r>
            <a:r>
              <a:rPr lang="en-US" sz="1800" dirty="0" smtClean="0"/>
              <a:t>   = contact us</a:t>
            </a:r>
          </a:p>
          <a:p>
            <a:pPr marL="0" indent="0" algn="l">
              <a:buNone/>
            </a:pPr>
            <a:r>
              <a:rPr lang="en-US" sz="1800" dirty="0"/>
              <a:t> </a:t>
            </a:r>
            <a:r>
              <a:rPr lang="en-US" sz="1800" dirty="0" smtClean="0"/>
              <a:t>   = about us </a:t>
            </a:r>
          </a:p>
          <a:p>
            <a:pPr marL="0" indent="0" algn="l">
              <a:buNone/>
            </a:pPr>
            <a:r>
              <a:rPr lang="en-US" sz="1800" b="1" i="1" dirty="0" smtClean="0"/>
              <a:t> - After user ( admin) login</a:t>
            </a:r>
          </a:p>
          <a:p>
            <a:pPr marL="0" indent="0" algn="l">
              <a:buNone/>
            </a:pPr>
            <a:r>
              <a:rPr lang="en-US" sz="1800" dirty="0"/>
              <a:t> </a:t>
            </a:r>
            <a:r>
              <a:rPr lang="en-US" sz="1800" dirty="0" smtClean="0"/>
              <a:t>   = edit website details</a:t>
            </a:r>
          </a:p>
          <a:p>
            <a:pPr marL="0" indent="0" algn="l">
              <a:buNone/>
            </a:pPr>
            <a:r>
              <a:rPr lang="en-US" sz="1800" dirty="0"/>
              <a:t> </a:t>
            </a:r>
            <a:r>
              <a:rPr lang="en-US" sz="1800" dirty="0" smtClean="0"/>
              <a:t>   = add drugs or medical products</a:t>
            </a:r>
          </a:p>
          <a:p>
            <a:pPr marL="0" indent="0" algn="l">
              <a:buNone/>
            </a:pPr>
            <a:r>
              <a:rPr lang="en-US" sz="1800" dirty="0"/>
              <a:t> </a:t>
            </a:r>
            <a:r>
              <a:rPr lang="en-US" sz="1800" dirty="0" smtClean="0"/>
              <a:t>   = delete items </a:t>
            </a:r>
          </a:p>
          <a:p>
            <a:pPr marL="0" indent="0" algn="l">
              <a:buNone/>
            </a:pPr>
            <a:r>
              <a:rPr lang="en-US" sz="1800" dirty="0"/>
              <a:t> </a:t>
            </a:r>
            <a:r>
              <a:rPr lang="en-US" sz="1800" dirty="0" smtClean="0"/>
              <a:t>   = see user –user orders – add user –delete users</a:t>
            </a:r>
          </a:p>
          <a:p>
            <a:pPr marL="0" indent="0" algn="l">
              <a:buNone/>
            </a:pPr>
            <a:r>
              <a:rPr lang="en-US" sz="1800" dirty="0"/>
              <a:t> </a:t>
            </a:r>
            <a:r>
              <a:rPr lang="en-US" sz="1800" dirty="0" smtClean="0"/>
              <a:t>   = logout  </a:t>
            </a:r>
            <a:endParaRPr lang="ar-EG" sz="1800" dirty="0"/>
          </a:p>
        </p:txBody>
      </p:sp>
    </p:spTree>
    <p:extLst>
      <p:ext uri="{BB962C8B-B14F-4D97-AF65-F5344CB8AC3E}">
        <p14:creationId xmlns:p14="http://schemas.microsoft.com/office/powerpoint/2010/main" val="347404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620688"/>
            <a:ext cx="7467600" cy="490066"/>
          </a:xfrm>
        </p:spPr>
        <p:txBody>
          <a:bodyPr>
            <a:normAutofit fontScale="90000"/>
          </a:bodyPr>
          <a:lstStyle/>
          <a:p>
            <a:endParaRPr lang="ar-EG" dirty="0"/>
          </a:p>
        </p:txBody>
      </p:sp>
      <p:sp>
        <p:nvSpPr>
          <p:cNvPr id="3" name="عنصر نائب للمحتوى 2"/>
          <p:cNvSpPr>
            <a:spLocks noGrp="1"/>
          </p:cNvSpPr>
          <p:nvPr>
            <p:ph sz="quarter" idx="1"/>
          </p:nvPr>
        </p:nvSpPr>
        <p:spPr>
          <a:xfrm>
            <a:off x="467544" y="1196752"/>
            <a:ext cx="8147248" cy="5133184"/>
          </a:xfrm>
        </p:spPr>
        <p:txBody>
          <a:bodyPr>
            <a:normAutofit/>
          </a:bodyPr>
          <a:lstStyle/>
          <a:p>
            <a:pPr algn="l">
              <a:buFontTx/>
              <a:buChar char="-"/>
            </a:pPr>
            <a:r>
              <a:rPr lang="en-US" sz="1800" b="1" i="1" dirty="0" smtClean="0"/>
              <a:t>After user( customer) login   </a:t>
            </a:r>
          </a:p>
          <a:p>
            <a:pPr marL="0" indent="0" algn="l">
              <a:buNone/>
            </a:pPr>
            <a:r>
              <a:rPr lang="en-US" sz="1800" b="1" i="1" dirty="0"/>
              <a:t> </a:t>
            </a:r>
            <a:r>
              <a:rPr lang="en-US" sz="1800" b="1" i="1" dirty="0" smtClean="0"/>
              <a:t>    </a:t>
            </a:r>
            <a:r>
              <a:rPr lang="en-US" sz="1800" dirty="0" smtClean="0"/>
              <a:t>- profile </a:t>
            </a:r>
          </a:p>
          <a:p>
            <a:pPr marL="0" indent="0" algn="l">
              <a:buNone/>
            </a:pPr>
            <a:r>
              <a:rPr lang="en-US" sz="1800" b="1" i="1" dirty="0" smtClean="0"/>
              <a:t>          = </a:t>
            </a:r>
            <a:r>
              <a:rPr lang="en-US" sz="1800" dirty="0" smtClean="0"/>
              <a:t>edit profile</a:t>
            </a:r>
          </a:p>
          <a:p>
            <a:pPr marL="0" indent="0" algn="l">
              <a:buNone/>
            </a:pPr>
            <a:r>
              <a:rPr lang="en-US" sz="1800" dirty="0"/>
              <a:t> </a:t>
            </a:r>
            <a:r>
              <a:rPr lang="en-US" sz="1800" dirty="0" smtClean="0"/>
              <a:t>          = change password and his information</a:t>
            </a:r>
          </a:p>
          <a:p>
            <a:pPr marL="0" indent="0" algn="l">
              <a:buNone/>
            </a:pPr>
            <a:r>
              <a:rPr lang="en-US" sz="1800" dirty="0"/>
              <a:t> </a:t>
            </a:r>
            <a:r>
              <a:rPr lang="en-US" sz="1800" dirty="0" smtClean="0"/>
              <a:t>   -Buy product</a:t>
            </a:r>
          </a:p>
          <a:p>
            <a:pPr marL="0" indent="0" algn="l">
              <a:buNone/>
            </a:pPr>
            <a:r>
              <a:rPr lang="en-US" sz="1800" dirty="0"/>
              <a:t> </a:t>
            </a:r>
            <a:r>
              <a:rPr lang="en-US" sz="1800" dirty="0" smtClean="0"/>
              <a:t>   - Payment ways</a:t>
            </a:r>
          </a:p>
          <a:p>
            <a:pPr marL="0" indent="0" algn="l">
              <a:buNone/>
            </a:pPr>
            <a:r>
              <a:rPr lang="en-US" sz="1800" dirty="0"/>
              <a:t> </a:t>
            </a:r>
            <a:r>
              <a:rPr lang="en-US" sz="1800" dirty="0" smtClean="0"/>
              <a:t>         = cards</a:t>
            </a:r>
          </a:p>
          <a:p>
            <a:pPr marL="0" indent="0" algn="l">
              <a:buNone/>
            </a:pPr>
            <a:r>
              <a:rPr lang="en-US" sz="1800" dirty="0" smtClean="0"/>
              <a:t>          = cash</a:t>
            </a:r>
          </a:p>
          <a:p>
            <a:pPr marL="0" indent="0" algn="l">
              <a:buNone/>
            </a:pPr>
            <a:r>
              <a:rPr lang="en-US" sz="1800" dirty="0"/>
              <a:t> </a:t>
            </a:r>
            <a:r>
              <a:rPr lang="en-US" sz="1800" dirty="0" smtClean="0"/>
              <a:t>    - logout</a:t>
            </a:r>
          </a:p>
          <a:p>
            <a:pPr marL="0" indent="0" algn="l">
              <a:buNone/>
            </a:pPr>
            <a:endParaRPr lang="en-US" sz="1800" dirty="0" smtClean="0"/>
          </a:p>
        </p:txBody>
      </p:sp>
    </p:spTree>
    <p:extLst>
      <p:ext uri="{BB962C8B-B14F-4D97-AF65-F5344CB8AC3E}">
        <p14:creationId xmlns:p14="http://schemas.microsoft.com/office/powerpoint/2010/main" val="267354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490066"/>
          </a:xfrm>
        </p:spPr>
        <p:txBody>
          <a:bodyPr>
            <a:normAutofit fontScale="90000"/>
          </a:bodyPr>
          <a:lstStyle/>
          <a:p>
            <a:r>
              <a:rPr lang="en-US" dirty="0" smtClean="0"/>
              <a:t>- Tools and technique</a:t>
            </a:r>
            <a:endParaRPr lang="ar-EG" dirty="0"/>
          </a:p>
        </p:txBody>
      </p:sp>
      <p:sp>
        <p:nvSpPr>
          <p:cNvPr id="3" name="عنصر نائب للمحتوى 2"/>
          <p:cNvSpPr>
            <a:spLocks noGrp="1"/>
          </p:cNvSpPr>
          <p:nvPr>
            <p:ph sz="quarter" idx="1"/>
          </p:nvPr>
        </p:nvSpPr>
        <p:spPr>
          <a:xfrm>
            <a:off x="457200" y="980728"/>
            <a:ext cx="7467600" cy="5493224"/>
          </a:xfrm>
        </p:spPr>
        <p:txBody>
          <a:bodyPr>
            <a:normAutofit/>
          </a:bodyPr>
          <a:lstStyle/>
          <a:p>
            <a:pPr marL="0" indent="0" algn="l">
              <a:buNone/>
            </a:pPr>
            <a:r>
              <a:rPr lang="en-US" sz="1800" dirty="0" smtClean="0"/>
              <a:t>- </a:t>
            </a:r>
            <a:r>
              <a:rPr lang="en-US" sz="1800" dirty="0" err="1" smtClean="0"/>
              <a:t>Php</a:t>
            </a:r>
            <a:endParaRPr lang="en-US" sz="1800" dirty="0" smtClean="0"/>
          </a:p>
          <a:p>
            <a:pPr marL="0" indent="0" algn="l">
              <a:buNone/>
            </a:pPr>
            <a:r>
              <a:rPr lang="en-US" sz="1800" dirty="0" smtClean="0"/>
              <a:t>- </a:t>
            </a:r>
            <a:r>
              <a:rPr lang="en-US" sz="1800" dirty="0" err="1" smtClean="0"/>
              <a:t>Xampp</a:t>
            </a:r>
            <a:endParaRPr lang="en-US" sz="1800" dirty="0" smtClean="0"/>
          </a:p>
          <a:p>
            <a:pPr marL="0" indent="0" algn="l">
              <a:buNone/>
            </a:pPr>
            <a:r>
              <a:rPr lang="en-US" sz="1800" dirty="0" smtClean="0"/>
              <a:t>- My </a:t>
            </a:r>
            <a:r>
              <a:rPr lang="en-US" sz="1800" dirty="0" err="1" smtClean="0"/>
              <a:t>sql</a:t>
            </a:r>
            <a:endParaRPr lang="en-US" sz="1800" dirty="0" smtClean="0"/>
          </a:p>
          <a:p>
            <a:pPr marL="0" indent="0" algn="l">
              <a:buNone/>
            </a:pPr>
            <a:r>
              <a:rPr lang="en-US" sz="1800" dirty="0" smtClean="0"/>
              <a:t>- Html</a:t>
            </a:r>
          </a:p>
          <a:p>
            <a:pPr marL="0" indent="0" algn="l">
              <a:buNone/>
            </a:pPr>
            <a:r>
              <a:rPr lang="en-US" sz="1800" dirty="0" smtClean="0"/>
              <a:t>- Bootstrap</a:t>
            </a:r>
          </a:p>
          <a:p>
            <a:pPr marL="0" indent="0" algn="l">
              <a:buNone/>
            </a:pPr>
            <a:r>
              <a:rPr lang="en-US" sz="1800" dirty="0" smtClean="0"/>
              <a:t>-</a:t>
            </a:r>
            <a:r>
              <a:rPr lang="en-US" sz="1800" dirty="0" err="1" smtClean="0"/>
              <a:t>github</a:t>
            </a:r>
            <a:endParaRPr lang="en-US" sz="1800" dirty="0" smtClean="0"/>
          </a:p>
          <a:p>
            <a:pPr marL="0" indent="0" algn="l">
              <a:buNone/>
            </a:pPr>
            <a:r>
              <a:rPr lang="en-US" sz="1800" dirty="0" smtClean="0"/>
              <a:t>-java script</a:t>
            </a:r>
          </a:p>
          <a:p>
            <a:pPr marL="0" indent="0" algn="l">
              <a:buNone/>
            </a:pPr>
            <a:r>
              <a:rPr lang="en-US" sz="1800" dirty="0" smtClean="0"/>
              <a:t>-</a:t>
            </a:r>
            <a:r>
              <a:rPr lang="en-US" sz="1800" dirty="0" err="1" smtClean="0"/>
              <a:t>css</a:t>
            </a:r>
            <a:endParaRPr lang="en-US" sz="1800" dirty="0" smtClean="0"/>
          </a:p>
          <a:p>
            <a:pPr marL="0" indent="0" algn="l">
              <a:buNone/>
            </a:pPr>
            <a:r>
              <a:rPr lang="en-US" sz="1800" dirty="0" smtClean="0"/>
              <a:t>-logo</a:t>
            </a:r>
          </a:p>
          <a:p>
            <a:pPr marL="0" indent="0" algn="l">
              <a:buNone/>
            </a:pPr>
            <a:r>
              <a:rPr lang="en-US" sz="1800" dirty="0" smtClean="0"/>
              <a:t>-images</a:t>
            </a:r>
          </a:p>
          <a:p>
            <a:pPr marL="0" indent="0" algn="l">
              <a:buNone/>
            </a:pPr>
            <a:r>
              <a:rPr lang="en-US" sz="1800" dirty="0" smtClean="0"/>
              <a:t>- fonts  </a:t>
            </a:r>
          </a:p>
          <a:p>
            <a:pPr marL="0" indent="0" algn="l">
              <a:buNone/>
            </a:pPr>
            <a:r>
              <a:rPr lang="en-US" sz="1800" dirty="0" smtClean="0"/>
              <a:t>-icons </a:t>
            </a:r>
          </a:p>
          <a:p>
            <a:pPr marL="0" indent="0" algn="l">
              <a:buNone/>
            </a:pPr>
            <a:r>
              <a:rPr lang="en-US" sz="1800" dirty="0" smtClean="0"/>
              <a:t>-background   </a:t>
            </a:r>
          </a:p>
          <a:p>
            <a:pPr marL="0" indent="0" algn="l">
              <a:buNone/>
            </a:pPr>
            <a:endParaRPr lang="ar-EG" sz="1800" dirty="0"/>
          </a:p>
        </p:txBody>
      </p:sp>
    </p:spTree>
    <p:extLst>
      <p:ext uri="{BB962C8B-B14F-4D97-AF65-F5344CB8AC3E}">
        <p14:creationId xmlns:p14="http://schemas.microsoft.com/office/powerpoint/2010/main" val="2316709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شربية">
  <a:themeElements>
    <a:clrScheme name="مشربية">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مشربية">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مشربية">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887</TotalTime>
  <Words>841</Words>
  <Application>Microsoft Office PowerPoint</Application>
  <PresentationFormat>عرض على الشاشة (3:4)‏</PresentationFormat>
  <Paragraphs>166</Paragraphs>
  <Slides>15</Slides>
  <Notes>0</Notes>
  <HiddenSlides>0</HiddenSlides>
  <MMClips>0</MMClips>
  <ScaleCrop>false</ScaleCrop>
  <HeadingPairs>
    <vt:vector size="4" baseType="variant">
      <vt:variant>
        <vt:lpstr>نسق</vt:lpstr>
      </vt:variant>
      <vt:variant>
        <vt:i4>1</vt:i4>
      </vt:variant>
      <vt:variant>
        <vt:lpstr>عناوين الشرائح</vt:lpstr>
      </vt:variant>
      <vt:variant>
        <vt:i4>15</vt:i4>
      </vt:variant>
    </vt:vector>
  </HeadingPairs>
  <TitlesOfParts>
    <vt:vector size="16" baseType="lpstr">
      <vt:lpstr>مشربية</vt:lpstr>
      <vt:lpstr>Feasibility  study </vt:lpstr>
      <vt:lpstr>1-project concept</vt:lpstr>
      <vt:lpstr>2- project justification </vt:lpstr>
      <vt:lpstr>عرض تقديمي في PowerPoint</vt:lpstr>
      <vt:lpstr>3- marketing</vt:lpstr>
      <vt:lpstr>4-Technical</vt:lpstr>
      <vt:lpstr>- Structure of web application</vt:lpstr>
      <vt:lpstr>عرض تقديمي في PowerPoint</vt:lpstr>
      <vt:lpstr>- Tools and technique</vt:lpstr>
      <vt:lpstr>5- cash flow projection</vt:lpstr>
      <vt:lpstr>-return on investment ( ROI)</vt:lpstr>
      <vt:lpstr>-discounted cash flow projection</vt:lpstr>
      <vt:lpstr>عرض تقديمي في PowerPoint</vt:lpstr>
      <vt:lpstr>- Hardware Requirements </vt:lpstr>
      <vt:lpstr>Software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مركز المحبة</dc:creator>
  <cp:lastModifiedBy>مركز المحبة</cp:lastModifiedBy>
  <cp:revision>37</cp:revision>
  <dcterms:created xsi:type="dcterms:W3CDTF">2022-03-27T19:16:49Z</dcterms:created>
  <dcterms:modified xsi:type="dcterms:W3CDTF">2022-04-14T01:15:36Z</dcterms:modified>
</cp:coreProperties>
</file>