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2"/>
  </p:notesMasterIdLst>
  <p:sldIdLst>
    <p:sldId id="2147479837" r:id="rId2"/>
    <p:sldId id="257" r:id="rId3"/>
    <p:sldId id="258" r:id="rId4"/>
    <p:sldId id="2147480191" r:id="rId5"/>
    <p:sldId id="2147480193" r:id="rId6"/>
    <p:sldId id="2147480194" r:id="rId7"/>
    <p:sldId id="2147480195" r:id="rId8"/>
    <p:sldId id="2147480187" r:id="rId9"/>
    <p:sldId id="2147480190" r:id="rId10"/>
    <p:sldId id="214748019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6A1057-9EA9-456F-8680-9EF71720E3E4}" v="102" dt="2023-03-24T06:50:27.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87619" autoAdjust="0"/>
  </p:normalViewPr>
  <p:slideViewPr>
    <p:cSldViewPr snapToGrid="0">
      <p:cViewPr varScale="1">
        <p:scale>
          <a:sx n="111" d="100"/>
          <a:sy n="111" d="100"/>
        </p:scale>
        <p:origin x="1080" y="208"/>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9E892E-961A-4BA9-B16B-450E8DC703D6}"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79CFECD8-09E5-4B56-8CC7-1B862583EA78}">
      <dgm:prSet/>
      <dgm:spPr/>
      <dgm:t>
        <a:bodyPr/>
        <a:lstStyle/>
        <a:p>
          <a:r>
            <a:rPr lang="zh-CN" altLang="en-US" dirty="0"/>
            <a:t>访问安全</a:t>
          </a:r>
          <a:endParaRPr lang="en-US" dirty="0"/>
        </a:p>
      </dgm:t>
    </dgm:pt>
    <dgm:pt modelId="{10D92DD8-78E0-401F-8639-735F6345FE27}" type="parTrans" cxnId="{FC837F05-B5F4-45CF-A5FD-0869B96B7B06}">
      <dgm:prSet/>
      <dgm:spPr/>
      <dgm:t>
        <a:bodyPr/>
        <a:lstStyle/>
        <a:p>
          <a:endParaRPr lang="en-US"/>
        </a:p>
      </dgm:t>
    </dgm:pt>
    <dgm:pt modelId="{91C9B3FB-892D-4CBC-B941-55189816B675}" type="sibTrans" cxnId="{FC837F05-B5F4-45CF-A5FD-0869B96B7B06}">
      <dgm:prSet/>
      <dgm:spPr/>
      <dgm:t>
        <a:bodyPr/>
        <a:lstStyle/>
        <a:p>
          <a:endParaRPr lang="en-US"/>
        </a:p>
      </dgm:t>
    </dgm:pt>
    <dgm:pt modelId="{45CABDF1-E7D9-4CF3-AFC9-6FD55118BF2F}">
      <dgm:prSet/>
      <dgm:spPr/>
      <dgm:t>
        <a:bodyPr/>
        <a:lstStyle/>
        <a:p>
          <a:r>
            <a:rPr lang="zh-CN" dirty="0"/>
            <a:t>中国是否会受到地域限制</a:t>
          </a:r>
          <a:endParaRPr lang="en-US" dirty="0"/>
        </a:p>
      </dgm:t>
    </dgm:pt>
    <dgm:pt modelId="{2AFDD25C-238E-4F60-8075-13300DA92882}" type="parTrans" cxnId="{CA18EA96-3214-44CE-93BB-C72C4A4CA9D4}">
      <dgm:prSet/>
      <dgm:spPr/>
      <dgm:t>
        <a:bodyPr/>
        <a:lstStyle/>
        <a:p>
          <a:endParaRPr lang="en-US"/>
        </a:p>
      </dgm:t>
    </dgm:pt>
    <dgm:pt modelId="{354E501C-7EDE-423D-9C28-57AB04B7C91F}" type="sibTrans" cxnId="{CA18EA96-3214-44CE-93BB-C72C4A4CA9D4}">
      <dgm:prSet/>
      <dgm:spPr/>
      <dgm:t>
        <a:bodyPr/>
        <a:lstStyle/>
        <a:p>
          <a:endParaRPr lang="en-US"/>
        </a:p>
      </dgm:t>
    </dgm:pt>
    <dgm:pt modelId="{A228D73B-0A67-4847-B5E6-662F9B3E9D19}">
      <dgm:prSet/>
      <dgm:spPr/>
      <dgm:t>
        <a:bodyPr/>
        <a:lstStyle/>
        <a:p>
          <a:r>
            <a:rPr lang="zh-CN" dirty="0"/>
            <a:t>如何确保网络安全</a:t>
          </a:r>
          <a:endParaRPr lang="en-US" dirty="0"/>
        </a:p>
      </dgm:t>
    </dgm:pt>
    <dgm:pt modelId="{76976FC2-9FF8-4523-B74B-98A78666FE0A}" type="parTrans" cxnId="{80A3CB60-B7F8-40D1-BD7D-4CAA3B675428}">
      <dgm:prSet/>
      <dgm:spPr/>
      <dgm:t>
        <a:bodyPr/>
        <a:lstStyle/>
        <a:p>
          <a:endParaRPr lang="en-US"/>
        </a:p>
      </dgm:t>
    </dgm:pt>
    <dgm:pt modelId="{D15C4F73-5A8C-4DB0-9800-5E7D389CA03E}" type="sibTrans" cxnId="{80A3CB60-B7F8-40D1-BD7D-4CAA3B675428}">
      <dgm:prSet/>
      <dgm:spPr/>
      <dgm:t>
        <a:bodyPr/>
        <a:lstStyle/>
        <a:p>
          <a:endParaRPr lang="en-US"/>
        </a:p>
      </dgm:t>
    </dgm:pt>
    <dgm:pt modelId="{6A7DE245-7E11-487E-8F8E-C63E2E912034}">
      <dgm:prSet/>
      <dgm:spPr/>
      <dgm:t>
        <a:bodyPr/>
        <a:lstStyle/>
        <a:p>
          <a:r>
            <a:rPr lang="zh-CN" altLang="en-US" dirty="0"/>
            <a:t>数据安全</a:t>
          </a:r>
          <a:endParaRPr lang="en-US" dirty="0"/>
        </a:p>
      </dgm:t>
    </dgm:pt>
    <dgm:pt modelId="{D9B5DBCC-5CF4-493A-AA5F-AAB52FFB4CB7}" type="parTrans" cxnId="{11CE350E-15D8-4F6B-BAEC-B9906C94115D}">
      <dgm:prSet/>
      <dgm:spPr/>
      <dgm:t>
        <a:bodyPr/>
        <a:lstStyle/>
        <a:p>
          <a:endParaRPr lang="en-US"/>
        </a:p>
      </dgm:t>
    </dgm:pt>
    <dgm:pt modelId="{47D24B13-42FF-4F97-9283-9CBA9D73F19A}" type="sibTrans" cxnId="{11CE350E-15D8-4F6B-BAEC-B9906C94115D}">
      <dgm:prSet/>
      <dgm:spPr/>
      <dgm:t>
        <a:bodyPr/>
        <a:lstStyle/>
        <a:p>
          <a:endParaRPr lang="en-US"/>
        </a:p>
      </dgm:t>
    </dgm:pt>
    <dgm:pt modelId="{CC67641E-E62A-453A-B110-FD296F04A812}">
      <dgm:prSet/>
      <dgm:spPr/>
      <dgm:t>
        <a:bodyPr/>
        <a:lstStyle/>
        <a:p>
          <a:r>
            <a:rPr lang="zh-CN" dirty="0"/>
            <a:t>哪些数据会出境</a:t>
          </a:r>
          <a:endParaRPr lang="en-US" dirty="0"/>
        </a:p>
      </dgm:t>
    </dgm:pt>
    <dgm:pt modelId="{07133730-CCF4-4582-A378-24603D0B5300}" type="parTrans" cxnId="{DB29415A-049C-4093-9764-51D1EFD93386}">
      <dgm:prSet/>
      <dgm:spPr/>
      <dgm:t>
        <a:bodyPr/>
        <a:lstStyle/>
        <a:p>
          <a:endParaRPr lang="en-US"/>
        </a:p>
      </dgm:t>
    </dgm:pt>
    <dgm:pt modelId="{88D4AE0A-2A78-4DC6-A3AE-B0E6E9524056}" type="sibTrans" cxnId="{DB29415A-049C-4093-9764-51D1EFD93386}">
      <dgm:prSet/>
      <dgm:spPr/>
      <dgm:t>
        <a:bodyPr/>
        <a:lstStyle/>
        <a:p>
          <a:endParaRPr lang="en-US"/>
        </a:p>
      </dgm:t>
    </dgm:pt>
    <dgm:pt modelId="{896B3DF4-4390-480C-86C4-9894AF9B5F71}">
      <dgm:prSet/>
      <dgm:spPr/>
      <dgm:t>
        <a:bodyPr/>
        <a:lstStyle/>
        <a:p>
          <a:r>
            <a:rPr lang="zh-CN" dirty="0"/>
            <a:t>微软如何利用客户数据</a:t>
          </a:r>
          <a:endParaRPr lang="en-US" dirty="0"/>
        </a:p>
      </dgm:t>
    </dgm:pt>
    <dgm:pt modelId="{D1059969-F77E-4846-A7F3-2553989828B2}" type="parTrans" cxnId="{E857ED83-9781-49EF-8441-424A9F24FF52}">
      <dgm:prSet/>
      <dgm:spPr/>
      <dgm:t>
        <a:bodyPr/>
        <a:lstStyle/>
        <a:p>
          <a:endParaRPr lang="en-US"/>
        </a:p>
      </dgm:t>
    </dgm:pt>
    <dgm:pt modelId="{B0AFC68E-7526-4C67-83AE-3AA0C49637E3}" type="sibTrans" cxnId="{E857ED83-9781-49EF-8441-424A9F24FF52}">
      <dgm:prSet/>
      <dgm:spPr/>
      <dgm:t>
        <a:bodyPr/>
        <a:lstStyle/>
        <a:p>
          <a:endParaRPr lang="en-US"/>
        </a:p>
      </dgm:t>
    </dgm:pt>
    <dgm:pt modelId="{911E4549-EC3C-4A1C-AA12-9D9DB49E80FE}">
      <dgm:prSet/>
      <dgm:spPr/>
      <dgm:t>
        <a:bodyPr/>
        <a:lstStyle/>
        <a:p>
          <a:r>
            <a:rPr lang="zh-CN" dirty="0"/>
            <a:t>内容</a:t>
          </a:r>
          <a:r>
            <a:rPr lang="zh-CN" altLang="en-US" dirty="0"/>
            <a:t>安全</a:t>
          </a:r>
          <a:endParaRPr lang="en-US" dirty="0"/>
        </a:p>
      </dgm:t>
    </dgm:pt>
    <dgm:pt modelId="{3721276C-0E0F-4CBE-AD96-D67246250319}" type="parTrans" cxnId="{22D05C57-0C62-4615-9118-26A42623460E}">
      <dgm:prSet/>
      <dgm:spPr/>
      <dgm:t>
        <a:bodyPr/>
        <a:lstStyle/>
        <a:p>
          <a:endParaRPr lang="en-US"/>
        </a:p>
      </dgm:t>
    </dgm:pt>
    <dgm:pt modelId="{2E3BAFBA-2E75-45D5-89F4-8107187B2EF7}" type="sibTrans" cxnId="{22D05C57-0C62-4615-9118-26A42623460E}">
      <dgm:prSet/>
      <dgm:spPr/>
      <dgm:t>
        <a:bodyPr/>
        <a:lstStyle/>
        <a:p>
          <a:endParaRPr lang="en-US"/>
        </a:p>
      </dgm:t>
    </dgm:pt>
    <dgm:pt modelId="{02D6CB53-103D-4AF6-B06F-B64F9B86FB83}">
      <dgm:prSet/>
      <dgm:spPr/>
      <dgm:t>
        <a:bodyPr/>
        <a:lstStyle/>
        <a:p>
          <a:r>
            <a:rPr lang="zh-CN" dirty="0"/>
            <a:t>如何确保生成内容的合规性</a:t>
          </a:r>
          <a:endParaRPr lang="en-US" dirty="0"/>
        </a:p>
      </dgm:t>
    </dgm:pt>
    <dgm:pt modelId="{FD779E6B-1AA0-4576-96F9-50E4DD41D3B4}" type="parTrans" cxnId="{5B170D17-8684-40CD-BCB1-209C7CC72396}">
      <dgm:prSet/>
      <dgm:spPr/>
      <dgm:t>
        <a:bodyPr/>
        <a:lstStyle/>
        <a:p>
          <a:endParaRPr lang="en-US"/>
        </a:p>
      </dgm:t>
    </dgm:pt>
    <dgm:pt modelId="{7710F347-E25B-4B28-9E24-77362F413411}" type="sibTrans" cxnId="{5B170D17-8684-40CD-BCB1-209C7CC72396}">
      <dgm:prSet/>
      <dgm:spPr/>
      <dgm:t>
        <a:bodyPr/>
        <a:lstStyle/>
        <a:p>
          <a:endParaRPr lang="en-US"/>
        </a:p>
      </dgm:t>
    </dgm:pt>
    <dgm:pt modelId="{F96E9CBF-EDC0-43F5-859F-37630A1A481A}" type="pres">
      <dgm:prSet presAssocID="{7A9E892E-961A-4BA9-B16B-450E8DC703D6}" presName="linear" presStyleCnt="0">
        <dgm:presLayoutVars>
          <dgm:dir/>
          <dgm:animLvl val="lvl"/>
          <dgm:resizeHandles val="exact"/>
        </dgm:presLayoutVars>
      </dgm:prSet>
      <dgm:spPr/>
    </dgm:pt>
    <dgm:pt modelId="{3EF280BF-F949-473B-8401-60AAD2479279}" type="pres">
      <dgm:prSet presAssocID="{79CFECD8-09E5-4B56-8CC7-1B862583EA78}" presName="parentLin" presStyleCnt="0"/>
      <dgm:spPr/>
    </dgm:pt>
    <dgm:pt modelId="{B00876AD-C8FC-40C7-A902-0211017A8174}" type="pres">
      <dgm:prSet presAssocID="{79CFECD8-09E5-4B56-8CC7-1B862583EA78}" presName="parentLeftMargin" presStyleLbl="node1" presStyleIdx="0" presStyleCnt="3"/>
      <dgm:spPr/>
    </dgm:pt>
    <dgm:pt modelId="{CB7ADAC7-3615-4EE0-88A4-3001F8A7E662}" type="pres">
      <dgm:prSet presAssocID="{79CFECD8-09E5-4B56-8CC7-1B862583EA78}" presName="parentText" presStyleLbl="node1" presStyleIdx="0" presStyleCnt="3">
        <dgm:presLayoutVars>
          <dgm:chMax val="0"/>
          <dgm:bulletEnabled val="1"/>
        </dgm:presLayoutVars>
      </dgm:prSet>
      <dgm:spPr/>
    </dgm:pt>
    <dgm:pt modelId="{D664767E-EC5E-494F-A16D-DE5764DD9D94}" type="pres">
      <dgm:prSet presAssocID="{79CFECD8-09E5-4B56-8CC7-1B862583EA78}" presName="negativeSpace" presStyleCnt="0"/>
      <dgm:spPr/>
    </dgm:pt>
    <dgm:pt modelId="{DDE42417-7765-47C4-B766-19D3C66FD7CE}" type="pres">
      <dgm:prSet presAssocID="{79CFECD8-09E5-4B56-8CC7-1B862583EA78}" presName="childText" presStyleLbl="conFgAcc1" presStyleIdx="0" presStyleCnt="3">
        <dgm:presLayoutVars>
          <dgm:bulletEnabled val="1"/>
        </dgm:presLayoutVars>
      </dgm:prSet>
      <dgm:spPr/>
    </dgm:pt>
    <dgm:pt modelId="{8FD8B419-5579-4EA1-8330-3C01B7FABFAB}" type="pres">
      <dgm:prSet presAssocID="{91C9B3FB-892D-4CBC-B941-55189816B675}" presName="spaceBetweenRectangles" presStyleCnt="0"/>
      <dgm:spPr/>
    </dgm:pt>
    <dgm:pt modelId="{AD58ED36-4C39-47F8-A0BC-B9DD36E1001D}" type="pres">
      <dgm:prSet presAssocID="{6A7DE245-7E11-487E-8F8E-C63E2E912034}" presName="parentLin" presStyleCnt="0"/>
      <dgm:spPr/>
    </dgm:pt>
    <dgm:pt modelId="{E194B8A5-6990-4157-A69C-960F03959CD9}" type="pres">
      <dgm:prSet presAssocID="{6A7DE245-7E11-487E-8F8E-C63E2E912034}" presName="parentLeftMargin" presStyleLbl="node1" presStyleIdx="0" presStyleCnt="3"/>
      <dgm:spPr/>
    </dgm:pt>
    <dgm:pt modelId="{AA740D5F-FD66-4706-85FD-EDCAA945DC97}" type="pres">
      <dgm:prSet presAssocID="{6A7DE245-7E11-487E-8F8E-C63E2E912034}" presName="parentText" presStyleLbl="node1" presStyleIdx="1" presStyleCnt="3">
        <dgm:presLayoutVars>
          <dgm:chMax val="0"/>
          <dgm:bulletEnabled val="1"/>
        </dgm:presLayoutVars>
      </dgm:prSet>
      <dgm:spPr/>
    </dgm:pt>
    <dgm:pt modelId="{2004E52B-D16B-4CDB-9323-54CA15038772}" type="pres">
      <dgm:prSet presAssocID="{6A7DE245-7E11-487E-8F8E-C63E2E912034}" presName="negativeSpace" presStyleCnt="0"/>
      <dgm:spPr/>
    </dgm:pt>
    <dgm:pt modelId="{4331BBE0-969B-4ABA-82FD-4095D5A19458}" type="pres">
      <dgm:prSet presAssocID="{6A7DE245-7E11-487E-8F8E-C63E2E912034}" presName="childText" presStyleLbl="conFgAcc1" presStyleIdx="1" presStyleCnt="3">
        <dgm:presLayoutVars>
          <dgm:bulletEnabled val="1"/>
        </dgm:presLayoutVars>
      </dgm:prSet>
      <dgm:spPr/>
    </dgm:pt>
    <dgm:pt modelId="{2ACF789A-5C9E-4956-91A5-36DB4A88698A}" type="pres">
      <dgm:prSet presAssocID="{47D24B13-42FF-4F97-9283-9CBA9D73F19A}" presName="spaceBetweenRectangles" presStyleCnt="0"/>
      <dgm:spPr/>
    </dgm:pt>
    <dgm:pt modelId="{35F51D65-88EB-4323-8647-D62743F76D27}" type="pres">
      <dgm:prSet presAssocID="{911E4549-EC3C-4A1C-AA12-9D9DB49E80FE}" presName="parentLin" presStyleCnt="0"/>
      <dgm:spPr/>
    </dgm:pt>
    <dgm:pt modelId="{E2EAB206-5D29-44B8-9B0D-317AA1100F32}" type="pres">
      <dgm:prSet presAssocID="{911E4549-EC3C-4A1C-AA12-9D9DB49E80FE}" presName="parentLeftMargin" presStyleLbl="node1" presStyleIdx="1" presStyleCnt="3"/>
      <dgm:spPr/>
    </dgm:pt>
    <dgm:pt modelId="{CCEA5CF5-2601-4587-99E5-06D6C71D5DCD}" type="pres">
      <dgm:prSet presAssocID="{911E4549-EC3C-4A1C-AA12-9D9DB49E80FE}" presName="parentText" presStyleLbl="node1" presStyleIdx="2" presStyleCnt="3">
        <dgm:presLayoutVars>
          <dgm:chMax val="0"/>
          <dgm:bulletEnabled val="1"/>
        </dgm:presLayoutVars>
      </dgm:prSet>
      <dgm:spPr/>
    </dgm:pt>
    <dgm:pt modelId="{D5D805A5-BA23-4E27-8013-74E0ADDFF6E5}" type="pres">
      <dgm:prSet presAssocID="{911E4549-EC3C-4A1C-AA12-9D9DB49E80FE}" presName="negativeSpace" presStyleCnt="0"/>
      <dgm:spPr/>
    </dgm:pt>
    <dgm:pt modelId="{F4EF6BC9-A1F8-4028-B4BC-E1970E5E648E}" type="pres">
      <dgm:prSet presAssocID="{911E4549-EC3C-4A1C-AA12-9D9DB49E80FE}" presName="childText" presStyleLbl="conFgAcc1" presStyleIdx="2" presStyleCnt="3">
        <dgm:presLayoutVars>
          <dgm:bulletEnabled val="1"/>
        </dgm:presLayoutVars>
      </dgm:prSet>
      <dgm:spPr/>
    </dgm:pt>
  </dgm:ptLst>
  <dgm:cxnLst>
    <dgm:cxn modelId="{FC837F05-B5F4-45CF-A5FD-0869B96B7B06}" srcId="{7A9E892E-961A-4BA9-B16B-450E8DC703D6}" destId="{79CFECD8-09E5-4B56-8CC7-1B862583EA78}" srcOrd="0" destOrd="0" parTransId="{10D92DD8-78E0-401F-8639-735F6345FE27}" sibTransId="{91C9B3FB-892D-4CBC-B941-55189816B675}"/>
    <dgm:cxn modelId="{11CE350E-15D8-4F6B-BAEC-B9906C94115D}" srcId="{7A9E892E-961A-4BA9-B16B-450E8DC703D6}" destId="{6A7DE245-7E11-487E-8F8E-C63E2E912034}" srcOrd="1" destOrd="0" parTransId="{D9B5DBCC-5CF4-493A-AA5F-AAB52FFB4CB7}" sibTransId="{47D24B13-42FF-4F97-9283-9CBA9D73F19A}"/>
    <dgm:cxn modelId="{5B170D17-8684-40CD-BCB1-209C7CC72396}" srcId="{911E4549-EC3C-4A1C-AA12-9D9DB49E80FE}" destId="{02D6CB53-103D-4AF6-B06F-B64F9B86FB83}" srcOrd="0" destOrd="0" parTransId="{FD779E6B-1AA0-4576-96F9-50E4DD41D3B4}" sibTransId="{7710F347-E25B-4B28-9E24-77362F413411}"/>
    <dgm:cxn modelId="{1DD3E93A-8274-4928-9587-57EA0D2112A5}" type="presOf" srcId="{6A7DE245-7E11-487E-8F8E-C63E2E912034}" destId="{E194B8A5-6990-4157-A69C-960F03959CD9}" srcOrd="0" destOrd="0" presId="urn:microsoft.com/office/officeart/2005/8/layout/list1"/>
    <dgm:cxn modelId="{FD9FF451-1F66-48BE-8A6D-70A1521B9C08}" type="presOf" srcId="{6A7DE245-7E11-487E-8F8E-C63E2E912034}" destId="{AA740D5F-FD66-4706-85FD-EDCAA945DC97}" srcOrd="1" destOrd="0" presId="urn:microsoft.com/office/officeart/2005/8/layout/list1"/>
    <dgm:cxn modelId="{22D05C57-0C62-4615-9118-26A42623460E}" srcId="{7A9E892E-961A-4BA9-B16B-450E8DC703D6}" destId="{911E4549-EC3C-4A1C-AA12-9D9DB49E80FE}" srcOrd="2" destOrd="0" parTransId="{3721276C-0E0F-4CBE-AD96-D67246250319}" sibTransId="{2E3BAFBA-2E75-45D5-89F4-8107187B2EF7}"/>
    <dgm:cxn modelId="{0B83B158-1442-4D9A-BA6B-833D996A4023}" type="presOf" srcId="{896B3DF4-4390-480C-86C4-9894AF9B5F71}" destId="{4331BBE0-969B-4ABA-82FD-4095D5A19458}" srcOrd="0" destOrd="1" presId="urn:microsoft.com/office/officeart/2005/8/layout/list1"/>
    <dgm:cxn modelId="{DB29415A-049C-4093-9764-51D1EFD93386}" srcId="{6A7DE245-7E11-487E-8F8E-C63E2E912034}" destId="{CC67641E-E62A-453A-B110-FD296F04A812}" srcOrd="0" destOrd="0" parTransId="{07133730-CCF4-4582-A378-24603D0B5300}" sibTransId="{88D4AE0A-2A78-4DC6-A3AE-B0E6E9524056}"/>
    <dgm:cxn modelId="{80A3CB60-B7F8-40D1-BD7D-4CAA3B675428}" srcId="{79CFECD8-09E5-4B56-8CC7-1B862583EA78}" destId="{A228D73B-0A67-4847-B5E6-662F9B3E9D19}" srcOrd="1" destOrd="0" parTransId="{76976FC2-9FF8-4523-B74B-98A78666FE0A}" sibTransId="{D15C4F73-5A8C-4DB0-9800-5E7D389CA03E}"/>
    <dgm:cxn modelId="{E857ED83-9781-49EF-8441-424A9F24FF52}" srcId="{6A7DE245-7E11-487E-8F8E-C63E2E912034}" destId="{896B3DF4-4390-480C-86C4-9894AF9B5F71}" srcOrd="1" destOrd="0" parTransId="{D1059969-F77E-4846-A7F3-2553989828B2}" sibTransId="{B0AFC68E-7526-4C67-83AE-3AA0C49637E3}"/>
    <dgm:cxn modelId="{2BDF808F-4658-4B0D-9E34-EABDC42BA9FB}" type="presOf" srcId="{79CFECD8-09E5-4B56-8CC7-1B862583EA78}" destId="{CB7ADAC7-3615-4EE0-88A4-3001F8A7E662}" srcOrd="1" destOrd="0" presId="urn:microsoft.com/office/officeart/2005/8/layout/list1"/>
    <dgm:cxn modelId="{0BC6DC94-3977-4B3D-93E7-5EF6C014EC89}" type="presOf" srcId="{7A9E892E-961A-4BA9-B16B-450E8DC703D6}" destId="{F96E9CBF-EDC0-43F5-859F-37630A1A481A}" srcOrd="0" destOrd="0" presId="urn:microsoft.com/office/officeart/2005/8/layout/list1"/>
    <dgm:cxn modelId="{E1FA6C96-7DD0-474E-A57D-F0CAE7EE3B09}" type="presOf" srcId="{CC67641E-E62A-453A-B110-FD296F04A812}" destId="{4331BBE0-969B-4ABA-82FD-4095D5A19458}" srcOrd="0" destOrd="0" presId="urn:microsoft.com/office/officeart/2005/8/layout/list1"/>
    <dgm:cxn modelId="{CA18EA96-3214-44CE-93BB-C72C4A4CA9D4}" srcId="{79CFECD8-09E5-4B56-8CC7-1B862583EA78}" destId="{45CABDF1-E7D9-4CF3-AFC9-6FD55118BF2F}" srcOrd="0" destOrd="0" parTransId="{2AFDD25C-238E-4F60-8075-13300DA92882}" sibTransId="{354E501C-7EDE-423D-9C28-57AB04B7C91F}"/>
    <dgm:cxn modelId="{4018C0A2-CC7C-4C8A-98D0-AE80C170F5D3}" type="presOf" srcId="{A228D73B-0A67-4847-B5E6-662F9B3E9D19}" destId="{DDE42417-7765-47C4-B766-19D3C66FD7CE}" srcOrd="0" destOrd="1" presId="urn:microsoft.com/office/officeart/2005/8/layout/list1"/>
    <dgm:cxn modelId="{92733FA8-B884-4DFB-8D8C-0E06FCEBDDDC}" type="presOf" srcId="{45CABDF1-E7D9-4CF3-AFC9-6FD55118BF2F}" destId="{DDE42417-7765-47C4-B766-19D3C66FD7CE}" srcOrd="0" destOrd="0" presId="urn:microsoft.com/office/officeart/2005/8/layout/list1"/>
    <dgm:cxn modelId="{5E8955AA-EA79-4A01-A33F-225821D97B09}" type="presOf" srcId="{79CFECD8-09E5-4B56-8CC7-1B862583EA78}" destId="{B00876AD-C8FC-40C7-A902-0211017A8174}" srcOrd="0" destOrd="0" presId="urn:microsoft.com/office/officeart/2005/8/layout/list1"/>
    <dgm:cxn modelId="{649F4BB3-5144-442F-9F7D-88EF377E3AF0}" type="presOf" srcId="{911E4549-EC3C-4A1C-AA12-9D9DB49E80FE}" destId="{CCEA5CF5-2601-4587-99E5-06D6C71D5DCD}" srcOrd="1" destOrd="0" presId="urn:microsoft.com/office/officeart/2005/8/layout/list1"/>
    <dgm:cxn modelId="{899E88DA-F887-4F30-9169-8977B7C5584E}" type="presOf" srcId="{911E4549-EC3C-4A1C-AA12-9D9DB49E80FE}" destId="{E2EAB206-5D29-44B8-9B0D-317AA1100F32}" srcOrd="0" destOrd="0" presId="urn:microsoft.com/office/officeart/2005/8/layout/list1"/>
    <dgm:cxn modelId="{6C5EABDB-6E35-493F-8DC3-0342718A685B}" type="presOf" srcId="{02D6CB53-103D-4AF6-B06F-B64F9B86FB83}" destId="{F4EF6BC9-A1F8-4028-B4BC-E1970E5E648E}" srcOrd="0" destOrd="0" presId="urn:microsoft.com/office/officeart/2005/8/layout/list1"/>
    <dgm:cxn modelId="{7FF9DC9B-0113-430B-B77A-0AA334D89595}" type="presParOf" srcId="{F96E9CBF-EDC0-43F5-859F-37630A1A481A}" destId="{3EF280BF-F949-473B-8401-60AAD2479279}" srcOrd="0" destOrd="0" presId="urn:microsoft.com/office/officeart/2005/8/layout/list1"/>
    <dgm:cxn modelId="{85F20DBC-F5F1-4CD7-86BE-74491796075C}" type="presParOf" srcId="{3EF280BF-F949-473B-8401-60AAD2479279}" destId="{B00876AD-C8FC-40C7-A902-0211017A8174}" srcOrd="0" destOrd="0" presId="urn:microsoft.com/office/officeart/2005/8/layout/list1"/>
    <dgm:cxn modelId="{5A67025F-9574-4D37-A485-07BB13683296}" type="presParOf" srcId="{3EF280BF-F949-473B-8401-60AAD2479279}" destId="{CB7ADAC7-3615-4EE0-88A4-3001F8A7E662}" srcOrd="1" destOrd="0" presId="urn:microsoft.com/office/officeart/2005/8/layout/list1"/>
    <dgm:cxn modelId="{90B15ABD-7517-4711-AA61-06785F1AB827}" type="presParOf" srcId="{F96E9CBF-EDC0-43F5-859F-37630A1A481A}" destId="{D664767E-EC5E-494F-A16D-DE5764DD9D94}" srcOrd="1" destOrd="0" presId="urn:microsoft.com/office/officeart/2005/8/layout/list1"/>
    <dgm:cxn modelId="{DD3BBC66-6E28-4FCA-9165-AB210743C0F1}" type="presParOf" srcId="{F96E9CBF-EDC0-43F5-859F-37630A1A481A}" destId="{DDE42417-7765-47C4-B766-19D3C66FD7CE}" srcOrd="2" destOrd="0" presId="urn:microsoft.com/office/officeart/2005/8/layout/list1"/>
    <dgm:cxn modelId="{CF840492-3371-4B3A-B2B6-8291A369D51D}" type="presParOf" srcId="{F96E9CBF-EDC0-43F5-859F-37630A1A481A}" destId="{8FD8B419-5579-4EA1-8330-3C01B7FABFAB}" srcOrd="3" destOrd="0" presId="urn:microsoft.com/office/officeart/2005/8/layout/list1"/>
    <dgm:cxn modelId="{41841DB8-322C-430F-9D1B-C98683BA7720}" type="presParOf" srcId="{F96E9CBF-EDC0-43F5-859F-37630A1A481A}" destId="{AD58ED36-4C39-47F8-A0BC-B9DD36E1001D}" srcOrd="4" destOrd="0" presId="urn:microsoft.com/office/officeart/2005/8/layout/list1"/>
    <dgm:cxn modelId="{00FC3ED2-04B9-47B5-B642-3879E3AC06DC}" type="presParOf" srcId="{AD58ED36-4C39-47F8-A0BC-B9DD36E1001D}" destId="{E194B8A5-6990-4157-A69C-960F03959CD9}" srcOrd="0" destOrd="0" presId="urn:microsoft.com/office/officeart/2005/8/layout/list1"/>
    <dgm:cxn modelId="{052448FD-8247-4FBA-B339-63BC1B560C9E}" type="presParOf" srcId="{AD58ED36-4C39-47F8-A0BC-B9DD36E1001D}" destId="{AA740D5F-FD66-4706-85FD-EDCAA945DC97}" srcOrd="1" destOrd="0" presId="urn:microsoft.com/office/officeart/2005/8/layout/list1"/>
    <dgm:cxn modelId="{A160B80F-3D91-4766-B378-33B0EB333562}" type="presParOf" srcId="{F96E9CBF-EDC0-43F5-859F-37630A1A481A}" destId="{2004E52B-D16B-4CDB-9323-54CA15038772}" srcOrd="5" destOrd="0" presId="urn:microsoft.com/office/officeart/2005/8/layout/list1"/>
    <dgm:cxn modelId="{940EDB70-9CE9-4367-9B2B-926A1B74B409}" type="presParOf" srcId="{F96E9CBF-EDC0-43F5-859F-37630A1A481A}" destId="{4331BBE0-969B-4ABA-82FD-4095D5A19458}" srcOrd="6" destOrd="0" presId="urn:microsoft.com/office/officeart/2005/8/layout/list1"/>
    <dgm:cxn modelId="{B941D30F-3475-46EE-9167-6185D33FFC11}" type="presParOf" srcId="{F96E9CBF-EDC0-43F5-859F-37630A1A481A}" destId="{2ACF789A-5C9E-4956-91A5-36DB4A88698A}" srcOrd="7" destOrd="0" presId="urn:microsoft.com/office/officeart/2005/8/layout/list1"/>
    <dgm:cxn modelId="{458E5475-4A3A-4545-AD87-155B3D9CEC3A}" type="presParOf" srcId="{F96E9CBF-EDC0-43F5-859F-37630A1A481A}" destId="{35F51D65-88EB-4323-8647-D62743F76D27}" srcOrd="8" destOrd="0" presId="urn:microsoft.com/office/officeart/2005/8/layout/list1"/>
    <dgm:cxn modelId="{1BFA0F45-870C-4A4E-8FD4-34EF513EB5B7}" type="presParOf" srcId="{35F51D65-88EB-4323-8647-D62743F76D27}" destId="{E2EAB206-5D29-44B8-9B0D-317AA1100F32}" srcOrd="0" destOrd="0" presId="urn:microsoft.com/office/officeart/2005/8/layout/list1"/>
    <dgm:cxn modelId="{E8E2798D-9732-4096-818A-8D131FAD580D}" type="presParOf" srcId="{35F51D65-88EB-4323-8647-D62743F76D27}" destId="{CCEA5CF5-2601-4587-99E5-06D6C71D5DCD}" srcOrd="1" destOrd="0" presId="urn:microsoft.com/office/officeart/2005/8/layout/list1"/>
    <dgm:cxn modelId="{4A0A0EF3-A87C-4139-B46C-6B9C5776A338}" type="presParOf" srcId="{F96E9CBF-EDC0-43F5-859F-37630A1A481A}" destId="{D5D805A5-BA23-4E27-8013-74E0ADDFF6E5}" srcOrd="9" destOrd="0" presId="urn:microsoft.com/office/officeart/2005/8/layout/list1"/>
    <dgm:cxn modelId="{099C72C4-61E4-4221-B25A-4ECF8689EC75}" type="presParOf" srcId="{F96E9CBF-EDC0-43F5-859F-37630A1A481A}" destId="{F4EF6BC9-A1F8-4028-B4BC-E1970E5E648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42417-7765-47C4-B766-19D3C66FD7CE}">
      <dsp:nvSpPr>
        <dsp:cNvPr id="0" name=""/>
        <dsp:cNvSpPr/>
      </dsp:nvSpPr>
      <dsp:spPr>
        <a:xfrm>
          <a:off x="0" y="379039"/>
          <a:ext cx="6666833" cy="1512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99872" rIns="517420" bIns="170688" numCol="1" spcCol="1270" anchor="t" anchorCtr="0">
          <a:noAutofit/>
        </a:bodyPr>
        <a:lstStyle/>
        <a:p>
          <a:pPr marL="228600" lvl="1" indent="-228600" algn="l" defTabSz="1066800">
            <a:lnSpc>
              <a:spcPct val="90000"/>
            </a:lnSpc>
            <a:spcBef>
              <a:spcPct val="0"/>
            </a:spcBef>
            <a:spcAft>
              <a:spcPct val="15000"/>
            </a:spcAft>
            <a:buChar char="•"/>
          </a:pPr>
          <a:r>
            <a:rPr lang="zh-CN" sz="2400" kern="1200" dirty="0"/>
            <a:t>中国是否会受到地域限制</a:t>
          </a:r>
          <a:endParaRPr lang="en-US" sz="2400" kern="1200" dirty="0"/>
        </a:p>
        <a:p>
          <a:pPr marL="228600" lvl="1" indent="-228600" algn="l" defTabSz="1066800">
            <a:lnSpc>
              <a:spcPct val="90000"/>
            </a:lnSpc>
            <a:spcBef>
              <a:spcPct val="0"/>
            </a:spcBef>
            <a:spcAft>
              <a:spcPct val="15000"/>
            </a:spcAft>
            <a:buChar char="•"/>
          </a:pPr>
          <a:r>
            <a:rPr lang="zh-CN" sz="2400" kern="1200" dirty="0"/>
            <a:t>如何确保网络安全</a:t>
          </a:r>
          <a:endParaRPr lang="en-US" sz="2400" kern="1200" dirty="0"/>
        </a:p>
      </dsp:txBody>
      <dsp:txXfrm>
        <a:off x="0" y="379039"/>
        <a:ext cx="6666833" cy="1512000"/>
      </dsp:txXfrm>
    </dsp:sp>
    <dsp:sp modelId="{CB7ADAC7-3615-4EE0-88A4-3001F8A7E662}">
      <dsp:nvSpPr>
        <dsp:cNvPr id="0" name=""/>
        <dsp:cNvSpPr/>
      </dsp:nvSpPr>
      <dsp:spPr>
        <a:xfrm>
          <a:off x="333341" y="24799"/>
          <a:ext cx="4666783" cy="7084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访问安全</a:t>
          </a:r>
          <a:endParaRPr lang="en-US" sz="2400" kern="1200" dirty="0"/>
        </a:p>
      </dsp:txBody>
      <dsp:txXfrm>
        <a:off x="367926" y="59384"/>
        <a:ext cx="4597613" cy="639310"/>
      </dsp:txXfrm>
    </dsp:sp>
    <dsp:sp modelId="{4331BBE0-969B-4ABA-82FD-4095D5A19458}">
      <dsp:nvSpPr>
        <dsp:cNvPr id="0" name=""/>
        <dsp:cNvSpPr/>
      </dsp:nvSpPr>
      <dsp:spPr>
        <a:xfrm>
          <a:off x="0" y="2374880"/>
          <a:ext cx="6666833" cy="1512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99872" rIns="517420" bIns="170688" numCol="1" spcCol="1270" anchor="t" anchorCtr="0">
          <a:noAutofit/>
        </a:bodyPr>
        <a:lstStyle/>
        <a:p>
          <a:pPr marL="228600" lvl="1" indent="-228600" algn="l" defTabSz="1066800">
            <a:lnSpc>
              <a:spcPct val="90000"/>
            </a:lnSpc>
            <a:spcBef>
              <a:spcPct val="0"/>
            </a:spcBef>
            <a:spcAft>
              <a:spcPct val="15000"/>
            </a:spcAft>
            <a:buChar char="•"/>
          </a:pPr>
          <a:r>
            <a:rPr lang="zh-CN" sz="2400" kern="1200" dirty="0"/>
            <a:t>哪些数据会出境</a:t>
          </a:r>
          <a:endParaRPr lang="en-US" sz="2400" kern="1200" dirty="0"/>
        </a:p>
        <a:p>
          <a:pPr marL="228600" lvl="1" indent="-228600" algn="l" defTabSz="1066800">
            <a:lnSpc>
              <a:spcPct val="90000"/>
            </a:lnSpc>
            <a:spcBef>
              <a:spcPct val="0"/>
            </a:spcBef>
            <a:spcAft>
              <a:spcPct val="15000"/>
            </a:spcAft>
            <a:buChar char="•"/>
          </a:pPr>
          <a:r>
            <a:rPr lang="zh-CN" sz="2400" kern="1200" dirty="0"/>
            <a:t>微软如何利用客户数据</a:t>
          </a:r>
          <a:endParaRPr lang="en-US" sz="2400" kern="1200" dirty="0"/>
        </a:p>
      </dsp:txBody>
      <dsp:txXfrm>
        <a:off x="0" y="2374880"/>
        <a:ext cx="6666833" cy="1512000"/>
      </dsp:txXfrm>
    </dsp:sp>
    <dsp:sp modelId="{AA740D5F-FD66-4706-85FD-EDCAA945DC97}">
      <dsp:nvSpPr>
        <dsp:cNvPr id="0" name=""/>
        <dsp:cNvSpPr/>
      </dsp:nvSpPr>
      <dsp:spPr>
        <a:xfrm>
          <a:off x="333341" y="2020639"/>
          <a:ext cx="4666783" cy="7084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数据安全</a:t>
          </a:r>
          <a:endParaRPr lang="en-US" sz="2400" kern="1200" dirty="0"/>
        </a:p>
      </dsp:txBody>
      <dsp:txXfrm>
        <a:off x="367926" y="2055224"/>
        <a:ext cx="4597613" cy="639310"/>
      </dsp:txXfrm>
    </dsp:sp>
    <dsp:sp modelId="{F4EF6BC9-A1F8-4028-B4BC-E1970E5E648E}">
      <dsp:nvSpPr>
        <dsp:cNvPr id="0" name=""/>
        <dsp:cNvSpPr/>
      </dsp:nvSpPr>
      <dsp:spPr>
        <a:xfrm>
          <a:off x="0" y="4370720"/>
          <a:ext cx="6666833" cy="1058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99872" rIns="517420" bIns="170688" numCol="1" spcCol="1270" anchor="t" anchorCtr="0">
          <a:noAutofit/>
        </a:bodyPr>
        <a:lstStyle/>
        <a:p>
          <a:pPr marL="228600" lvl="1" indent="-228600" algn="l" defTabSz="1066800">
            <a:lnSpc>
              <a:spcPct val="90000"/>
            </a:lnSpc>
            <a:spcBef>
              <a:spcPct val="0"/>
            </a:spcBef>
            <a:spcAft>
              <a:spcPct val="15000"/>
            </a:spcAft>
            <a:buChar char="•"/>
          </a:pPr>
          <a:r>
            <a:rPr lang="zh-CN" sz="2400" kern="1200" dirty="0"/>
            <a:t>如何确保生成内容的合规性</a:t>
          </a:r>
          <a:endParaRPr lang="en-US" sz="2400" kern="1200" dirty="0"/>
        </a:p>
      </dsp:txBody>
      <dsp:txXfrm>
        <a:off x="0" y="4370720"/>
        <a:ext cx="6666833" cy="1058400"/>
      </dsp:txXfrm>
    </dsp:sp>
    <dsp:sp modelId="{CCEA5CF5-2601-4587-99E5-06D6C71D5DCD}">
      <dsp:nvSpPr>
        <dsp:cNvPr id="0" name=""/>
        <dsp:cNvSpPr/>
      </dsp:nvSpPr>
      <dsp:spPr>
        <a:xfrm>
          <a:off x="333341" y="4016479"/>
          <a:ext cx="4666783" cy="7084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zh-CN" sz="2400" kern="1200" dirty="0"/>
            <a:t>内容</a:t>
          </a:r>
          <a:r>
            <a:rPr lang="zh-CN" altLang="en-US" sz="2400" kern="1200" dirty="0"/>
            <a:t>安全</a:t>
          </a:r>
          <a:endParaRPr lang="en-US" sz="2400" kern="1200" dirty="0"/>
        </a:p>
      </dsp:txBody>
      <dsp:txXfrm>
        <a:off x="367926" y="4051064"/>
        <a:ext cx="4597613"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8DD1B-8FB6-44CC-9196-FACBEEB6E2DC}" type="datetimeFigureOut">
              <a:rPr lang="en-US" smtClean="0"/>
              <a:t>4/10/23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DBC3E2-74FD-4385-98BB-69296C26504D}" type="slidenum">
              <a:rPr lang="en-US" smtClean="0"/>
              <a:t>‹#›</a:t>
            </a:fld>
            <a:endParaRPr lang="en-US"/>
          </a:p>
        </p:txBody>
      </p:sp>
    </p:spTree>
    <p:extLst>
      <p:ext uri="{BB962C8B-B14F-4D97-AF65-F5344CB8AC3E}">
        <p14:creationId xmlns:p14="http://schemas.microsoft.com/office/powerpoint/2010/main" val="2687205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3ED841-078D-4814-8BEE-1F1F3F6D6404}" type="slidenum">
              <a:rPr lang="en-US" smtClean="0"/>
              <a:t>1</a:t>
            </a:fld>
            <a:endParaRPr lang="en-US"/>
          </a:p>
        </p:txBody>
      </p:sp>
    </p:spTree>
    <p:extLst>
      <p:ext uri="{BB962C8B-B14F-4D97-AF65-F5344CB8AC3E}">
        <p14:creationId xmlns:p14="http://schemas.microsoft.com/office/powerpoint/2010/main" val="811051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A56773-1EDC-47F3-A529-2AD7967036D1}"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659168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56773-1EDC-47F3-A529-2AD7967036D1}"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326200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56773-1EDC-47F3-A529-2AD7967036D1}"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3256929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Azure Data All Hands">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FEE0C23-C0DD-6E4A-9E72-11CB6C3AA833}"/>
              </a:ext>
            </a:extLst>
          </p:cNvPr>
          <p:cNvSpPr/>
          <p:nvPr userDrawn="1"/>
        </p:nvSpPr>
        <p:spPr bwMode="auto">
          <a:xfrm>
            <a:off x="5326063" y="0"/>
            <a:ext cx="6865937"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1371" y="377371"/>
            <a:ext cx="6103257" cy="6103257"/>
          </a:xfrm>
          <a:prstGeom prst="rect">
            <a:avLst/>
          </a:prstGeom>
        </p:spPr>
      </p:pic>
      <p:sp>
        <p:nvSpPr>
          <p:cNvPr id="3" name="Rectangle 2">
            <a:extLst>
              <a:ext uri="{FF2B5EF4-FFF2-40B4-BE49-F238E27FC236}">
                <a16:creationId xmlns:a16="http://schemas.microsoft.com/office/drawing/2014/main" id="{4696F784-A615-2F41-93AA-8064D970D771}"/>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548652"/>
            <a:ext cx="4167887" cy="984885"/>
          </a:xfrm>
        </p:spPr>
        <p:txBody>
          <a:bodyPr anchor="b" anchorCtr="0">
            <a:spAutoFit/>
          </a:bodyPr>
          <a:lstStyle>
            <a:lvl1pPr algn="l">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34ABE124-0544-0C4D-9FCE-68AA16069F0C}"/>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67735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56773-1EDC-47F3-A529-2AD7967036D1}"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45343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A56773-1EDC-47F3-A529-2AD7967036D1}" type="datetimeFigureOut">
              <a:rPr lang="en-US" smtClean="0"/>
              <a:t>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603957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A56773-1EDC-47F3-A529-2AD7967036D1}"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194936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A56773-1EDC-47F3-A529-2AD7967036D1}" type="datetimeFigureOut">
              <a:rPr lang="en-US" smtClean="0"/>
              <a:t>4/10/23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255384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A56773-1EDC-47F3-A529-2AD7967036D1}" type="datetimeFigureOut">
              <a:rPr lang="en-US" smtClean="0"/>
              <a:t>4/10/23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125755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A56773-1EDC-47F3-A529-2AD7967036D1}" type="datetimeFigureOut">
              <a:rPr lang="en-US" smtClean="0"/>
              <a:t>4/10/23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2102232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A56773-1EDC-47F3-A529-2AD7967036D1}"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280809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A56773-1EDC-47F3-A529-2AD7967036D1}" type="datetimeFigureOut">
              <a:rPr lang="en-US" smtClean="0"/>
              <a:t>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D002C7-CCD4-4959-B5F1-E932F7FBE0FB}" type="slidenum">
              <a:rPr lang="en-US" smtClean="0"/>
              <a:t>‹#›</a:t>
            </a:fld>
            <a:endParaRPr lang="en-US"/>
          </a:p>
        </p:txBody>
      </p:sp>
    </p:spTree>
    <p:extLst>
      <p:ext uri="{BB962C8B-B14F-4D97-AF65-F5344CB8AC3E}">
        <p14:creationId xmlns:p14="http://schemas.microsoft.com/office/powerpoint/2010/main" val="136841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A56773-1EDC-47F3-A529-2AD7967036D1}" type="datetimeFigureOut">
              <a:rPr lang="en-US" smtClean="0"/>
              <a:t>4/10/23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D002C7-CCD4-4959-B5F1-E932F7FBE0FB}" type="slidenum">
              <a:rPr lang="en-US" smtClean="0"/>
              <a:t>‹#›</a:t>
            </a:fld>
            <a:endParaRPr lang="en-US"/>
          </a:p>
        </p:txBody>
      </p:sp>
    </p:spTree>
    <p:extLst>
      <p:ext uri="{BB962C8B-B14F-4D97-AF65-F5344CB8AC3E}">
        <p14:creationId xmlns:p14="http://schemas.microsoft.com/office/powerpoint/2010/main" val="3558012190"/>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nam06.safelinks.protection.outlook.com/?url=https%3A%2F%2Fplatform.openai.com%2Fdocs%2Fsupported-countries&amp;data=05%7C01%7Cstali%40microsoft.com%7C5a8f425cc7b3430ede6a08db0a803a97%7C72f988bf86f141af91ab2d7cd011db47%7C1%7C0%7C638115318080342944%7CUnknown%7CTWFpbGZsb3d8eyJWIjoiMC4wLjAwMDAiLCJQIjoiV2luMzIiLCJBTiI6Ik1haWwiLCJXVCI6Mn0%3D%7C3000%7C%7C%7C&amp;sdata=hPXt0Ji7wuWpOjcz%2B95MI7lDtv%2FQDJdsLuzIvMpjW0U%3D&amp;reserved=0" TargetMode="External"/><Relationship Id="rId2" Type="http://schemas.openxmlformats.org/officeDocument/2006/relationships/hyperlink" Target="https://nam06.safelinks.protection.outlook.com/?url=https%3A%2F%2Faka.ms%2Foai%2Faccess&amp;data=05%7C01%7Cstali%40microsoft.com%7C5a8f425cc7b3430ede6a08db0a803a97%7C72f988bf86f141af91ab2d7cd011db47%7C1%7C0%7C638115318080342944%7CUnknown%7CTWFpbGZsb3d8eyJWIjoiMC4wLjAwMDAiLCJQIjoiV2luMzIiLCJBTiI6Ik1haWwiLCJXVCI6Mn0%3D%7C3000%7C%7C%7C&amp;sdata=DGpzmbd7RyY154YOp%2BrIV2XLZgeuTDah6YgHC4yTtFo%3D&amp;reserved=0" TargetMode="External"/><Relationship Id="rId1" Type="http://schemas.openxmlformats.org/officeDocument/2006/relationships/slideLayout" Target="../slideLayouts/slideLayout2.xml"/><Relationship Id="rId5" Type="http://schemas.openxmlformats.org/officeDocument/2006/relationships/hyperlink" Target="https://nam06.safelinks.protection.outlook.com/?url=https%3A%2F%2Fwww.microsoft.com%2Flicensing%2Fterms%2Fproductoffering%2FMicrosoftAzure%2FMCA%23%3A~%3Atext%3Dunder%2520the%2520circumstances.-%2CAzure%2520OpenAI%2520Service%2C-In%2520addition%2520to&amp;data=05%7C01%7Cstali%40microsoft.com%7C5a8f425cc7b3430ede6a08db0a803a97%7C72f988bf86f141af91ab2d7cd011db47%7C1%7C0%7C638115318080342944%7CUnknown%7CTWFpbGZsb3d8eyJWIjoiMC4wLjAwMDAiLCJQIjoiV2luMzIiLCJBTiI6Ik1haWwiLCJXVCI6Mn0%3D%7C3000%7C%7C%7C&amp;sdata=k0tCSOELnEVCexBrVuxNuOGRaM5vdEFqv%2BxR0rpc9E8%3D&amp;reserved=0" TargetMode="External"/><Relationship Id="rId4" Type="http://schemas.openxmlformats.org/officeDocument/2006/relationships/hyperlink" Target="https://nam06.safelinks.protection.outlook.com/?url=https%3A%2F%2Flearn.microsoft.com%2Fen-us%2Fazure%2Fcognitive-services%2Fopenai%2Foverview&amp;data=05%7C01%7Cstali%40microsoft.com%7C5a8f425cc7b3430ede6a08db0a803a97%7C72f988bf86f141af91ab2d7cd011db47%7C1%7C0%7C638115318080342944%7CUnknown%7CTWFpbGZsb3d8eyJWIjoiMC4wLjAwMDAiLCJQIjoiV2luMzIiLCJBTiI6Ik1haWwiLCJXVCI6Mn0%3D%7C3000%7C%7C%7C&amp;sdata=PRm%2B%2FrpEQW3h8Hlp7HbKTyldjaxK857kzF81J0Kmdiw%3D&amp;reserved=0"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783DD-5B68-486B-A18E-C5D7D0027CDD}"/>
              </a:ext>
            </a:extLst>
          </p:cNvPr>
          <p:cNvSpPr>
            <a:spLocks noGrp="1"/>
          </p:cNvSpPr>
          <p:nvPr>
            <p:ph type="title"/>
          </p:nvPr>
        </p:nvSpPr>
        <p:spPr>
          <a:xfrm>
            <a:off x="388900" y="2444114"/>
            <a:ext cx="4761834" cy="1200329"/>
          </a:xfrm>
        </p:spPr>
        <p:txBody>
          <a:bodyPr/>
          <a:lstStyle/>
          <a:p>
            <a:r>
              <a:rPr lang="zh-CN" altLang="en-US" sz="4000" dirty="0"/>
              <a:t>中国区</a:t>
            </a:r>
            <a:r>
              <a:rPr lang="en-US" altLang="zh-CN" sz="4000" dirty="0"/>
              <a:t>Azure</a:t>
            </a:r>
            <a:r>
              <a:rPr lang="zh-CN" altLang="en-US" sz="4000" dirty="0"/>
              <a:t> </a:t>
            </a:r>
            <a:r>
              <a:rPr lang="en-US" altLang="zh-CN" sz="4000" dirty="0" err="1"/>
              <a:t>Openai</a:t>
            </a:r>
            <a:r>
              <a:rPr lang="zh-CN" altLang="en-US" sz="4000" dirty="0"/>
              <a:t>数据隐私及安全</a:t>
            </a:r>
            <a:endParaRPr lang="en-US" sz="4000" dirty="0"/>
          </a:p>
        </p:txBody>
      </p:sp>
    </p:spTree>
    <p:extLst>
      <p:ext uri="{BB962C8B-B14F-4D97-AF65-F5344CB8AC3E}">
        <p14:creationId xmlns:p14="http://schemas.microsoft.com/office/powerpoint/2010/main" val="379419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B09E-2CED-E570-CB13-33D4CB369CA1}"/>
              </a:ext>
            </a:extLst>
          </p:cNvPr>
          <p:cNvSpPr>
            <a:spLocks noGrp="1"/>
          </p:cNvSpPr>
          <p:nvPr>
            <p:ph type="title"/>
          </p:nvPr>
        </p:nvSpPr>
        <p:spPr>
          <a:xfrm>
            <a:off x="203199" y="152400"/>
            <a:ext cx="12161761" cy="1325563"/>
          </a:xfrm>
        </p:spPr>
        <p:txBody>
          <a:bodyPr/>
          <a:lstStyle/>
          <a:p>
            <a:r>
              <a:rPr lang="zh-CN" altLang="en-US" dirty="0"/>
              <a:t>内容安全</a:t>
            </a:r>
            <a:endParaRPr lang="en-US" dirty="0"/>
          </a:p>
        </p:txBody>
      </p:sp>
      <p:sp>
        <p:nvSpPr>
          <p:cNvPr id="5" name="TextBox 4">
            <a:extLst>
              <a:ext uri="{FF2B5EF4-FFF2-40B4-BE49-F238E27FC236}">
                <a16:creationId xmlns:a16="http://schemas.microsoft.com/office/drawing/2014/main" id="{007C2B70-8790-3FB1-89D5-51136F1DA205}"/>
              </a:ext>
            </a:extLst>
          </p:cNvPr>
          <p:cNvSpPr txBox="1"/>
          <p:nvPr/>
        </p:nvSpPr>
        <p:spPr>
          <a:xfrm>
            <a:off x="584201" y="1690688"/>
            <a:ext cx="10820399" cy="3539430"/>
          </a:xfrm>
          <a:prstGeom prst="rect">
            <a:avLst/>
          </a:prstGeom>
          <a:noFill/>
        </p:spPr>
        <p:txBody>
          <a:bodyPr wrap="square">
            <a:spAutoFit/>
          </a:bodyPr>
          <a:lstStyle/>
          <a:p>
            <a:pPr marL="57150"/>
            <a:r>
              <a:rPr lang="zh-CN" altLang="en-US" sz="1600" dirty="0">
                <a:solidFill>
                  <a:srgbClr val="00B0F0"/>
                </a:solidFill>
                <a:latin typeface="微软雅黑" panose="020B0503020204020204" pitchFamily="34" charset="-122"/>
                <a:ea typeface="微软雅黑" panose="020B0503020204020204" pitchFamily="34" charset="-122"/>
              </a:rPr>
              <a:t>如何限制</a:t>
            </a:r>
            <a:r>
              <a:rPr lang="en-US" altLang="zh-CN" sz="1600" dirty="0">
                <a:solidFill>
                  <a:srgbClr val="00B0F0"/>
                </a:solidFill>
                <a:latin typeface="微软雅黑" panose="020B0503020204020204" pitchFamily="34" charset="-122"/>
                <a:ea typeface="微软雅黑" panose="020B0503020204020204" pitchFamily="34" charset="-122"/>
              </a:rPr>
              <a:t>AI</a:t>
            </a:r>
            <a:r>
              <a:rPr lang="zh-CN" altLang="en-US" sz="1600" dirty="0">
                <a:solidFill>
                  <a:srgbClr val="00B0F0"/>
                </a:solidFill>
                <a:latin typeface="微软雅黑" panose="020B0503020204020204" pitchFamily="34" charset="-122"/>
                <a:ea typeface="微软雅黑" panose="020B0503020204020204" pitchFamily="34" charset="-122"/>
              </a:rPr>
              <a:t>机器人，避免出现非正确言论，比如政治等负面目虚假的信息，从而使客户不受到影响？</a:t>
            </a:r>
          </a:p>
          <a:p>
            <a:pPr marL="342900"/>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微软已进行了大量投资，以帮助防止滥用和意外伤害，其中包括</a:t>
            </a:r>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）要求申请人展示定义明确的用例</a:t>
            </a:r>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）结合微软负责任地使用 </a:t>
            </a:r>
            <a:r>
              <a:rPr lang="en-US" altLang="zh-CN" sz="1600" dirty="0">
                <a:latin typeface="微软雅黑" panose="020B0503020204020204" pitchFamily="34" charset="-122"/>
                <a:ea typeface="微软雅黑" panose="020B0503020204020204" pitchFamily="34" charset="-122"/>
              </a:rPr>
              <a:t>AI </a:t>
            </a:r>
            <a:r>
              <a:rPr lang="zh-CN" altLang="en-US" sz="1600" dirty="0">
                <a:latin typeface="微软雅黑" panose="020B0503020204020204" pitchFamily="34" charset="-122"/>
                <a:ea typeface="微软雅黑" panose="020B0503020204020204" pitchFamily="34" charset="-122"/>
              </a:rPr>
              <a:t>的原则</a:t>
            </a:r>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）构建内容过滤器以支持客户</a:t>
            </a:r>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）为已加入的客户提供负责任 </a:t>
            </a:r>
            <a:r>
              <a:rPr lang="en-US" altLang="zh-CN" sz="1600" dirty="0">
                <a:latin typeface="微软雅黑" panose="020B0503020204020204" pitchFamily="34" charset="-122"/>
                <a:ea typeface="微软雅黑" panose="020B0503020204020204" pitchFamily="34" charset="-122"/>
              </a:rPr>
              <a:t>AI</a:t>
            </a:r>
            <a:r>
              <a:rPr lang="zh-CN" altLang="en-US" sz="1600" dirty="0">
                <a:latin typeface="微软雅黑" panose="020B0503020204020204" pitchFamily="34" charset="-122"/>
                <a:ea typeface="微软雅黑" panose="020B0503020204020204" pitchFamily="34" charset="-122"/>
              </a:rPr>
              <a:t>的 实施指导。</a:t>
            </a:r>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其中第三部分具体来讲，</a:t>
            </a:r>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服务包括一个内容管理系统，该系统与核心模型一起针对输入和输出内容做筛选。该系统的工作原理是通过旨在检测滥用的分类模型对输入提示和生成的内容做过滤。</a:t>
            </a:r>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
</a:t>
            </a:r>
            <a:endParaRPr lang="en-US" altLang="zh-CN" sz="1600" dirty="0">
              <a:solidFill>
                <a:srgbClr val="00B0F0"/>
              </a:solidFill>
              <a:latin typeface="微软雅黑" panose="020B0503020204020204" pitchFamily="34" charset="-122"/>
              <a:ea typeface="微软雅黑" panose="020B0503020204020204" pitchFamily="34" charset="-122"/>
            </a:endParaRPr>
          </a:p>
          <a:p>
            <a:pPr marL="57150"/>
            <a:endPar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endPar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675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8">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30">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2">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34">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Rectangle 36">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6C3CD5-B74B-C04A-6846-753FA99B7749}"/>
              </a:ext>
            </a:extLst>
          </p:cNvPr>
          <p:cNvSpPr>
            <a:spLocks noGrp="1"/>
          </p:cNvSpPr>
          <p:nvPr>
            <p:ph type="title"/>
          </p:nvPr>
        </p:nvSpPr>
        <p:spPr>
          <a:xfrm>
            <a:off x="586478" y="1683756"/>
            <a:ext cx="3115265" cy="2396359"/>
          </a:xfrm>
        </p:spPr>
        <p:txBody>
          <a:bodyPr anchor="b">
            <a:normAutofit/>
          </a:bodyPr>
          <a:lstStyle/>
          <a:p>
            <a:pPr algn="ctr"/>
            <a:br>
              <a:rPr lang="en-US" altLang="zh-CN" sz="4000" dirty="0">
                <a:solidFill>
                  <a:srgbClr val="FFFFFF"/>
                </a:solidFill>
              </a:rPr>
            </a:br>
            <a:r>
              <a:rPr lang="en-US" altLang="zh-CN" sz="4000" dirty="0">
                <a:solidFill>
                  <a:srgbClr val="FFFFFF"/>
                </a:solidFill>
              </a:rPr>
              <a:t>Azure </a:t>
            </a:r>
            <a:r>
              <a:rPr lang="en-US" altLang="zh-CN" sz="4000" dirty="0" err="1">
                <a:solidFill>
                  <a:srgbClr val="FFFFFF"/>
                </a:solidFill>
              </a:rPr>
              <a:t>OpenAI</a:t>
            </a:r>
            <a:r>
              <a:rPr lang="zh-CN" altLang="en-US" sz="4000" dirty="0">
                <a:solidFill>
                  <a:srgbClr val="FFFFFF"/>
                </a:solidFill>
              </a:rPr>
              <a:t>安全考量</a:t>
            </a:r>
            <a:endParaRPr lang="en-US" sz="4000" dirty="0">
              <a:solidFill>
                <a:srgbClr val="FFFFFF"/>
              </a:solidFill>
            </a:endParaRPr>
          </a:p>
        </p:txBody>
      </p:sp>
      <p:graphicFrame>
        <p:nvGraphicFramePr>
          <p:cNvPr id="22" name="Content Placeholder 21">
            <a:extLst>
              <a:ext uri="{FF2B5EF4-FFF2-40B4-BE49-F238E27FC236}">
                <a16:creationId xmlns:a16="http://schemas.microsoft.com/office/drawing/2014/main" id="{BC65543D-240B-1EE3-2AD3-71B66846619D}"/>
              </a:ext>
            </a:extLst>
          </p:cNvPr>
          <p:cNvGraphicFramePr>
            <a:graphicFrameLocks noGrp="1"/>
          </p:cNvGraphicFramePr>
          <p:nvPr>
            <p:ph idx="1"/>
            <p:extLst>
              <p:ext uri="{D42A27DB-BD31-4B8C-83A1-F6EECF244321}">
                <p14:modId xmlns:p14="http://schemas.microsoft.com/office/powerpoint/2010/main" val="253485119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9665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B09E-2CED-E570-CB13-33D4CB369CA1}"/>
              </a:ext>
            </a:extLst>
          </p:cNvPr>
          <p:cNvSpPr>
            <a:spLocks noGrp="1"/>
          </p:cNvSpPr>
          <p:nvPr>
            <p:ph type="title"/>
          </p:nvPr>
        </p:nvSpPr>
        <p:spPr>
          <a:xfrm>
            <a:off x="203200" y="152400"/>
            <a:ext cx="10515600" cy="1325563"/>
          </a:xfrm>
        </p:spPr>
        <p:txBody>
          <a:bodyPr/>
          <a:lstStyle/>
          <a:p>
            <a:r>
              <a:rPr lang="zh-CN" altLang="en-US" dirty="0"/>
              <a:t>访问安全 </a:t>
            </a:r>
            <a:r>
              <a:rPr lang="en-US" altLang="zh-CN" dirty="0"/>
              <a:t>– </a:t>
            </a:r>
            <a:r>
              <a:rPr lang="zh-CN" altLang="en-US" dirty="0"/>
              <a:t>地域限制 </a:t>
            </a:r>
            <a:endParaRPr lang="en-US" dirty="0"/>
          </a:p>
        </p:txBody>
      </p:sp>
      <p:sp>
        <p:nvSpPr>
          <p:cNvPr id="5" name="TextBox 4">
            <a:extLst>
              <a:ext uri="{FF2B5EF4-FFF2-40B4-BE49-F238E27FC236}">
                <a16:creationId xmlns:a16="http://schemas.microsoft.com/office/drawing/2014/main" id="{007C2B70-8790-3FB1-89D5-51136F1DA205}"/>
              </a:ext>
            </a:extLst>
          </p:cNvPr>
          <p:cNvSpPr txBox="1"/>
          <p:nvPr/>
        </p:nvSpPr>
        <p:spPr>
          <a:xfrm>
            <a:off x="584201" y="1690688"/>
            <a:ext cx="10820399" cy="4278094"/>
          </a:xfrm>
          <a:prstGeom prst="rect">
            <a:avLst/>
          </a:prstGeom>
          <a:noFill/>
        </p:spPr>
        <p:txBody>
          <a:bodyPr wrap="square">
            <a:spAutoFit/>
          </a:bodyPr>
          <a:lstStyle/>
          <a:p>
            <a:pPr marL="57150"/>
            <a:r>
              <a:rPr lang="en-US" altLang="zh-CN" sz="1600" dirty="0">
                <a:solidFill>
                  <a:srgbClr val="00B0F0"/>
                </a:solidFill>
                <a:latin typeface="微软雅黑" panose="020B0503020204020204" pitchFamily="34" charset="-122"/>
                <a:ea typeface="微软雅黑" panose="020B0503020204020204" pitchFamily="34" charset="-122"/>
              </a:rPr>
              <a:t>1. </a:t>
            </a:r>
            <a:r>
              <a:rPr lang="zh-CN" altLang="en-US" sz="1600" dirty="0">
                <a:solidFill>
                  <a:srgbClr val="00B0F0"/>
                </a:solidFill>
                <a:latin typeface="微软雅黑" panose="020B0503020204020204" pitchFamily="34" charset="-122"/>
                <a:ea typeface="微软雅黑" panose="020B0503020204020204" pitchFamily="34" charset="-122"/>
              </a:rPr>
              <a:t>中国</a:t>
            </a:r>
            <a:r>
              <a:rPr lang="en-US" altLang="zh-CN" sz="1600" dirty="0">
                <a:solidFill>
                  <a:srgbClr val="00B0F0"/>
                </a:solidFill>
                <a:latin typeface="微软雅黑" panose="020B0503020204020204" pitchFamily="34" charset="-122"/>
                <a:ea typeface="微软雅黑" panose="020B0503020204020204" pitchFamily="34" charset="-122"/>
              </a:rPr>
              <a:t>/</a:t>
            </a:r>
            <a:r>
              <a:rPr lang="zh-CN" altLang="en-US" sz="1600" dirty="0">
                <a:solidFill>
                  <a:srgbClr val="00B0F0"/>
                </a:solidFill>
                <a:latin typeface="微软雅黑" panose="020B0503020204020204" pitchFamily="34" charset="-122"/>
                <a:ea typeface="微软雅黑" panose="020B0503020204020204" pitchFamily="34" charset="-122"/>
              </a:rPr>
              <a:t>香港</a:t>
            </a:r>
            <a:r>
              <a:rPr lang="en-US" altLang="zh-CN" sz="1600" dirty="0">
                <a:solidFill>
                  <a:srgbClr val="00B0F0"/>
                </a:solidFill>
                <a:latin typeface="微软雅黑" panose="020B0503020204020204" pitchFamily="34" charset="-122"/>
                <a:ea typeface="微软雅黑" panose="020B0503020204020204" pitchFamily="34" charset="-122"/>
              </a:rPr>
              <a:t>/</a:t>
            </a:r>
            <a:r>
              <a:rPr lang="zh-CN" altLang="en-US" sz="1600" dirty="0">
                <a:solidFill>
                  <a:srgbClr val="00B0F0"/>
                </a:solidFill>
                <a:latin typeface="微软雅黑" panose="020B0503020204020204" pitchFamily="34" charset="-122"/>
                <a:ea typeface="微软雅黑" panose="020B0503020204020204" pitchFamily="34" charset="-122"/>
              </a:rPr>
              <a:t>澳门客户访问作为全球 </a:t>
            </a:r>
            <a:r>
              <a:rPr lang="en-US" altLang="zh-CN" sz="1600" dirty="0">
                <a:solidFill>
                  <a:srgbClr val="00B0F0"/>
                </a:solidFill>
                <a:latin typeface="微软雅黑" panose="020B0503020204020204" pitchFamily="34" charset="-122"/>
                <a:ea typeface="微软雅黑" panose="020B0503020204020204" pitchFamily="34" charset="-122"/>
              </a:rPr>
              <a:t>Azure </a:t>
            </a:r>
            <a:r>
              <a:rPr lang="zh-CN" altLang="en-US" sz="1600" dirty="0">
                <a:solidFill>
                  <a:srgbClr val="00B0F0"/>
                </a:solidFill>
                <a:latin typeface="微软雅黑" panose="020B0503020204020204" pitchFamily="34" charset="-122"/>
                <a:ea typeface="微软雅黑" panose="020B0503020204020204" pitchFamily="34" charset="-122"/>
              </a:rPr>
              <a:t>产品的 </a:t>
            </a:r>
            <a:r>
              <a:rPr lang="en-US" altLang="zh-CN" sz="1600" dirty="0">
                <a:solidFill>
                  <a:srgbClr val="00B0F0"/>
                </a:solidFill>
                <a:latin typeface="微软雅黑" panose="020B0503020204020204" pitchFamily="34" charset="-122"/>
                <a:ea typeface="微软雅黑" panose="020B0503020204020204" pitchFamily="34" charset="-122"/>
              </a:rPr>
              <a:t>Azure </a:t>
            </a:r>
            <a:r>
              <a:rPr lang="en-US" altLang="zh-CN" sz="1600" dirty="0" err="1">
                <a:solidFill>
                  <a:srgbClr val="00B0F0"/>
                </a:solidFill>
                <a:latin typeface="微软雅黑" panose="020B0503020204020204" pitchFamily="34" charset="-122"/>
                <a:ea typeface="微软雅黑" panose="020B0503020204020204" pitchFamily="34" charset="-122"/>
              </a:rPr>
              <a:t>OpenAI</a:t>
            </a:r>
            <a:r>
              <a:rPr lang="en-US" altLang="zh-CN" sz="1600" dirty="0">
                <a:solidFill>
                  <a:srgbClr val="00B0F0"/>
                </a:solidFill>
                <a:latin typeface="微软雅黑" panose="020B0503020204020204" pitchFamily="34" charset="-122"/>
                <a:ea typeface="微软雅黑" panose="020B0503020204020204" pitchFamily="34" charset="-122"/>
              </a:rPr>
              <a:t> </a:t>
            </a:r>
            <a:r>
              <a:rPr lang="zh-CN" altLang="en-US" sz="1600" dirty="0">
                <a:solidFill>
                  <a:srgbClr val="00B0F0"/>
                </a:solidFill>
                <a:latin typeface="微软雅黑" panose="020B0503020204020204" pitchFamily="34" charset="-122"/>
                <a:ea typeface="微软雅黑" panose="020B0503020204020204" pitchFamily="34" charset="-122"/>
              </a:rPr>
              <a:t>是否有任何限制？如何申请？</a:t>
            </a:r>
          </a:p>
          <a:p>
            <a:pPr marL="6286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作为全球 </a:t>
            </a:r>
            <a:r>
              <a:rPr lang="en-US" altLang="zh-CN" sz="1600" dirty="0">
                <a:latin typeface="微软雅黑" panose="020B0503020204020204" pitchFamily="34" charset="-122"/>
                <a:ea typeface="微软雅黑" panose="020B0503020204020204" pitchFamily="34" charset="-122"/>
              </a:rPr>
              <a:t>Azure </a:t>
            </a:r>
            <a:r>
              <a:rPr lang="zh-CN" altLang="en-US" sz="1600" dirty="0">
                <a:latin typeface="微软雅黑" panose="020B0503020204020204" pitchFamily="34" charset="-122"/>
                <a:ea typeface="微软雅黑" panose="020B0503020204020204" pitchFamily="34" charset="-122"/>
              </a:rPr>
              <a:t>产品，从中国、香港或澳门访问全球 </a:t>
            </a:r>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没有特别的地理限制。</a:t>
            </a:r>
            <a:endParaRPr lang="en-US" altLang="zh-CN" sz="1600" dirty="0">
              <a:latin typeface="微软雅黑" panose="020B0503020204020204" pitchFamily="34" charset="-122"/>
              <a:ea typeface="微软雅黑" panose="020B0503020204020204" pitchFamily="34" charset="-122"/>
            </a:endParaRPr>
          </a:p>
          <a:p>
            <a:pPr marL="6286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但是，</a:t>
            </a:r>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需要注册，目前仅适用于与 </a:t>
            </a:r>
            <a:r>
              <a:rPr lang="en-US" altLang="zh-CN" sz="1600" dirty="0">
                <a:latin typeface="微软雅黑" panose="020B0503020204020204" pitchFamily="34" charset="-122"/>
                <a:ea typeface="微软雅黑" panose="020B0503020204020204" pitchFamily="34" charset="-122"/>
              </a:rPr>
              <a:t>Microsoft </a:t>
            </a:r>
            <a:r>
              <a:rPr lang="zh-CN" altLang="en-US" sz="1600" dirty="0">
                <a:latin typeface="微软雅黑" panose="020B0503020204020204" pitchFamily="34" charset="-122"/>
                <a:ea typeface="微软雅黑" panose="020B0503020204020204" pitchFamily="34" charset="-122"/>
              </a:rPr>
              <a:t>客户团队合作的客户和合作伙伴。</a:t>
            </a:r>
            <a:endParaRPr lang="en-US" altLang="zh-CN" sz="1600" dirty="0">
              <a:latin typeface="微软雅黑" panose="020B0503020204020204" pitchFamily="34" charset="-122"/>
              <a:ea typeface="微软雅黑" panose="020B0503020204020204" pitchFamily="34" charset="-122"/>
            </a:endParaRPr>
          </a:p>
          <a:p>
            <a:pPr marL="6286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希望使用 </a:t>
            </a:r>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Azure</a:t>
            </a:r>
            <a:r>
              <a:rPr lang="zh-CN" altLang="en-US" sz="1600" dirty="0">
                <a:latin typeface="微软雅黑" panose="020B0503020204020204" pitchFamily="34" charset="-122"/>
                <a:ea typeface="微软雅黑" panose="020B0503020204020204" pitchFamily="34" charset="-122"/>
              </a:rPr>
              <a:t>全球版云服务客户需要提交一份</a:t>
            </a:r>
            <a:r>
              <a:rPr lang="zh-CN" altLang="en-US" sz="1600" dirty="0">
                <a:solidFill>
                  <a:schemeClr val="accent4">
                    <a:lumMod val="40000"/>
                    <a:lumOff val="60000"/>
                  </a:schemeClr>
                </a:solidFill>
                <a:latin typeface="微软雅黑" panose="020B0503020204020204" pitchFamily="34" charset="-122"/>
                <a:ea typeface="微软雅黑" panose="020B0503020204020204" pitchFamily="34" charset="-122"/>
                <a:hlinkClick r:id="rId2">
                  <a:extLst>
                    <a:ext uri="{A12FA001-AC4F-418D-AE19-62706E023703}">
                      <ahyp:hlinkClr xmlns:ahyp="http://schemas.microsoft.com/office/drawing/2018/hyperlinkcolor" val="tx"/>
                    </a:ext>
                  </a:extLst>
                </a:hlinkClick>
              </a:rPr>
              <a:t>注册表单</a:t>
            </a:r>
            <a:r>
              <a:rPr lang="zh-CN" altLang="en-US" sz="1600" dirty="0">
                <a:latin typeface="微软雅黑" panose="020B0503020204020204" pitchFamily="34" charset="-122"/>
                <a:ea typeface="微软雅黑" panose="020B0503020204020204" pitchFamily="34" charset="-122"/>
              </a:rPr>
              <a:t>，以用于初始访问测试和批准由测试阶段转向生产阶段。</a:t>
            </a:r>
            <a:endParaRPr lang="en-US" altLang="zh-CN" sz="1600" dirty="0">
              <a:latin typeface="微软雅黑" panose="020B0503020204020204" pitchFamily="34" charset="-122"/>
              <a:ea typeface="微软雅黑" panose="020B0503020204020204" pitchFamily="34" charset="-122"/>
            </a:endParaRPr>
          </a:p>
          <a:p>
            <a:pPr marL="6286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57150"/>
            <a:r>
              <a:rPr lang="en-US" altLang="zh-CN" sz="1600" dirty="0">
                <a:solidFill>
                  <a:srgbClr val="00B0F0"/>
                </a:solidFill>
                <a:latin typeface="微软雅黑" panose="020B0503020204020204" pitchFamily="34" charset="-122"/>
                <a:ea typeface="微软雅黑" panose="020B0503020204020204" pitchFamily="34" charset="-122"/>
              </a:rPr>
              <a:t>2. Azure </a:t>
            </a:r>
            <a:r>
              <a:rPr lang="en-US" altLang="zh-CN" sz="1600" dirty="0" err="1">
                <a:solidFill>
                  <a:srgbClr val="00B0F0"/>
                </a:solidFill>
                <a:latin typeface="微软雅黑" panose="020B0503020204020204" pitchFamily="34" charset="-122"/>
                <a:ea typeface="微软雅黑" panose="020B0503020204020204" pitchFamily="34" charset="-122"/>
              </a:rPr>
              <a:t>OpenAI</a:t>
            </a:r>
            <a:r>
              <a:rPr lang="en-US" altLang="zh-CN" sz="1600" dirty="0">
                <a:solidFill>
                  <a:srgbClr val="00B0F0"/>
                </a:solidFill>
                <a:latin typeface="微软雅黑" panose="020B0503020204020204" pitchFamily="34" charset="-122"/>
                <a:ea typeface="微软雅黑" panose="020B0503020204020204" pitchFamily="34" charset="-122"/>
              </a:rPr>
              <a:t> </a:t>
            </a:r>
            <a:r>
              <a:rPr lang="zh-CN" altLang="en-US" sz="1600" dirty="0">
                <a:solidFill>
                  <a:srgbClr val="00B0F0"/>
                </a:solidFill>
                <a:latin typeface="微软雅黑" panose="020B0503020204020204" pitchFamily="34" charset="-122"/>
                <a:ea typeface="微软雅黑" panose="020B0503020204020204" pitchFamily="34" charset="-122"/>
              </a:rPr>
              <a:t>将来受到美国禁运限制在中国</a:t>
            </a:r>
            <a:r>
              <a:rPr lang="en-US" altLang="zh-CN" sz="1600" dirty="0">
                <a:solidFill>
                  <a:srgbClr val="00B0F0"/>
                </a:solidFill>
                <a:latin typeface="微软雅黑" panose="020B0503020204020204" pitchFamily="34" charset="-122"/>
                <a:ea typeface="微软雅黑" panose="020B0503020204020204" pitchFamily="34" charset="-122"/>
              </a:rPr>
              <a:t>/</a:t>
            </a:r>
            <a:r>
              <a:rPr lang="zh-CN" altLang="en-US" sz="1600" dirty="0">
                <a:solidFill>
                  <a:srgbClr val="00B0F0"/>
                </a:solidFill>
                <a:latin typeface="微软雅黑" panose="020B0503020204020204" pitchFamily="34" charset="-122"/>
                <a:ea typeface="微软雅黑" panose="020B0503020204020204" pitchFamily="34" charset="-122"/>
              </a:rPr>
              <a:t>香港</a:t>
            </a:r>
            <a:r>
              <a:rPr lang="en-US" altLang="zh-CN" sz="1600" dirty="0">
                <a:solidFill>
                  <a:srgbClr val="00B0F0"/>
                </a:solidFill>
                <a:latin typeface="微软雅黑" panose="020B0503020204020204" pitchFamily="34" charset="-122"/>
                <a:ea typeface="微软雅黑" panose="020B0503020204020204" pitchFamily="34" charset="-122"/>
              </a:rPr>
              <a:t>/</a:t>
            </a:r>
            <a:r>
              <a:rPr lang="zh-CN" altLang="en-US" sz="1600" dirty="0">
                <a:solidFill>
                  <a:srgbClr val="00B0F0"/>
                </a:solidFill>
                <a:latin typeface="微软雅黑" panose="020B0503020204020204" pitchFamily="34" charset="-122"/>
                <a:ea typeface="微软雅黑" panose="020B0503020204020204" pitchFamily="34" charset="-122"/>
              </a:rPr>
              <a:t>澳门使用的可能性有多大？</a:t>
            </a:r>
          </a:p>
          <a:p>
            <a:pPr marL="342900"/>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目前不受美国禁运限制。贸易团队和</a:t>
            </a:r>
            <a:r>
              <a:rPr lang="en-US" altLang="zh-CN" sz="1600" dirty="0">
                <a:latin typeface="微软雅黑" panose="020B0503020204020204" pitchFamily="34" charset="-122"/>
                <a:ea typeface="微软雅黑" panose="020B0503020204020204" pitchFamily="34" charset="-122"/>
              </a:rPr>
              <a:t>Trade CELA </a:t>
            </a:r>
            <a:r>
              <a:rPr lang="zh-CN" altLang="en-US" sz="1600" dirty="0">
                <a:latin typeface="微软雅黑" panose="020B0503020204020204" pitchFamily="34" charset="-122"/>
                <a:ea typeface="微软雅黑" panose="020B0503020204020204" pitchFamily="34" charset="-122"/>
              </a:rPr>
              <a:t>密切关注政策法规发展。如果未来有任何变化，我们将尽快通知产品和业务团队。</a:t>
            </a:r>
            <a:endParaRPr lang="en-US" altLang="zh-CN" sz="1600" dirty="0">
              <a:latin typeface="微软雅黑" panose="020B0503020204020204" pitchFamily="34" charset="-122"/>
              <a:ea typeface="微软雅黑" panose="020B0503020204020204" pitchFamily="34" charset="-122"/>
            </a:endParaRPr>
          </a:p>
          <a:p>
            <a:pPr marL="342900"/>
            <a:endParaRPr lang="zh-CN" altLang="en-US" sz="1600" dirty="0">
              <a:latin typeface="微软雅黑" panose="020B0503020204020204" pitchFamily="34" charset="-122"/>
              <a:ea typeface="微软雅黑" panose="020B0503020204020204" pitchFamily="34" charset="-122"/>
            </a:endParaRPr>
          </a:p>
          <a:p>
            <a:r>
              <a:rPr lang="en-US" altLang="zh-CN" sz="1600" dirty="0">
                <a:solidFill>
                  <a:srgbClr val="00B0F0"/>
                </a:solidFill>
                <a:latin typeface="微软雅黑" panose="020B0503020204020204" pitchFamily="34" charset="-122"/>
                <a:ea typeface="微软雅黑" panose="020B0503020204020204" pitchFamily="34" charset="-122"/>
              </a:rPr>
              <a:t>3. </a:t>
            </a:r>
            <a:r>
              <a:rPr lang="en-US" altLang="zh-CN" sz="1600" dirty="0" err="1">
                <a:solidFill>
                  <a:srgbClr val="00B0F0"/>
                </a:solidFill>
                <a:latin typeface="微软雅黑" panose="020B0503020204020204" pitchFamily="34" charset="-122"/>
                <a:ea typeface="微软雅黑" panose="020B0503020204020204" pitchFamily="34" charset="-122"/>
              </a:rPr>
              <a:t>OpenAI</a:t>
            </a:r>
            <a:r>
              <a:rPr lang="en-US" altLang="zh-CN" sz="1600" dirty="0">
                <a:solidFill>
                  <a:srgbClr val="00B0F0"/>
                </a:solidFill>
                <a:latin typeface="微软雅黑" panose="020B0503020204020204" pitchFamily="34" charset="-122"/>
                <a:ea typeface="微软雅黑" panose="020B0503020204020204" pitchFamily="34" charset="-122"/>
              </a:rPr>
              <a:t> API </a:t>
            </a:r>
            <a:r>
              <a:rPr lang="zh-CN" altLang="en-US" sz="1600" dirty="0">
                <a:solidFill>
                  <a:srgbClr val="00B0F0"/>
                </a:solidFill>
                <a:latin typeface="微软雅黑" panose="020B0503020204020204" pitchFamily="34" charset="-122"/>
                <a:ea typeface="微软雅黑" panose="020B0503020204020204" pitchFamily="34" charset="-122"/>
              </a:rPr>
              <a:t>的地理限制（即中国和中国香港不包括在</a:t>
            </a:r>
            <a:r>
              <a:rPr lang="en-US" altLang="zh-CN" sz="1600" dirty="0" err="1">
                <a:solidFill>
                  <a:srgbClr val="00B0F0"/>
                </a:solidFill>
                <a:latin typeface="微软雅黑" panose="020B0503020204020204" pitchFamily="34" charset="-122"/>
                <a:ea typeface="微软雅黑" panose="020B0503020204020204" pitchFamily="34" charset="-122"/>
              </a:rPr>
              <a:t>OpenAI</a:t>
            </a:r>
            <a:r>
              <a:rPr lang="en-US" altLang="zh-CN" sz="1600" dirty="0">
                <a:solidFill>
                  <a:srgbClr val="00B0F0"/>
                </a:solidFill>
                <a:latin typeface="微软雅黑" panose="020B0503020204020204" pitchFamily="34" charset="-122"/>
                <a:ea typeface="微软雅黑" panose="020B0503020204020204" pitchFamily="34" charset="-122"/>
              </a:rPr>
              <a:t> API</a:t>
            </a:r>
            <a:r>
              <a:rPr lang="zh-CN" altLang="en-US" sz="1600" dirty="0">
                <a:solidFill>
                  <a:srgbClr val="00B0F0"/>
                </a:solidFill>
                <a:latin typeface="微软雅黑" panose="020B0503020204020204" pitchFamily="34" charset="-122"/>
                <a:ea typeface="微软雅黑" panose="020B0503020204020204" pitchFamily="34" charset="-122"/>
              </a:rPr>
              <a:t>的</a:t>
            </a:r>
            <a:r>
              <a:rPr lang="zh-CN" altLang="en-US" sz="1600" dirty="0">
                <a:solidFill>
                  <a:srgbClr val="00B0F0"/>
                </a:solidFill>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受支持的国家或地区</a:t>
            </a:r>
            <a:r>
              <a:rPr lang="zh-CN" altLang="en-US" sz="1600" dirty="0">
                <a:solidFill>
                  <a:srgbClr val="00B0F0"/>
                </a:solidFill>
                <a:latin typeface="微软雅黑" panose="020B0503020204020204" pitchFamily="34" charset="-122"/>
                <a:ea typeface="微软雅黑" panose="020B0503020204020204" pitchFamily="34" charset="-122"/>
              </a:rPr>
              <a:t>中）是否会影响中国和中国香港客户访问作为全球 </a:t>
            </a:r>
            <a:r>
              <a:rPr lang="en-US" altLang="zh-CN" sz="1600" dirty="0">
                <a:solidFill>
                  <a:srgbClr val="00B0F0"/>
                </a:solidFill>
                <a:latin typeface="微软雅黑" panose="020B0503020204020204" pitchFamily="34" charset="-122"/>
                <a:ea typeface="微软雅黑" panose="020B0503020204020204" pitchFamily="34" charset="-122"/>
              </a:rPr>
              <a:t>Azure </a:t>
            </a:r>
            <a:r>
              <a:rPr lang="zh-CN" altLang="en-US" sz="1600" dirty="0">
                <a:solidFill>
                  <a:srgbClr val="00B0F0"/>
                </a:solidFill>
                <a:latin typeface="微软雅黑" panose="020B0503020204020204" pitchFamily="34" charset="-122"/>
                <a:ea typeface="微软雅黑" panose="020B0503020204020204" pitchFamily="34" charset="-122"/>
              </a:rPr>
              <a:t>产品的 </a:t>
            </a:r>
            <a:r>
              <a:rPr lang="en-US" altLang="zh-CN" sz="1600" dirty="0">
                <a:solidFill>
                  <a:srgbClr val="00B0F0"/>
                </a:solidFill>
                <a:latin typeface="微软雅黑" panose="020B0503020204020204" pitchFamily="34" charset="-122"/>
                <a:ea typeface="微软雅黑" panose="020B0503020204020204" pitchFamily="34" charset="-122"/>
              </a:rPr>
              <a:t>Azure </a:t>
            </a:r>
            <a:r>
              <a:rPr lang="en-US" altLang="zh-CN" sz="1600" dirty="0" err="1">
                <a:solidFill>
                  <a:srgbClr val="00B0F0"/>
                </a:solidFill>
                <a:latin typeface="微软雅黑" panose="020B0503020204020204" pitchFamily="34" charset="-122"/>
                <a:ea typeface="微软雅黑" panose="020B0503020204020204" pitchFamily="34" charset="-122"/>
              </a:rPr>
              <a:t>OpenAI</a:t>
            </a:r>
            <a:r>
              <a:rPr lang="zh-CN" altLang="en-US" sz="1600" dirty="0">
                <a:solidFill>
                  <a:srgbClr val="00B0F0"/>
                </a:solidFill>
                <a:latin typeface="微软雅黑" panose="020B0503020204020204" pitchFamily="34" charset="-122"/>
                <a:ea typeface="微软雅黑" panose="020B0503020204020204" pitchFamily="34" charset="-122"/>
              </a:rPr>
              <a:t>服务。</a:t>
            </a:r>
          </a:p>
          <a:p>
            <a:pPr marL="282575"/>
            <a:r>
              <a:rPr lang="zh-CN" altLang="en-US" sz="1600" dirty="0">
                <a:latin typeface="微软雅黑" panose="020B0503020204020204" pitchFamily="34" charset="-122"/>
                <a:ea typeface="微软雅黑" panose="020B0503020204020204" pitchFamily="34" charset="-122"/>
              </a:rPr>
              <a:t>最简洁的答案是“不会”。</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API </a:t>
            </a:r>
            <a:r>
              <a:rPr lang="zh-CN" altLang="en-US" sz="1600" dirty="0">
                <a:latin typeface="微软雅黑" panose="020B0503020204020204" pitchFamily="34" charset="-122"/>
                <a:ea typeface="微软雅黑" panose="020B0503020204020204" pitchFamily="34" charset="-122"/>
              </a:rPr>
              <a:t>的条款不适用于 </a:t>
            </a:r>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服务。 </a:t>
            </a:r>
            <a:r>
              <a:rPr lang="en-US" sz="1600" dirty="0">
                <a:solidFill>
                  <a:schemeClr val="accent4">
                    <a:lumMod val="40000"/>
                    <a:lumOff val="60000"/>
                  </a:schemeClr>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Azure </a:t>
            </a:r>
            <a:r>
              <a:rPr lang="en-US" sz="1600" dirty="0" err="1">
                <a:solidFill>
                  <a:schemeClr val="accent4">
                    <a:lumMod val="40000"/>
                    <a:lumOff val="60000"/>
                  </a:schemeClr>
                </a:solidFill>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OpenAI</a:t>
            </a:r>
            <a:r>
              <a:rPr lang="zh-CN" altLang="en-US" sz="1600" dirty="0">
                <a:latin typeface="微软雅黑" panose="020B0503020204020204" pitchFamily="34" charset="-122"/>
                <a:ea typeface="微软雅黑" panose="020B0503020204020204" pitchFamily="34" charset="-122"/>
              </a:rPr>
              <a:t>服务是一项 </a:t>
            </a:r>
            <a:r>
              <a:rPr lang="en-US" altLang="zh-CN" sz="1600" dirty="0">
                <a:latin typeface="微软雅黑" panose="020B0503020204020204" pitchFamily="34" charset="-122"/>
                <a:ea typeface="微软雅黑" panose="020B0503020204020204" pitchFamily="34" charset="-122"/>
              </a:rPr>
              <a:t>Microsoft </a:t>
            </a:r>
            <a:r>
              <a:rPr lang="zh-CN" altLang="en-US" sz="1600" dirty="0">
                <a:latin typeface="微软雅黑" panose="020B0503020204020204" pitchFamily="34" charset="-122"/>
                <a:ea typeface="微软雅黑" panose="020B0503020204020204" pitchFamily="34" charset="-122"/>
              </a:rPr>
              <a:t>服务，可通过 </a:t>
            </a:r>
            <a:r>
              <a:rPr lang="en-US" altLang="zh-CN" sz="1600" dirty="0">
                <a:latin typeface="微软雅黑" panose="020B0503020204020204" pitchFamily="34" charset="-122"/>
                <a:ea typeface="微软雅黑" panose="020B0503020204020204" pitchFamily="34" charset="-122"/>
              </a:rPr>
              <a:t>Azure API </a:t>
            </a:r>
            <a:r>
              <a:rPr lang="zh-CN" altLang="en-US" sz="1600" dirty="0">
                <a:latin typeface="微软雅黑" panose="020B0503020204020204" pitchFamily="34" charset="-122"/>
                <a:ea typeface="微软雅黑" panose="020B0503020204020204" pitchFamily="34" charset="-122"/>
              </a:rPr>
              <a:t>提供某些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模型，但须遵守 </a:t>
            </a:r>
            <a:r>
              <a:rPr kumimoji="0" lang="en-US" altLang="zh-CN" sz="1600" b="0" i="0" u="sng" strike="noStrike" kern="1200" cap="none" spc="0" normalizeH="0" baseline="0" noProof="0" dirty="0">
                <a:ln>
                  <a:noFill/>
                </a:ln>
                <a:solidFill>
                  <a:schemeClr val="accent4">
                    <a:lumMod val="40000"/>
                    <a:lumOff val="60000"/>
                  </a:schemeClr>
                </a:solidFill>
                <a:effectLst/>
                <a:uLnTx/>
                <a:uFillTx/>
                <a:latin typeface="微软雅黑" panose="020B0503020204020204" pitchFamily="34" charset="-122"/>
                <a:ea typeface="微软雅黑" panose="020B0503020204020204" pitchFamily="34" charset="-122"/>
                <a:cs typeface="Calibri" panose="020F0502020204030204" pitchFamily="34" charset="0"/>
                <a:hlinkClick r:id="rId5">
                  <a:extLst>
                    <a:ext uri="{A12FA001-AC4F-418D-AE19-62706E023703}">
                      <ahyp:hlinkClr xmlns:ahyp="http://schemas.microsoft.com/office/drawing/2018/hyperlinkcolor" val="tx"/>
                    </a:ext>
                  </a:extLst>
                </a:hlinkClick>
              </a:rPr>
              <a:t>Microsoft </a:t>
            </a:r>
            <a:r>
              <a:rPr kumimoji="0" lang="zh-CN" altLang="en-US" sz="1600" b="0" i="0" u="sng" strike="noStrike" kern="1200" cap="none" spc="0" normalizeH="0" baseline="0" noProof="0" dirty="0">
                <a:ln>
                  <a:noFill/>
                </a:ln>
                <a:solidFill>
                  <a:schemeClr val="accent4">
                    <a:lumMod val="40000"/>
                    <a:lumOff val="60000"/>
                  </a:schemeClr>
                </a:solidFill>
                <a:effectLst/>
                <a:uLnTx/>
                <a:uFillTx/>
                <a:latin typeface="微软雅黑" panose="020B0503020204020204" pitchFamily="34" charset="-122"/>
                <a:ea typeface="微软雅黑" panose="020B0503020204020204" pitchFamily="34" charset="-122"/>
                <a:cs typeface="Calibri" panose="020F0502020204030204" pitchFamily="34" charset="0"/>
                <a:hlinkClick r:id="rId5">
                  <a:extLst>
                    <a:ext uri="{A12FA001-AC4F-418D-AE19-62706E023703}">
                      <ahyp:hlinkClr xmlns:ahyp="http://schemas.microsoft.com/office/drawing/2018/hyperlinkcolor" val="tx"/>
                    </a:ext>
                  </a:extLst>
                </a:hlinkClick>
              </a:rPr>
              <a:t>产品条款</a:t>
            </a:r>
            <a:r>
              <a:rPr kumimoji="0" lang="zh-CN" altLang="en-US" sz="1600" b="0" i="0"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Calibri" panose="020F0502020204030204" pitchFamily="34" charset="0"/>
              </a:rPr>
              <a:t>。</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Microsoft </a:t>
            </a:r>
            <a:r>
              <a:rPr lang="zh-CN" altLang="en-US" sz="1600" dirty="0">
                <a:latin typeface="微软雅黑" panose="020B0503020204020204" pitchFamily="34" charset="-122"/>
                <a:ea typeface="微软雅黑" panose="020B0503020204020204" pitchFamily="34" charset="-122"/>
              </a:rPr>
              <a:t>产品条款不包括与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API</a:t>
            </a:r>
            <a:r>
              <a:rPr lang="zh-CN" altLang="en-US" sz="1600" dirty="0">
                <a:latin typeface="微软雅黑" panose="020B0503020204020204" pitchFamily="34" charset="-122"/>
                <a:ea typeface="微软雅黑" panose="020B0503020204020204" pitchFamily="34" charset="-122"/>
              </a:rPr>
              <a:t>相同的地理限制。</a:t>
            </a:r>
            <a:endParaRPr lang="en-US" altLang="zh-CN" sz="1600" dirty="0">
              <a:latin typeface="微软雅黑" panose="020B0503020204020204" pitchFamily="34" charset="-122"/>
              <a:ea typeface="微软雅黑" panose="020B0503020204020204" pitchFamily="34" charset="-122"/>
            </a:endParaRPr>
          </a:p>
          <a:p>
            <a:pPr marL="282575"/>
            <a:endParaRPr lang="en-US" altLang="zh-CN" sz="1600" dirty="0">
              <a:latin typeface="微软雅黑" panose="020B0503020204020204" pitchFamily="34" charset="-122"/>
              <a:ea typeface="微软雅黑" panose="020B0503020204020204" pitchFamily="34" charset="-122"/>
            </a:endParaRPr>
          </a:p>
          <a:p>
            <a:pPr marL="282575"/>
            <a:r>
              <a:rPr lang="zh-CN" altLang="en-US" sz="1600" i="1" dirty="0">
                <a:latin typeface="微软雅黑" panose="020B0503020204020204" pitchFamily="34" charset="-122"/>
                <a:ea typeface="微软雅黑" panose="020B0503020204020204" pitchFamily="34" charset="-122"/>
              </a:rPr>
              <a:t>（截至目前，</a:t>
            </a:r>
            <a:r>
              <a:rPr lang="en-US" altLang="zh-CN" sz="1600" i="1" dirty="0">
                <a:latin typeface="微软雅黑" panose="020B0503020204020204" pitchFamily="34" charset="-122"/>
                <a:ea typeface="微软雅黑" panose="020B0503020204020204" pitchFamily="34" charset="-122"/>
              </a:rPr>
              <a:t>Microsoft</a:t>
            </a:r>
            <a:r>
              <a:rPr lang="zh-CN" altLang="en-US" sz="1600" i="1" dirty="0">
                <a:latin typeface="微软雅黑" panose="020B0503020204020204" pitchFamily="34" charset="-122"/>
                <a:ea typeface="微软雅黑" panose="020B0503020204020204" pitchFamily="34" charset="-122"/>
              </a:rPr>
              <a:t>暂无计划在中国世纪互联运营的云服务上推出</a:t>
            </a:r>
            <a:r>
              <a:rPr lang="en-US" altLang="zh-CN" sz="1600" i="1" dirty="0">
                <a:latin typeface="微软雅黑" panose="020B0503020204020204" pitchFamily="34" charset="-122"/>
                <a:ea typeface="微软雅黑" panose="020B0503020204020204" pitchFamily="34" charset="-122"/>
              </a:rPr>
              <a:t>Azure </a:t>
            </a:r>
            <a:r>
              <a:rPr lang="en-US" altLang="zh-CN" sz="1600" i="1" dirty="0" err="1">
                <a:latin typeface="微软雅黑" panose="020B0503020204020204" pitchFamily="34" charset="-122"/>
                <a:ea typeface="微软雅黑" panose="020B0503020204020204" pitchFamily="34" charset="-122"/>
              </a:rPr>
              <a:t>OpenAI</a:t>
            </a:r>
            <a:r>
              <a:rPr lang="zh-CN" altLang="en-US" sz="1600" i="1" dirty="0">
                <a:latin typeface="微软雅黑" panose="020B0503020204020204" pitchFamily="34" charset="-122"/>
                <a:ea typeface="微软雅黑" panose="020B0503020204020204" pitchFamily="34" charset="-122"/>
              </a:rPr>
              <a:t>服务。）</a:t>
            </a:r>
            <a:endParaRPr lang="en-US" altLang="zh-CN" sz="1600" i="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024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B09E-2CED-E570-CB13-33D4CB369CA1}"/>
              </a:ext>
            </a:extLst>
          </p:cNvPr>
          <p:cNvSpPr>
            <a:spLocks noGrp="1"/>
          </p:cNvSpPr>
          <p:nvPr>
            <p:ph type="title"/>
          </p:nvPr>
        </p:nvSpPr>
        <p:spPr>
          <a:xfrm>
            <a:off x="203200" y="152400"/>
            <a:ext cx="10515600" cy="1325563"/>
          </a:xfrm>
        </p:spPr>
        <p:txBody>
          <a:bodyPr/>
          <a:lstStyle/>
          <a:p>
            <a:r>
              <a:rPr lang="zh-CN" altLang="en-US" dirty="0"/>
              <a:t>访问安全 </a:t>
            </a:r>
            <a:r>
              <a:rPr lang="en-US" altLang="zh-CN" dirty="0"/>
              <a:t>– </a:t>
            </a:r>
            <a:r>
              <a:rPr lang="zh-CN" altLang="en-US" dirty="0"/>
              <a:t>网络安全</a:t>
            </a:r>
            <a:endParaRPr lang="en-US" dirty="0"/>
          </a:p>
        </p:txBody>
      </p:sp>
      <p:sp>
        <p:nvSpPr>
          <p:cNvPr id="3" name="TextBox 2">
            <a:extLst>
              <a:ext uri="{FF2B5EF4-FFF2-40B4-BE49-F238E27FC236}">
                <a16:creationId xmlns:a16="http://schemas.microsoft.com/office/drawing/2014/main" id="{C7527084-F984-37BC-6589-6D178DA59DD6}"/>
              </a:ext>
            </a:extLst>
          </p:cNvPr>
          <p:cNvSpPr txBox="1"/>
          <p:nvPr/>
        </p:nvSpPr>
        <p:spPr>
          <a:xfrm>
            <a:off x="295652" y="1214763"/>
            <a:ext cx="7604269" cy="1200329"/>
          </a:xfrm>
          <a:prstGeom prst="rect">
            <a:avLst/>
          </a:prstGeom>
          <a:noFill/>
        </p:spPr>
        <p:txBody>
          <a:bodyPr wrap="square">
            <a:spAutoFit/>
          </a:bodyPr>
          <a:lstStyle/>
          <a:p>
            <a:r>
              <a:rPr lang="zh-CN" altLang="en-US" dirty="0">
                <a:solidFill>
                  <a:srgbClr val="00B0F0"/>
                </a:solidFill>
              </a:rPr>
              <a:t>如何保护我的 </a:t>
            </a:r>
            <a:r>
              <a:rPr lang="en-US" altLang="zh-CN" dirty="0">
                <a:solidFill>
                  <a:srgbClr val="00B0F0"/>
                </a:solidFill>
              </a:rPr>
              <a:t>Azure Open AI </a:t>
            </a:r>
            <a:r>
              <a:rPr lang="zh-CN" altLang="en-US" dirty="0">
                <a:solidFill>
                  <a:srgbClr val="00B0F0"/>
                </a:solidFill>
              </a:rPr>
              <a:t>服务以进行专用访问和身份控制？</a:t>
            </a:r>
            <a:endParaRPr lang="en-US" altLang="zh-CN" dirty="0">
              <a:solidFill>
                <a:srgbClr val="00B0F0"/>
              </a:solidFill>
            </a:endParaRPr>
          </a:p>
          <a:p>
            <a:r>
              <a:rPr lang="en-US" altLang="zh-CN" dirty="0"/>
              <a:t>- </a:t>
            </a:r>
            <a:r>
              <a:rPr lang="zh-CN" altLang="en-US" dirty="0"/>
              <a:t>通过</a:t>
            </a:r>
            <a:r>
              <a:rPr lang="en-US" altLang="zh-CN" dirty="0"/>
              <a:t>ExpressRoute</a:t>
            </a:r>
            <a:r>
              <a:rPr lang="zh-CN" altLang="en-US" dirty="0"/>
              <a:t>提供高可靠，低延迟的网络连接</a:t>
            </a:r>
          </a:p>
          <a:p>
            <a:r>
              <a:rPr lang="en-US" altLang="zh-CN" dirty="0"/>
              <a:t>- </a:t>
            </a:r>
            <a:r>
              <a:rPr lang="zh-CN" altLang="en-US" dirty="0"/>
              <a:t>通过</a:t>
            </a:r>
            <a:r>
              <a:rPr lang="en-US" altLang="zh-CN" dirty="0"/>
              <a:t>Private Endpoint</a:t>
            </a:r>
            <a:r>
              <a:rPr lang="zh-CN" altLang="en-US" dirty="0"/>
              <a:t>，限制外网对</a:t>
            </a:r>
            <a:r>
              <a:rPr lang="en-US" altLang="zh-CN" dirty="0" err="1"/>
              <a:t>OpenAI</a:t>
            </a:r>
            <a:r>
              <a:rPr lang="en-US" altLang="zh-CN" dirty="0"/>
              <a:t> Service</a:t>
            </a:r>
            <a:r>
              <a:rPr lang="zh-CN" altLang="en-US" dirty="0"/>
              <a:t>的网络访问</a:t>
            </a:r>
            <a:endParaRPr lang="en-US" altLang="zh-CN" dirty="0"/>
          </a:p>
          <a:p>
            <a:r>
              <a:rPr lang="en-US" altLang="zh-CN" dirty="0"/>
              <a:t>- </a:t>
            </a:r>
            <a:r>
              <a:rPr lang="zh-CN" altLang="en-US" dirty="0"/>
              <a:t>利用基于角色的访问控制管理不同用户对资源的访问权限</a:t>
            </a:r>
          </a:p>
        </p:txBody>
      </p:sp>
      <p:pic>
        <p:nvPicPr>
          <p:cNvPr id="4" name="Picture 3" descr="Shape&#10;&#10;Description automatically generated with medium confidence">
            <a:extLst>
              <a:ext uri="{FF2B5EF4-FFF2-40B4-BE49-F238E27FC236}">
                <a16:creationId xmlns:a16="http://schemas.microsoft.com/office/drawing/2014/main" id="{AB24DACD-5DAC-F48B-F502-41EB0FC54761}"/>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14019" y="3177867"/>
            <a:ext cx="1699931" cy="594976"/>
          </a:xfrm>
          <a:prstGeom prst="rect">
            <a:avLst/>
          </a:prstGeom>
        </p:spPr>
      </p:pic>
      <p:sp>
        <p:nvSpPr>
          <p:cNvPr id="6" name="矩形 10">
            <a:extLst>
              <a:ext uri="{FF2B5EF4-FFF2-40B4-BE49-F238E27FC236}">
                <a16:creationId xmlns:a16="http://schemas.microsoft.com/office/drawing/2014/main" id="{F77ED690-CBBF-308D-2E11-FB29067C5D52}"/>
              </a:ext>
            </a:extLst>
          </p:cNvPr>
          <p:cNvSpPr/>
          <p:nvPr/>
        </p:nvSpPr>
        <p:spPr bwMode="gray">
          <a:xfrm>
            <a:off x="9389490" y="2708620"/>
            <a:ext cx="1892189" cy="1116544"/>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7" name="TextBox 6">
            <a:extLst>
              <a:ext uri="{FF2B5EF4-FFF2-40B4-BE49-F238E27FC236}">
                <a16:creationId xmlns:a16="http://schemas.microsoft.com/office/drawing/2014/main" id="{9B412DEF-BC44-7605-45A7-1FF6FE5700C3}"/>
              </a:ext>
            </a:extLst>
          </p:cNvPr>
          <p:cNvSpPr txBox="1"/>
          <p:nvPr/>
        </p:nvSpPr>
        <p:spPr>
          <a:xfrm>
            <a:off x="9389489" y="2779011"/>
            <a:ext cx="208597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Region</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East US</a:t>
            </a:r>
            <a:endParaRPr kumimoji="0" lang="en-CN"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8" name="Picture 7" descr="Shape&#10;&#10;Description automatically generated with medium confidence">
            <a:extLst>
              <a:ext uri="{FF2B5EF4-FFF2-40B4-BE49-F238E27FC236}">
                <a16:creationId xmlns:a16="http://schemas.microsoft.com/office/drawing/2014/main" id="{2EB40A8C-1379-F317-C328-057C8DE98C56}"/>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62901" y="4619256"/>
            <a:ext cx="1699931" cy="594976"/>
          </a:xfrm>
          <a:prstGeom prst="rect">
            <a:avLst/>
          </a:prstGeom>
        </p:spPr>
      </p:pic>
      <p:sp>
        <p:nvSpPr>
          <p:cNvPr id="9" name="矩形 10">
            <a:extLst>
              <a:ext uri="{FF2B5EF4-FFF2-40B4-BE49-F238E27FC236}">
                <a16:creationId xmlns:a16="http://schemas.microsoft.com/office/drawing/2014/main" id="{2D21C04E-BF27-B1F5-4EE5-13B5CB3FF17F}"/>
              </a:ext>
            </a:extLst>
          </p:cNvPr>
          <p:cNvSpPr/>
          <p:nvPr/>
        </p:nvSpPr>
        <p:spPr bwMode="gray">
          <a:xfrm>
            <a:off x="9410645" y="4152242"/>
            <a:ext cx="1878291" cy="1042371"/>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10" name="TextBox 9">
            <a:extLst>
              <a:ext uri="{FF2B5EF4-FFF2-40B4-BE49-F238E27FC236}">
                <a16:creationId xmlns:a16="http://schemas.microsoft.com/office/drawing/2014/main" id="{C7B21089-2A3C-F322-0155-E82300410B9A}"/>
              </a:ext>
            </a:extLst>
          </p:cNvPr>
          <p:cNvSpPr txBox="1"/>
          <p:nvPr/>
        </p:nvSpPr>
        <p:spPr>
          <a:xfrm>
            <a:off x="9405297" y="4128124"/>
            <a:ext cx="2085976" cy="646331"/>
          </a:xfrm>
          <a:prstGeom prst="rect">
            <a:avLst/>
          </a:prstGeom>
          <a:noFill/>
        </p:spPr>
        <p:txBody>
          <a:bodyPr wrap="square">
            <a:spAutoFit/>
          </a:bodyPr>
          <a:lstStyle/>
          <a:p>
            <a:pPr>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Region</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South</a:t>
            </a:r>
            <a:r>
              <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Central US</a:t>
            </a:r>
            <a:endParaRPr kumimoji="0" lang="en-CN"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10" descr="Shape&#10;&#10;Description automatically generated with medium confidence">
            <a:extLst>
              <a:ext uri="{FF2B5EF4-FFF2-40B4-BE49-F238E27FC236}">
                <a16:creationId xmlns:a16="http://schemas.microsoft.com/office/drawing/2014/main" id="{EEC180CE-C66A-4DBE-E614-A68A4376B59C}"/>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62900" y="6075414"/>
            <a:ext cx="1699931" cy="594976"/>
          </a:xfrm>
          <a:prstGeom prst="rect">
            <a:avLst/>
          </a:prstGeom>
        </p:spPr>
      </p:pic>
      <p:sp>
        <p:nvSpPr>
          <p:cNvPr id="12" name="矩形 10">
            <a:extLst>
              <a:ext uri="{FF2B5EF4-FFF2-40B4-BE49-F238E27FC236}">
                <a16:creationId xmlns:a16="http://schemas.microsoft.com/office/drawing/2014/main" id="{A807EF45-948A-8FFA-8868-B7D7A19EB46A}"/>
              </a:ext>
            </a:extLst>
          </p:cNvPr>
          <p:cNvSpPr/>
          <p:nvPr/>
        </p:nvSpPr>
        <p:spPr bwMode="gray">
          <a:xfrm>
            <a:off x="9408472" y="5495882"/>
            <a:ext cx="1883638" cy="1124886"/>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13" name="TextBox 12">
            <a:extLst>
              <a:ext uri="{FF2B5EF4-FFF2-40B4-BE49-F238E27FC236}">
                <a16:creationId xmlns:a16="http://schemas.microsoft.com/office/drawing/2014/main" id="{EADFEA8F-E5E5-B08E-9973-9AFB05B555F0}"/>
              </a:ext>
            </a:extLst>
          </p:cNvPr>
          <p:cNvSpPr txBox="1"/>
          <p:nvPr/>
        </p:nvSpPr>
        <p:spPr>
          <a:xfrm>
            <a:off x="9414019" y="5546723"/>
            <a:ext cx="1880465"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Region</a:t>
            </a:r>
            <a:r>
              <a:rPr kumimoji="0" lang="en-US" altLang="zh-CN" sz="18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 </a:t>
            </a:r>
            <a:r>
              <a:rPr lang="en-US" altLang="zh-CN" dirty="0">
                <a:solidFill>
                  <a:srgbClr val="FFFFFF"/>
                </a:solidFill>
                <a:latin typeface="arial" panose="020B0604020202020204" pitchFamily="34" charset="0"/>
              </a:rPr>
              <a:t>West Europe</a:t>
            </a:r>
            <a:endParaRPr kumimoji="0" lang="en-CN"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矩形 10">
            <a:extLst>
              <a:ext uri="{FF2B5EF4-FFF2-40B4-BE49-F238E27FC236}">
                <a16:creationId xmlns:a16="http://schemas.microsoft.com/office/drawing/2014/main" id="{FFEE582B-B28B-37AE-4085-50CF1B015828}"/>
              </a:ext>
            </a:extLst>
          </p:cNvPr>
          <p:cNvSpPr/>
          <p:nvPr/>
        </p:nvSpPr>
        <p:spPr bwMode="gray">
          <a:xfrm>
            <a:off x="6392290" y="3851122"/>
            <a:ext cx="2085976" cy="2740124"/>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15" name="TextBox 14">
            <a:extLst>
              <a:ext uri="{FF2B5EF4-FFF2-40B4-BE49-F238E27FC236}">
                <a16:creationId xmlns:a16="http://schemas.microsoft.com/office/drawing/2014/main" id="{1FDE614B-9203-50A7-155A-B05A49CABF60}"/>
              </a:ext>
            </a:extLst>
          </p:cNvPr>
          <p:cNvSpPr txBox="1"/>
          <p:nvPr/>
        </p:nvSpPr>
        <p:spPr>
          <a:xfrm>
            <a:off x="6313710" y="3869828"/>
            <a:ext cx="225096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Region</a:t>
            </a:r>
            <a:r>
              <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 </a:t>
            </a:r>
            <a:r>
              <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East Asia</a:t>
            </a:r>
            <a:endParaRPr kumimoji="0" lang="en-CN"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6" name="Group 15">
            <a:extLst>
              <a:ext uri="{FF2B5EF4-FFF2-40B4-BE49-F238E27FC236}">
                <a16:creationId xmlns:a16="http://schemas.microsoft.com/office/drawing/2014/main" id="{E22D6CE7-E9E3-07CB-86B9-9ED1C66CC304}"/>
              </a:ext>
            </a:extLst>
          </p:cNvPr>
          <p:cNvGrpSpPr/>
          <p:nvPr/>
        </p:nvGrpSpPr>
        <p:grpSpPr>
          <a:xfrm>
            <a:off x="7669649" y="5835667"/>
            <a:ext cx="778854" cy="755579"/>
            <a:chOff x="9132217" y="5186464"/>
            <a:chExt cx="1145258" cy="1303338"/>
          </a:xfrm>
        </p:grpSpPr>
        <p:sp>
          <p:nvSpPr>
            <p:cNvPr id="17" name="Rounded Rectangle 24">
              <a:extLst>
                <a:ext uri="{FF2B5EF4-FFF2-40B4-BE49-F238E27FC236}">
                  <a16:creationId xmlns:a16="http://schemas.microsoft.com/office/drawing/2014/main" id="{E468119B-499F-B6A4-1A34-F90E98FD20B7}"/>
                </a:ext>
              </a:extLst>
            </p:cNvPr>
            <p:cNvSpPr/>
            <p:nvPr/>
          </p:nvSpPr>
          <p:spPr bwMode="auto">
            <a:xfrm>
              <a:off x="9132217" y="5186464"/>
              <a:ext cx="1145258" cy="1303338"/>
            </a:xfrm>
            <a:prstGeom prst="roundRect">
              <a:avLst>
                <a:gd name="adj" fmla="val 7431"/>
              </a:avLst>
            </a:prstGeom>
            <a:solidFill>
              <a:schemeClr val="tx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marL="0" marR="0" lvl="0" indent="0" algn="ctr" defTabSz="914030" rtl="0" eaLnBrk="1" fontAlgn="base" latinLnBrk="0" hangingPunct="1">
                <a:lnSpc>
                  <a:spcPct val="100000"/>
                </a:lnSpc>
                <a:spcBef>
                  <a:spcPct val="0"/>
                </a:spcBef>
                <a:spcAft>
                  <a:spcPct val="0"/>
                </a:spcAft>
                <a:buClrTx/>
                <a:buSzTx/>
                <a:buFontTx/>
                <a:buNone/>
                <a:tabLst/>
                <a:defRPr/>
              </a:pPr>
              <a:r>
                <a:rPr kumimoji="0" lang="en-US" sz="1961" b="1" i="0" u="none" strike="noStrike" kern="0" cap="none" spc="0" normalizeH="0" baseline="0" noProof="0">
                  <a:ln>
                    <a:noFill/>
                  </a:ln>
                  <a:solidFill>
                    <a:srgbClr val="002060"/>
                  </a:solidFill>
                  <a:effectLst/>
                  <a:uLnTx/>
                  <a:uFillTx/>
                  <a:latin typeface="Segoe UI"/>
                  <a:ea typeface="+mn-ea"/>
                  <a:cs typeface="+mn-cs"/>
                </a:rPr>
                <a:t>DMZ</a:t>
              </a:r>
            </a:p>
          </p:txBody>
        </p:sp>
        <p:pic>
          <p:nvPicPr>
            <p:cNvPr id="18" name="Picture 17">
              <a:extLst>
                <a:ext uri="{FF2B5EF4-FFF2-40B4-BE49-F238E27FC236}">
                  <a16:creationId xmlns:a16="http://schemas.microsoft.com/office/drawing/2014/main" id="{593935B5-42E6-3EE9-41F1-C0A5543BC4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7057" y="5669769"/>
              <a:ext cx="648267" cy="648267"/>
            </a:xfrm>
            <a:prstGeom prst="rect">
              <a:avLst/>
            </a:prstGeom>
          </p:spPr>
        </p:pic>
      </p:grpSp>
      <p:sp>
        <p:nvSpPr>
          <p:cNvPr id="19" name="TextBox 18">
            <a:extLst>
              <a:ext uri="{FF2B5EF4-FFF2-40B4-BE49-F238E27FC236}">
                <a16:creationId xmlns:a16="http://schemas.microsoft.com/office/drawing/2014/main" id="{EDB00048-F8FA-04C5-D558-43DA8289FFAC}"/>
              </a:ext>
            </a:extLst>
          </p:cNvPr>
          <p:cNvSpPr txBox="1"/>
          <p:nvPr/>
        </p:nvSpPr>
        <p:spPr>
          <a:xfrm>
            <a:off x="6495579" y="4178513"/>
            <a:ext cx="1979606" cy="509917"/>
          </a:xfrm>
          <a:prstGeom prst="rect">
            <a:avLst/>
          </a:prstGeom>
          <a:noFill/>
        </p:spPr>
        <p:txBody>
          <a:bodyPr wrap="square" lIns="0" tIns="0" rIns="0" bIns="0" rtlCol="0">
            <a:spAutoFit/>
          </a:bodyPr>
          <a:lstStyle/>
          <a:p>
            <a:pPr marL="0" marR="0" lvl="0" indent="0" algn="l" defTabSz="896386" rtl="0" eaLnBrk="1" fontAlgn="auto" latinLnBrk="0" hangingPunct="1">
              <a:lnSpc>
                <a:spcPct val="90000"/>
              </a:lnSpc>
              <a:spcBef>
                <a:spcPts val="0"/>
              </a:spcBef>
              <a:spcAft>
                <a:spcPts val="588"/>
              </a:spcAft>
              <a:buClrTx/>
              <a:buSzTx/>
              <a:buFontTx/>
              <a:buNone/>
              <a:tabLst/>
              <a:defRPr/>
            </a:pPr>
            <a:r>
              <a:rPr kumimoji="0" lang="en-US" sz="1568" b="0" i="0" u="none" strike="noStrike" kern="0" cap="none" spc="0" normalizeH="0" baseline="0" noProof="0">
                <a:ln>
                  <a:noFill/>
                </a:ln>
                <a:solidFill>
                  <a:srgbClr val="FFFFFF"/>
                </a:solidFill>
                <a:effectLst/>
                <a:uLnTx/>
                <a:uFillTx/>
                <a:latin typeface="Segoe UI Light"/>
                <a:ea typeface="+mn-ea"/>
                <a:cs typeface="+mn-cs"/>
              </a:rPr>
              <a:t>Azure Virtual Network</a:t>
            </a:r>
          </a:p>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568" b="0" i="0" u="none" strike="noStrike" kern="0" cap="none" spc="0" normalizeH="0" baseline="0" noProof="0">
                <a:ln>
                  <a:noFill/>
                </a:ln>
                <a:solidFill>
                  <a:srgbClr val="FFFFFF"/>
                </a:solidFill>
                <a:effectLst/>
                <a:uLnTx/>
                <a:uFillTx/>
                <a:latin typeface="Segoe UI Light"/>
                <a:ea typeface="+mn-ea"/>
                <a:cs typeface="+mn-cs"/>
              </a:rPr>
              <a:t>(VNET</a:t>
            </a:r>
            <a:r>
              <a:rPr kumimoji="0" lang="en-US" altLang="zh-CN" sz="1568" b="0" i="0" u="none" strike="noStrike" kern="0" cap="none" spc="0" normalizeH="0" baseline="0" noProof="0">
                <a:ln>
                  <a:noFill/>
                </a:ln>
                <a:solidFill>
                  <a:srgbClr val="FFFFFF"/>
                </a:solidFill>
                <a:effectLst/>
                <a:uLnTx/>
                <a:uFillTx/>
                <a:latin typeface="Segoe UI Light"/>
                <a:ea typeface="+mn-ea"/>
                <a:cs typeface="+mn-cs"/>
              </a:rPr>
              <a:t>2</a:t>
            </a:r>
            <a:r>
              <a:rPr kumimoji="0" lang="en-US" sz="1568" b="0" i="0" u="none" strike="noStrike" kern="0" cap="none" spc="0" normalizeH="0" baseline="0" noProof="0">
                <a:ln>
                  <a:noFill/>
                </a:ln>
                <a:solidFill>
                  <a:srgbClr val="FFFFFF"/>
                </a:solidFill>
                <a:effectLst/>
                <a:uLnTx/>
                <a:uFillTx/>
                <a:latin typeface="Segoe UI Light"/>
                <a:ea typeface="+mn-ea"/>
                <a:cs typeface="+mn-cs"/>
              </a:rPr>
              <a:t>)</a:t>
            </a:r>
          </a:p>
        </p:txBody>
      </p:sp>
      <p:sp>
        <p:nvSpPr>
          <p:cNvPr id="20" name="矩形 10">
            <a:extLst>
              <a:ext uri="{FF2B5EF4-FFF2-40B4-BE49-F238E27FC236}">
                <a16:creationId xmlns:a16="http://schemas.microsoft.com/office/drawing/2014/main" id="{EABADD26-7A03-738F-2740-BA48B252627A}"/>
              </a:ext>
            </a:extLst>
          </p:cNvPr>
          <p:cNvSpPr/>
          <p:nvPr/>
        </p:nvSpPr>
        <p:spPr bwMode="gray">
          <a:xfrm>
            <a:off x="6111196" y="2556241"/>
            <a:ext cx="5492971" cy="4254476"/>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21" name="Freeform 539">
            <a:extLst>
              <a:ext uri="{FF2B5EF4-FFF2-40B4-BE49-F238E27FC236}">
                <a16:creationId xmlns:a16="http://schemas.microsoft.com/office/drawing/2014/main" id="{34CD163B-89F7-8F59-14AF-45BE01C2D6B0}"/>
              </a:ext>
            </a:extLst>
          </p:cNvPr>
          <p:cNvSpPr>
            <a:spLocks noChangeAspect="1"/>
          </p:cNvSpPr>
          <p:nvPr/>
        </p:nvSpPr>
        <p:spPr bwMode="auto">
          <a:xfrm>
            <a:off x="6228351" y="2623335"/>
            <a:ext cx="1806103" cy="112088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ln w="63500">
            <a:solidFill>
              <a:srgbClr val="7030A0"/>
            </a:solidFill>
          </a:ln>
        </p:spPr>
        <p:style>
          <a:lnRef idx="2">
            <a:schemeClr val="dk1"/>
          </a:lnRef>
          <a:fillRef idx="1">
            <a:schemeClr val="lt1"/>
          </a:fillRef>
          <a:effectRef idx="0">
            <a:schemeClr val="dk1"/>
          </a:effectRef>
          <a:fontRef idx="minor">
            <a:schemeClr val="dk1"/>
          </a:fontRef>
        </p:style>
        <p:txBody>
          <a:bodyPr vert="horz" wrap="square" lIns="65910" tIns="32955" rIns="65910" bIns="32955" numCol="1" anchor="t" anchorCtr="0" compatLnSpc="1">
            <a:prstTxWarp prst="textNoShape">
              <a:avLst/>
            </a:prstTxWarp>
          </a:bodyPr>
          <a:lstStyle/>
          <a:p>
            <a:pPr marL="0" marR="0" lvl="0" indent="0" algn="l" defTabSz="672094" rtl="0" eaLnBrk="1" fontAlgn="auto" latinLnBrk="0" hangingPunct="1">
              <a:lnSpc>
                <a:spcPct val="100000"/>
              </a:lnSpc>
              <a:spcBef>
                <a:spcPts val="0"/>
              </a:spcBef>
              <a:spcAft>
                <a:spcPts val="0"/>
              </a:spcAft>
              <a:buClrTx/>
              <a:buSzTx/>
              <a:buFontTx/>
              <a:buNone/>
              <a:tabLst/>
              <a:defRPr/>
            </a:pPr>
            <a:endParaRPr kumimoji="0" lang="en-US" sz="129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TextBox 21">
            <a:extLst>
              <a:ext uri="{FF2B5EF4-FFF2-40B4-BE49-F238E27FC236}">
                <a16:creationId xmlns:a16="http://schemas.microsoft.com/office/drawing/2014/main" id="{23EBE2AC-F0C1-DD3F-97B8-271E4779FA2D}"/>
              </a:ext>
            </a:extLst>
          </p:cNvPr>
          <p:cNvSpPr txBox="1"/>
          <p:nvPr/>
        </p:nvSpPr>
        <p:spPr>
          <a:xfrm>
            <a:off x="6462207" y="3206408"/>
            <a:ext cx="1708319"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N" sz="2000" b="0" i="0" u="none" strike="noStrike" kern="1200" cap="none" spc="0" normalizeH="0" baseline="0" noProof="0" dirty="0">
                <a:ln>
                  <a:noFill/>
                </a:ln>
                <a:solidFill>
                  <a:srgbClr val="000000"/>
                </a:solidFill>
                <a:effectLst/>
                <a:uLnTx/>
                <a:uFillTx/>
                <a:latin typeface="Segoe UI"/>
                <a:ea typeface="+mn-ea"/>
                <a:cs typeface="+mn-cs"/>
              </a:rPr>
              <a:t>Azure</a:t>
            </a:r>
            <a:r>
              <a:rPr kumimoji="0" lang="zh-CN" altLang="en-US" sz="2000" b="0" i="0" u="none" strike="noStrike" kern="1200" cap="none" spc="0" normalizeH="0" baseline="0" noProof="0" dirty="0">
                <a:ln>
                  <a:noFill/>
                </a:ln>
                <a:solidFill>
                  <a:srgbClr val="000000"/>
                </a:solidFill>
                <a:effectLst/>
                <a:uLnTx/>
                <a:uFillTx/>
                <a:latin typeface="Segoe UI"/>
                <a:ea typeface="+mn-ea"/>
                <a:cs typeface="+mn-cs"/>
              </a:rPr>
              <a:t> </a:t>
            </a:r>
            <a:r>
              <a:rPr kumimoji="0" lang="en-US" altLang="zh-CN" sz="2000" b="0" i="0" u="none" strike="noStrike" kern="1200" cap="none" spc="0" normalizeH="0" baseline="0" noProof="0" dirty="0">
                <a:ln>
                  <a:noFill/>
                </a:ln>
                <a:solidFill>
                  <a:srgbClr val="000000"/>
                </a:solidFill>
                <a:effectLst/>
                <a:uLnTx/>
                <a:uFillTx/>
                <a:latin typeface="Segoe UI"/>
                <a:ea typeface="+mn-ea"/>
                <a:cs typeface="+mn-cs"/>
              </a:rPr>
              <a:t>Cloud</a:t>
            </a:r>
            <a:endParaRPr kumimoji="0" lang="en-CN" sz="20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23" name="Straight Arrow Connector 22">
            <a:extLst>
              <a:ext uri="{FF2B5EF4-FFF2-40B4-BE49-F238E27FC236}">
                <a16:creationId xmlns:a16="http://schemas.microsoft.com/office/drawing/2014/main" id="{D66EAE79-1432-E5CC-3EA0-3F1040F2B337}"/>
              </a:ext>
            </a:extLst>
          </p:cNvPr>
          <p:cNvCxnSpPr>
            <a:cxnSpLocks/>
            <a:stCxn id="6" idx="1"/>
            <a:endCxn id="26" idx="3"/>
          </p:cNvCxnSpPr>
          <p:nvPr/>
        </p:nvCxnSpPr>
        <p:spPr>
          <a:xfrm flipH="1">
            <a:off x="8440161" y="3266892"/>
            <a:ext cx="949329" cy="168836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ADA7FD9-2A55-62FE-B330-AB4F55EA7508}"/>
              </a:ext>
            </a:extLst>
          </p:cNvPr>
          <p:cNvCxnSpPr>
            <a:cxnSpLocks/>
            <a:stCxn id="9" idx="1"/>
          </p:cNvCxnSpPr>
          <p:nvPr/>
        </p:nvCxnSpPr>
        <p:spPr>
          <a:xfrm flipH="1">
            <a:off x="8469081" y="4673428"/>
            <a:ext cx="941564" cy="2771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ACAC4B6-E057-7EAA-BB90-2819A2B78FF8}"/>
              </a:ext>
            </a:extLst>
          </p:cNvPr>
          <p:cNvCxnSpPr>
            <a:cxnSpLocks/>
            <a:stCxn id="12" idx="1"/>
            <a:endCxn id="26" idx="3"/>
          </p:cNvCxnSpPr>
          <p:nvPr/>
        </p:nvCxnSpPr>
        <p:spPr>
          <a:xfrm flipH="1" flipV="1">
            <a:off x="8440161" y="4955255"/>
            <a:ext cx="968311" cy="11030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Picture 25" descr="A picture containing icon&#10;&#10;Description automatically generated">
            <a:extLst>
              <a:ext uri="{FF2B5EF4-FFF2-40B4-BE49-F238E27FC236}">
                <a16:creationId xmlns:a16="http://schemas.microsoft.com/office/drawing/2014/main" id="{1DC48218-B3FE-523E-42E3-074DC948EB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7727" y="4814189"/>
            <a:ext cx="252434" cy="282132"/>
          </a:xfrm>
          <a:prstGeom prst="rect">
            <a:avLst/>
          </a:prstGeom>
        </p:spPr>
      </p:pic>
      <p:pic>
        <p:nvPicPr>
          <p:cNvPr id="27" name="Picture 26" descr="A picture containing icon&#10;&#10;Description automatically generated">
            <a:extLst>
              <a:ext uri="{FF2B5EF4-FFF2-40B4-BE49-F238E27FC236}">
                <a16:creationId xmlns:a16="http://schemas.microsoft.com/office/drawing/2014/main" id="{7C5F9190-42F5-6F19-2836-EB12BFB276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8967" y="5116553"/>
            <a:ext cx="252434" cy="282132"/>
          </a:xfrm>
          <a:prstGeom prst="rect">
            <a:avLst/>
          </a:prstGeom>
        </p:spPr>
      </p:pic>
      <p:pic>
        <p:nvPicPr>
          <p:cNvPr id="28" name="Picture 27" descr="A picture containing icon&#10;&#10;Description automatically generated">
            <a:extLst>
              <a:ext uri="{FF2B5EF4-FFF2-40B4-BE49-F238E27FC236}">
                <a16:creationId xmlns:a16="http://schemas.microsoft.com/office/drawing/2014/main" id="{019A12BA-5143-D584-EA2E-D58C53DB20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8967" y="5433727"/>
            <a:ext cx="252434" cy="282132"/>
          </a:xfrm>
          <a:prstGeom prst="rect">
            <a:avLst/>
          </a:prstGeom>
        </p:spPr>
      </p:pic>
      <p:sp>
        <p:nvSpPr>
          <p:cNvPr id="29" name="TextBox 28">
            <a:extLst>
              <a:ext uri="{FF2B5EF4-FFF2-40B4-BE49-F238E27FC236}">
                <a16:creationId xmlns:a16="http://schemas.microsoft.com/office/drawing/2014/main" id="{C600316E-EBCF-FED7-58AD-ABA45E5D27D6}"/>
              </a:ext>
            </a:extLst>
          </p:cNvPr>
          <p:cNvSpPr txBox="1"/>
          <p:nvPr/>
        </p:nvSpPr>
        <p:spPr>
          <a:xfrm rot="20335234">
            <a:off x="8602307" y="4607719"/>
            <a:ext cx="750205"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a:ea typeface="+mn-ea"/>
                <a:cs typeface="+mn-cs"/>
              </a:rPr>
              <a:t>P</a:t>
            </a:r>
            <a:r>
              <a:rPr kumimoji="0" lang="en-CN" sz="800" b="0" i="0" u="none" strike="noStrike" kern="1200" cap="none" spc="0" normalizeH="0" baseline="0" noProof="0" dirty="0">
                <a:ln>
                  <a:noFill/>
                </a:ln>
                <a:solidFill>
                  <a:srgbClr val="FFFFFF"/>
                </a:solidFill>
                <a:effectLst/>
                <a:uLnTx/>
                <a:uFillTx/>
                <a:latin typeface="Segoe UI"/>
                <a:ea typeface="+mn-ea"/>
                <a:cs typeface="+mn-cs"/>
              </a:rPr>
              <a:t>rivate</a:t>
            </a:r>
            <a:r>
              <a:rPr kumimoji="0" lang="zh-CN" altLang="en-US" sz="800" b="0" i="0" u="none" strike="noStrike" kern="1200" cap="none" spc="0" normalizeH="0" baseline="0" noProof="0" dirty="0">
                <a:ln>
                  <a:noFill/>
                </a:ln>
                <a:solidFill>
                  <a:srgbClr val="FFFFFF"/>
                </a:solidFill>
                <a:effectLst/>
                <a:uLnTx/>
                <a:uFillTx/>
                <a:latin typeface="Segoe UI"/>
                <a:ea typeface="+mn-ea"/>
                <a:cs typeface="+mn-cs"/>
              </a:rPr>
              <a:t> </a:t>
            </a:r>
            <a:r>
              <a:rPr kumimoji="0" lang="en-US" altLang="zh-CN" sz="800" b="0" i="0" u="none" strike="noStrike" kern="1200" cap="none" spc="0" normalizeH="0" baseline="0" noProof="0" dirty="0">
                <a:ln>
                  <a:noFill/>
                </a:ln>
                <a:solidFill>
                  <a:srgbClr val="FFFFFF"/>
                </a:solidFill>
                <a:effectLst/>
                <a:uLnTx/>
                <a:uFillTx/>
                <a:latin typeface="Segoe UI"/>
                <a:ea typeface="+mn-ea"/>
                <a:cs typeface="+mn-cs"/>
              </a:rPr>
              <a:t>endpoint</a:t>
            </a:r>
            <a:endParaRPr kumimoji="0" lang="en-CN" sz="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0" name="TextBox 29">
            <a:extLst>
              <a:ext uri="{FF2B5EF4-FFF2-40B4-BE49-F238E27FC236}">
                <a16:creationId xmlns:a16="http://schemas.microsoft.com/office/drawing/2014/main" id="{2F0B40FA-2F81-686F-4C1D-00D9770D671F}"/>
              </a:ext>
            </a:extLst>
          </p:cNvPr>
          <p:cNvSpPr txBox="1"/>
          <p:nvPr/>
        </p:nvSpPr>
        <p:spPr>
          <a:xfrm rot="18186604">
            <a:off x="8512800" y="3812024"/>
            <a:ext cx="750205"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a:ea typeface="+mn-ea"/>
                <a:cs typeface="+mn-cs"/>
              </a:rPr>
              <a:t>P</a:t>
            </a:r>
            <a:r>
              <a:rPr kumimoji="0" lang="en-CN" sz="800" b="0" i="0" u="none" strike="noStrike" kern="1200" cap="none" spc="0" normalizeH="0" baseline="0" noProof="0" dirty="0">
                <a:ln>
                  <a:noFill/>
                </a:ln>
                <a:solidFill>
                  <a:srgbClr val="FFFFFF"/>
                </a:solidFill>
                <a:effectLst/>
                <a:uLnTx/>
                <a:uFillTx/>
                <a:latin typeface="Segoe UI"/>
                <a:ea typeface="+mn-ea"/>
                <a:cs typeface="+mn-cs"/>
              </a:rPr>
              <a:t>rivate</a:t>
            </a:r>
            <a:r>
              <a:rPr kumimoji="0" lang="zh-CN" altLang="en-US" sz="800" b="0" i="0" u="none" strike="noStrike" kern="1200" cap="none" spc="0" normalizeH="0" baseline="0" noProof="0" dirty="0">
                <a:ln>
                  <a:noFill/>
                </a:ln>
                <a:solidFill>
                  <a:srgbClr val="FFFFFF"/>
                </a:solidFill>
                <a:effectLst/>
                <a:uLnTx/>
                <a:uFillTx/>
                <a:latin typeface="Segoe UI"/>
                <a:ea typeface="+mn-ea"/>
                <a:cs typeface="+mn-cs"/>
              </a:rPr>
              <a:t> </a:t>
            </a:r>
            <a:r>
              <a:rPr kumimoji="0" lang="en-US" altLang="zh-CN" sz="800" b="0" i="0" u="none" strike="noStrike" kern="1200" cap="none" spc="0" normalizeH="0" baseline="0" noProof="0" dirty="0">
                <a:ln>
                  <a:noFill/>
                </a:ln>
                <a:solidFill>
                  <a:srgbClr val="FFFFFF"/>
                </a:solidFill>
                <a:effectLst/>
                <a:uLnTx/>
                <a:uFillTx/>
                <a:latin typeface="Segoe UI"/>
                <a:ea typeface="+mn-ea"/>
                <a:cs typeface="+mn-cs"/>
              </a:rPr>
              <a:t>endpoint</a:t>
            </a:r>
            <a:endParaRPr kumimoji="0" lang="en-CN" sz="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1" name="TextBox 30">
            <a:extLst>
              <a:ext uri="{FF2B5EF4-FFF2-40B4-BE49-F238E27FC236}">
                <a16:creationId xmlns:a16="http://schemas.microsoft.com/office/drawing/2014/main" id="{74811BFE-87B7-8354-9054-7BBAAC690C0A}"/>
              </a:ext>
            </a:extLst>
          </p:cNvPr>
          <p:cNvSpPr txBox="1"/>
          <p:nvPr/>
        </p:nvSpPr>
        <p:spPr>
          <a:xfrm rot="3040878">
            <a:off x="8546477" y="5275687"/>
            <a:ext cx="750205"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Segoe UI"/>
                <a:ea typeface="+mn-ea"/>
                <a:cs typeface="+mn-cs"/>
              </a:rPr>
              <a:t>P</a:t>
            </a:r>
            <a:r>
              <a:rPr kumimoji="0" lang="en-CN" sz="800" b="0" i="0" u="none" strike="noStrike" kern="1200" cap="none" spc="0" normalizeH="0" baseline="0" noProof="0" dirty="0">
                <a:ln>
                  <a:noFill/>
                </a:ln>
                <a:solidFill>
                  <a:srgbClr val="FFFFFF"/>
                </a:solidFill>
                <a:effectLst/>
                <a:uLnTx/>
                <a:uFillTx/>
                <a:latin typeface="Segoe UI"/>
                <a:ea typeface="+mn-ea"/>
                <a:cs typeface="+mn-cs"/>
              </a:rPr>
              <a:t>rivate</a:t>
            </a:r>
            <a:r>
              <a:rPr kumimoji="0" lang="zh-CN" altLang="en-US" sz="800" b="0" i="0" u="none" strike="noStrike" kern="1200" cap="none" spc="0" normalizeH="0" baseline="0" noProof="0" dirty="0">
                <a:ln>
                  <a:noFill/>
                </a:ln>
                <a:solidFill>
                  <a:srgbClr val="FFFFFF"/>
                </a:solidFill>
                <a:effectLst/>
                <a:uLnTx/>
                <a:uFillTx/>
                <a:latin typeface="Segoe UI"/>
                <a:ea typeface="+mn-ea"/>
                <a:cs typeface="+mn-cs"/>
              </a:rPr>
              <a:t> </a:t>
            </a:r>
            <a:r>
              <a:rPr kumimoji="0" lang="en-US" altLang="zh-CN" sz="800" b="0" i="0" u="none" strike="noStrike" kern="1200" cap="none" spc="0" normalizeH="0" baseline="0" noProof="0" dirty="0">
                <a:ln>
                  <a:noFill/>
                </a:ln>
                <a:solidFill>
                  <a:srgbClr val="FFFFFF"/>
                </a:solidFill>
                <a:effectLst/>
                <a:uLnTx/>
                <a:uFillTx/>
                <a:latin typeface="Segoe UI"/>
                <a:ea typeface="+mn-ea"/>
                <a:cs typeface="+mn-cs"/>
              </a:rPr>
              <a:t>endpoint</a:t>
            </a:r>
            <a:endParaRPr kumimoji="0" lang="en-CN" sz="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2" name="矩形 10">
            <a:extLst>
              <a:ext uri="{FF2B5EF4-FFF2-40B4-BE49-F238E27FC236}">
                <a16:creationId xmlns:a16="http://schemas.microsoft.com/office/drawing/2014/main" id="{41B1B984-20F3-001D-7C4E-53419AFC323C}"/>
              </a:ext>
            </a:extLst>
          </p:cNvPr>
          <p:cNvSpPr/>
          <p:nvPr/>
        </p:nvSpPr>
        <p:spPr bwMode="gray">
          <a:xfrm>
            <a:off x="426922" y="2556242"/>
            <a:ext cx="4320006" cy="4254476"/>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33" name="Freeform 539">
            <a:extLst>
              <a:ext uri="{FF2B5EF4-FFF2-40B4-BE49-F238E27FC236}">
                <a16:creationId xmlns:a16="http://schemas.microsoft.com/office/drawing/2014/main" id="{69EE175E-F014-BD7D-AF56-8D845A72EDC9}"/>
              </a:ext>
            </a:extLst>
          </p:cNvPr>
          <p:cNvSpPr>
            <a:spLocks noChangeAspect="1"/>
          </p:cNvSpPr>
          <p:nvPr/>
        </p:nvSpPr>
        <p:spPr bwMode="auto">
          <a:xfrm>
            <a:off x="481084" y="2556241"/>
            <a:ext cx="1806103" cy="112088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ln w="63500">
            <a:solidFill>
              <a:srgbClr val="7030A0"/>
            </a:solidFill>
          </a:ln>
        </p:spPr>
        <p:style>
          <a:lnRef idx="2">
            <a:schemeClr val="dk1"/>
          </a:lnRef>
          <a:fillRef idx="1">
            <a:schemeClr val="lt1"/>
          </a:fillRef>
          <a:effectRef idx="0">
            <a:schemeClr val="dk1"/>
          </a:effectRef>
          <a:fontRef idx="minor">
            <a:schemeClr val="dk1"/>
          </a:fontRef>
        </p:style>
        <p:txBody>
          <a:bodyPr vert="horz" wrap="square" lIns="65910" tIns="32955" rIns="65910" bIns="32955" numCol="1" anchor="t" anchorCtr="0" compatLnSpc="1">
            <a:prstTxWarp prst="textNoShape">
              <a:avLst/>
            </a:prstTxWarp>
          </a:bodyPr>
          <a:lstStyle/>
          <a:p>
            <a:pPr marL="0" marR="0" lvl="0" indent="0" algn="l" defTabSz="672094" rtl="0" eaLnBrk="1" fontAlgn="auto" latinLnBrk="0" hangingPunct="1">
              <a:lnSpc>
                <a:spcPct val="100000"/>
              </a:lnSpc>
              <a:spcBef>
                <a:spcPts val="0"/>
              </a:spcBef>
              <a:spcAft>
                <a:spcPts val="0"/>
              </a:spcAft>
              <a:buClrTx/>
              <a:buSzTx/>
              <a:buFontTx/>
              <a:buNone/>
              <a:tabLst/>
              <a:defRPr/>
            </a:pPr>
            <a:endParaRPr kumimoji="0" lang="en-US" sz="129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4" name="TextBox 33">
            <a:extLst>
              <a:ext uri="{FF2B5EF4-FFF2-40B4-BE49-F238E27FC236}">
                <a16:creationId xmlns:a16="http://schemas.microsoft.com/office/drawing/2014/main" id="{6F091617-0DFF-E816-96E7-5E3FDE7CA69F}"/>
              </a:ext>
            </a:extLst>
          </p:cNvPr>
          <p:cNvSpPr txBox="1"/>
          <p:nvPr/>
        </p:nvSpPr>
        <p:spPr>
          <a:xfrm>
            <a:off x="674910" y="3018024"/>
            <a:ext cx="2182856" cy="61555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Segoe UI"/>
                <a:ea typeface="+mn-ea"/>
                <a:cs typeface="+mn-cs"/>
              </a:rPr>
              <a:t>     </a:t>
            </a:r>
            <a:r>
              <a:rPr kumimoji="0" lang="en-CN" sz="2000" b="0" i="0" u="none" strike="noStrike" kern="1200" cap="none" spc="0" normalizeH="0" baseline="0" noProof="0">
                <a:ln>
                  <a:noFill/>
                </a:ln>
                <a:solidFill>
                  <a:srgbClr val="000000"/>
                </a:solidFill>
                <a:effectLst/>
                <a:uLnTx/>
                <a:uFillTx/>
                <a:latin typeface="Segoe UI"/>
                <a:ea typeface="+mn-ea"/>
                <a:cs typeface="+mn-cs"/>
              </a:rPr>
              <a:t>Azure</a:t>
            </a:r>
            <a:r>
              <a:rPr kumimoji="0" lang="zh-CN" altLang="en-US" sz="2000" b="0" i="0" u="none" strike="noStrike" kern="1200" cap="none" spc="0" normalizeH="0" baseline="0" noProof="0">
                <a:ln>
                  <a:noFill/>
                </a:ln>
                <a:solidFill>
                  <a:srgbClr val="000000"/>
                </a:solidFill>
                <a:effectLst/>
                <a:uLnTx/>
                <a:uFillTx/>
                <a:latin typeface="Segoe UI"/>
                <a:ea typeface="+mn-ea"/>
                <a:cs typeface="+mn-cs"/>
              </a:rPr>
              <a:t> </a:t>
            </a:r>
            <a:endParaRPr kumimoji="0" lang="en-US" altLang="zh-CN" sz="2000" b="0" i="0" u="none" strike="noStrike" kern="1200" cap="none" spc="0" normalizeH="0" baseline="0" noProof="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N" sz="2000" b="0" i="0" u="none" strike="noStrike" kern="1200" cap="none" spc="0" normalizeH="0" baseline="0" noProof="0">
                <a:ln>
                  <a:noFill/>
                </a:ln>
                <a:solidFill>
                  <a:srgbClr val="000000"/>
                </a:solidFill>
                <a:effectLst/>
                <a:uLnTx/>
                <a:uFillTx/>
                <a:latin typeface="Segoe UI"/>
                <a:ea typeface="+mn-ea"/>
                <a:cs typeface="+mn-cs"/>
              </a:rPr>
              <a:t>China</a:t>
            </a:r>
            <a:r>
              <a:rPr kumimoji="0" lang="zh-CN" altLang="en-US" sz="2000" b="0" i="0" u="none" strike="noStrike" kern="1200" cap="none" spc="0" normalizeH="0" baseline="0" noProof="0">
                <a:ln>
                  <a:noFill/>
                </a:ln>
                <a:solidFill>
                  <a:srgbClr val="000000"/>
                </a:solidFill>
                <a:effectLst/>
                <a:uLnTx/>
                <a:uFillTx/>
                <a:latin typeface="Segoe UI"/>
                <a:ea typeface="+mn-ea"/>
                <a:cs typeface="+mn-cs"/>
              </a:rPr>
              <a:t> </a:t>
            </a:r>
            <a:r>
              <a:rPr kumimoji="0" lang="en-US" altLang="zh-CN" sz="2000" b="0" i="0" u="none" strike="noStrike" kern="1200" cap="none" spc="0" normalizeH="0" baseline="0" noProof="0">
                <a:ln>
                  <a:noFill/>
                </a:ln>
                <a:solidFill>
                  <a:srgbClr val="000000"/>
                </a:solidFill>
                <a:effectLst/>
                <a:uLnTx/>
                <a:uFillTx/>
                <a:latin typeface="Segoe UI"/>
                <a:ea typeface="+mn-ea"/>
                <a:cs typeface="+mn-cs"/>
              </a:rPr>
              <a:t>Cloud</a:t>
            </a:r>
            <a:endParaRPr kumimoji="0" lang="en-CN" sz="2000" b="0" i="0" u="none" strike="noStrike" kern="1200" cap="none" spc="0" normalizeH="0" baseline="0" noProof="0">
              <a:ln>
                <a:noFill/>
              </a:ln>
              <a:solidFill>
                <a:srgbClr val="000000"/>
              </a:solidFill>
              <a:effectLst/>
              <a:uLnTx/>
              <a:uFillTx/>
              <a:latin typeface="Segoe UI"/>
              <a:ea typeface="+mn-ea"/>
              <a:cs typeface="+mn-cs"/>
            </a:endParaRPr>
          </a:p>
        </p:txBody>
      </p:sp>
      <p:sp>
        <p:nvSpPr>
          <p:cNvPr id="35" name="矩形 10">
            <a:extLst>
              <a:ext uri="{FF2B5EF4-FFF2-40B4-BE49-F238E27FC236}">
                <a16:creationId xmlns:a16="http://schemas.microsoft.com/office/drawing/2014/main" id="{72127892-8C9E-90FD-FDC8-EBFBECD4E77B}"/>
              </a:ext>
            </a:extLst>
          </p:cNvPr>
          <p:cNvSpPr/>
          <p:nvPr/>
        </p:nvSpPr>
        <p:spPr bwMode="gray">
          <a:xfrm>
            <a:off x="2496802" y="3611804"/>
            <a:ext cx="2085976" cy="2740124"/>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36" name="TextBox 35">
            <a:extLst>
              <a:ext uri="{FF2B5EF4-FFF2-40B4-BE49-F238E27FC236}">
                <a16:creationId xmlns:a16="http://schemas.microsoft.com/office/drawing/2014/main" id="{A89FF2D3-7D1C-403E-06DC-C670D3C51529}"/>
              </a:ext>
            </a:extLst>
          </p:cNvPr>
          <p:cNvSpPr txBox="1"/>
          <p:nvPr/>
        </p:nvSpPr>
        <p:spPr>
          <a:xfrm>
            <a:off x="2418222" y="3630510"/>
            <a:ext cx="225096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Region</a:t>
            </a:r>
            <a:r>
              <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a:t>
            </a:r>
            <a:r>
              <a:rPr kumimoji="0" lang="en-US" altLang="zh-CN"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Hub</a:t>
            </a:r>
            <a:endParaRPr kumimoji="0" lang="en-CN" sz="1800" b="0" i="0" u="none" strike="noStrike" kern="1200" cap="none" spc="0" normalizeH="0" baseline="0" noProof="0">
              <a:ln>
                <a:noFill/>
              </a:ln>
              <a:solidFill>
                <a:srgbClr val="FFFFFF"/>
              </a:solidFill>
              <a:effectLst/>
              <a:uLnTx/>
              <a:uFillTx/>
              <a:latin typeface="Segoe UI"/>
              <a:ea typeface="+mn-ea"/>
              <a:cs typeface="+mn-cs"/>
            </a:endParaRPr>
          </a:p>
        </p:txBody>
      </p:sp>
      <p:sp>
        <p:nvSpPr>
          <p:cNvPr id="37" name="TextBox 36">
            <a:extLst>
              <a:ext uri="{FF2B5EF4-FFF2-40B4-BE49-F238E27FC236}">
                <a16:creationId xmlns:a16="http://schemas.microsoft.com/office/drawing/2014/main" id="{57E12271-6005-7A36-561C-6A67CA5A0F60}"/>
              </a:ext>
            </a:extLst>
          </p:cNvPr>
          <p:cNvSpPr txBox="1"/>
          <p:nvPr/>
        </p:nvSpPr>
        <p:spPr>
          <a:xfrm>
            <a:off x="3148579" y="4196021"/>
            <a:ext cx="1979606" cy="409343"/>
          </a:xfrm>
          <a:prstGeom prst="rect">
            <a:avLst/>
          </a:prstGeom>
          <a:noFill/>
        </p:spPr>
        <p:txBody>
          <a:bodyPr wrap="square" lIns="0" tIns="0" rIns="0" bIns="0" rtlCol="0">
            <a:spAutoFit/>
          </a:bodyPr>
          <a:lstStyle/>
          <a:p>
            <a:pPr marL="0" marR="0" lvl="0" indent="0" algn="l" defTabSz="896386" rtl="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Light"/>
                <a:ea typeface="+mn-ea"/>
                <a:cs typeface="+mn-cs"/>
              </a:rPr>
              <a:t>Azure Virtual Network</a:t>
            </a:r>
          </a:p>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Light"/>
                <a:ea typeface="+mn-ea"/>
                <a:cs typeface="+mn-cs"/>
              </a:rPr>
              <a:t>(VNET1)</a:t>
            </a:r>
          </a:p>
        </p:txBody>
      </p:sp>
      <p:pic>
        <p:nvPicPr>
          <p:cNvPr id="38" name="グラフィックス 42">
            <a:extLst>
              <a:ext uri="{FF2B5EF4-FFF2-40B4-BE49-F238E27FC236}">
                <a16:creationId xmlns:a16="http://schemas.microsoft.com/office/drawing/2014/main" id="{27AEE41B-C78A-06DE-7135-AC5499C855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62971" y="4342296"/>
            <a:ext cx="478100" cy="478100"/>
          </a:xfrm>
          <a:prstGeom prst="rect">
            <a:avLst/>
          </a:prstGeom>
        </p:spPr>
      </p:pic>
      <p:sp>
        <p:nvSpPr>
          <p:cNvPr id="39" name="Up-Down Arrow 100">
            <a:extLst>
              <a:ext uri="{FF2B5EF4-FFF2-40B4-BE49-F238E27FC236}">
                <a16:creationId xmlns:a16="http://schemas.microsoft.com/office/drawing/2014/main" id="{767E12AB-FB8A-59CA-42BB-DD9E6B70B41B}"/>
              </a:ext>
            </a:extLst>
          </p:cNvPr>
          <p:cNvSpPr/>
          <p:nvPr/>
        </p:nvSpPr>
        <p:spPr bwMode="auto">
          <a:xfrm rot="5400000">
            <a:off x="5321298" y="4072132"/>
            <a:ext cx="478100" cy="1806104"/>
          </a:xfrm>
          <a:prstGeom prst="upDownArrow">
            <a:avLst>
              <a:gd name="adj1" fmla="val 62737"/>
              <a:gd name="adj2" fmla="val 48927"/>
            </a:avLst>
          </a:prstGeom>
          <a:solidFill>
            <a:schemeClr val="tx1"/>
          </a:solidFill>
          <a:ln w="76200">
            <a:solidFill>
              <a:schemeClr val="bg2">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5720" rIns="0" bIns="45720" numCol="1" rtlCol="0" anchor="ctr" anchorCtr="0" compatLnSpc="1">
            <a:prstTxWarp prst="textNoShape">
              <a:avLst/>
            </a:prstTxWarp>
          </a:bodyPr>
          <a:lstStyle/>
          <a:p>
            <a:pPr marL="0" marR="0" lvl="0" indent="0" algn="ctr" defTabSz="914030"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505050"/>
                </a:solidFill>
                <a:effectLst/>
                <a:uLnTx/>
                <a:uFillTx/>
                <a:latin typeface="Segoe UI"/>
                <a:ea typeface="+mn-ea"/>
                <a:cs typeface="+mn-cs"/>
              </a:rPr>
              <a:t>ExpressRoute </a:t>
            </a:r>
          </a:p>
        </p:txBody>
      </p:sp>
      <p:pic>
        <p:nvPicPr>
          <p:cNvPr id="40" name="グラフィックス 32">
            <a:extLst>
              <a:ext uri="{FF2B5EF4-FFF2-40B4-BE49-F238E27FC236}">
                <a16:creationId xmlns:a16="http://schemas.microsoft.com/office/drawing/2014/main" id="{515A30AA-82EA-40BF-137D-5498C34FF8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11998" y="5070324"/>
            <a:ext cx="323433" cy="323433"/>
          </a:xfrm>
          <a:prstGeom prst="rect">
            <a:avLst/>
          </a:prstGeom>
        </p:spPr>
      </p:pic>
      <p:sp>
        <p:nvSpPr>
          <p:cNvPr id="41" name="TextBox 40">
            <a:extLst>
              <a:ext uri="{FF2B5EF4-FFF2-40B4-BE49-F238E27FC236}">
                <a16:creationId xmlns:a16="http://schemas.microsoft.com/office/drawing/2014/main" id="{99793871-F1DB-296D-BCE7-C0198208B7B6}"/>
              </a:ext>
            </a:extLst>
          </p:cNvPr>
          <p:cNvSpPr txBox="1"/>
          <p:nvPr/>
        </p:nvSpPr>
        <p:spPr>
          <a:xfrm>
            <a:off x="6467014" y="5430864"/>
            <a:ext cx="57906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Gateway</a:t>
            </a:r>
            <a:endParaRPr kumimoji="0" lang="en-CN" sz="1200" b="0" i="0" u="none" strike="noStrike" kern="1200" cap="none" spc="0" normalizeH="0" baseline="0" noProof="0" err="1">
              <a:ln>
                <a:noFill/>
              </a:ln>
              <a:gradFill>
                <a:gsLst>
                  <a:gs pos="2917">
                    <a:srgbClr val="FFFFFF"/>
                  </a:gs>
                  <a:gs pos="30000">
                    <a:srgbClr val="FFFFFF"/>
                  </a:gs>
                </a:gsLst>
                <a:lin ang="5400000" scaled="0"/>
              </a:gradFill>
              <a:effectLst/>
              <a:uLnTx/>
              <a:uFillTx/>
              <a:latin typeface="Segoe UI"/>
              <a:ea typeface="+mn-ea"/>
              <a:cs typeface="+mn-cs"/>
            </a:endParaRPr>
          </a:p>
        </p:txBody>
      </p:sp>
      <p:pic>
        <p:nvPicPr>
          <p:cNvPr id="42" name="グラフィックス 24">
            <a:extLst>
              <a:ext uri="{FF2B5EF4-FFF2-40B4-BE49-F238E27FC236}">
                <a16:creationId xmlns:a16="http://schemas.microsoft.com/office/drawing/2014/main" id="{C6B130B9-0F16-FE7A-C26E-7D8896C5764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12193" y="6067300"/>
            <a:ext cx="509917" cy="509917"/>
          </a:xfrm>
          <a:prstGeom prst="rect">
            <a:avLst/>
          </a:prstGeom>
        </p:spPr>
      </p:pic>
      <p:pic>
        <p:nvPicPr>
          <p:cNvPr id="43" name="グラフィックス 24">
            <a:extLst>
              <a:ext uri="{FF2B5EF4-FFF2-40B4-BE49-F238E27FC236}">
                <a16:creationId xmlns:a16="http://schemas.microsoft.com/office/drawing/2014/main" id="{8B30A3C8-D447-A355-CA4F-987C390636C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55399" y="4400692"/>
            <a:ext cx="509917" cy="509917"/>
          </a:xfrm>
          <a:prstGeom prst="rect">
            <a:avLst/>
          </a:prstGeom>
        </p:spPr>
      </p:pic>
      <p:pic>
        <p:nvPicPr>
          <p:cNvPr id="44" name="グラフィックス 32">
            <a:extLst>
              <a:ext uri="{FF2B5EF4-FFF2-40B4-BE49-F238E27FC236}">
                <a16:creationId xmlns:a16="http://schemas.microsoft.com/office/drawing/2014/main" id="{B61DB648-98BB-EC86-4E03-F6D98B1481F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97787" y="4708654"/>
            <a:ext cx="323433" cy="323433"/>
          </a:xfrm>
          <a:prstGeom prst="rect">
            <a:avLst/>
          </a:prstGeom>
        </p:spPr>
      </p:pic>
      <p:sp>
        <p:nvSpPr>
          <p:cNvPr id="45" name="TextBox 44">
            <a:extLst>
              <a:ext uri="{FF2B5EF4-FFF2-40B4-BE49-F238E27FC236}">
                <a16:creationId xmlns:a16="http://schemas.microsoft.com/office/drawing/2014/main" id="{81859194-F9E4-C991-2D35-F1303C7FBB87}"/>
              </a:ext>
            </a:extLst>
          </p:cNvPr>
          <p:cNvSpPr txBox="1"/>
          <p:nvPr/>
        </p:nvSpPr>
        <p:spPr>
          <a:xfrm>
            <a:off x="4052803" y="5069194"/>
            <a:ext cx="579069"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a:ln>
                  <a:noFill/>
                </a:ln>
                <a:gradFill>
                  <a:gsLst>
                    <a:gs pos="2917">
                      <a:srgbClr val="FFFFFF"/>
                    </a:gs>
                    <a:gs pos="30000">
                      <a:srgbClr val="FFFFFF"/>
                    </a:gs>
                  </a:gsLst>
                  <a:lin ang="5400000" scaled="0"/>
                </a:gradFill>
                <a:effectLst/>
                <a:uLnTx/>
                <a:uFillTx/>
                <a:latin typeface="Segoe UI"/>
                <a:ea typeface="+mn-ea"/>
                <a:cs typeface="+mn-cs"/>
              </a:rPr>
              <a:t>Gateway</a:t>
            </a:r>
            <a:endParaRPr kumimoji="0" lang="en-CN" sz="1200" b="0" i="0" u="none" strike="noStrike" kern="1200" cap="none" spc="0" normalizeH="0" baseline="0" noProof="0" err="1">
              <a:ln>
                <a:noFill/>
              </a:ln>
              <a:gradFill>
                <a:gsLst>
                  <a:gs pos="2917">
                    <a:srgbClr val="FFFFFF"/>
                  </a:gs>
                  <a:gs pos="30000">
                    <a:srgbClr val="FFFFFF"/>
                  </a:gs>
                </a:gsLst>
                <a:lin ang="5400000" scaled="0"/>
              </a:gradFill>
              <a:effectLst/>
              <a:uLnTx/>
              <a:uFillTx/>
              <a:latin typeface="Segoe UI"/>
              <a:ea typeface="+mn-ea"/>
              <a:cs typeface="+mn-cs"/>
            </a:endParaRPr>
          </a:p>
        </p:txBody>
      </p:sp>
      <p:sp>
        <p:nvSpPr>
          <p:cNvPr id="46" name="矩形 10">
            <a:extLst>
              <a:ext uri="{FF2B5EF4-FFF2-40B4-BE49-F238E27FC236}">
                <a16:creationId xmlns:a16="http://schemas.microsoft.com/office/drawing/2014/main" id="{E3930A80-E743-2C74-2A53-9F11E25E3811}"/>
              </a:ext>
            </a:extLst>
          </p:cNvPr>
          <p:cNvSpPr/>
          <p:nvPr/>
        </p:nvSpPr>
        <p:spPr bwMode="gray">
          <a:xfrm>
            <a:off x="480445" y="3750803"/>
            <a:ext cx="1668935" cy="1318391"/>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47" name="TextBox 46">
            <a:extLst>
              <a:ext uri="{FF2B5EF4-FFF2-40B4-BE49-F238E27FC236}">
                <a16:creationId xmlns:a16="http://schemas.microsoft.com/office/drawing/2014/main" id="{14BA9C77-A222-5B95-45C5-840A0BFA069E}"/>
              </a:ext>
            </a:extLst>
          </p:cNvPr>
          <p:cNvSpPr txBox="1"/>
          <p:nvPr/>
        </p:nvSpPr>
        <p:spPr>
          <a:xfrm>
            <a:off x="661382" y="3831971"/>
            <a:ext cx="175683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Region</a:t>
            </a:r>
            <a:r>
              <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a:t>
            </a:r>
            <a:endParaRPr kumimoji="0" lang="en-CN" sz="1800" b="0" i="0" u="none" strike="noStrike" kern="1200" cap="none" spc="0" normalizeH="0" baseline="0" noProof="0">
              <a:ln>
                <a:noFill/>
              </a:ln>
              <a:solidFill>
                <a:srgbClr val="FFFFFF"/>
              </a:solidFill>
              <a:effectLst/>
              <a:uLnTx/>
              <a:uFillTx/>
              <a:latin typeface="Segoe UI"/>
              <a:ea typeface="+mn-ea"/>
              <a:cs typeface="+mn-cs"/>
            </a:endParaRPr>
          </a:p>
        </p:txBody>
      </p:sp>
      <p:sp>
        <p:nvSpPr>
          <p:cNvPr id="48" name="TextBox 47">
            <a:extLst>
              <a:ext uri="{FF2B5EF4-FFF2-40B4-BE49-F238E27FC236}">
                <a16:creationId xmlns:a16="http://schemas.microsoft.com/office/drawing/2014/main" id="{6E7B418D-871E-8F1A-0932-CB4039F8422B}"/>
              </a:ext>
            </a:extLst>
          </p:cNvPr>
          <p:cNvSpPr txBox="1"/>
          <p:nvPr/>
        </p:nvSpPr>
        <p:spPr>
          <a:xfrm>
            <a:off x="501040" y="4335273"/>
            <a:ext cx="1636311" cy="409343"/>
          </a:xfrm>
          <a:prstGeom prst="rect">
            <a:avLst/>
          </a:prstGeom>
          <a:noFill/>
        </p:spPr>
        <p:txBody>
          <a:bodyPr wrap="square" lIns="0" tIns="0" rIns="0" bIns="0" rtlCol="0">
            <a:spAutoFit/>
          </a:bodyPr>
          <a:lstStyle/>
          <a:p>
            <a:pPr marL="0" marR="0" lvl="0" indent="0" algn="l" defTabSz="896386" rtl="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Light"/>
                <a:ea typeface="+mn-ea"/>
                <a:cs typeface="+mn-cs"/>
              </a:rPr>
              <a:t>Azure Virtual Network</a:t>
            </a:r>
          </a:p>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Light"/>
                <a:ea typeface="+mn-ea"/>
                <a:cs typeface="+mn-cs"/>
              </a:rPr>
              <a:t>(</a:t>
            </a:r>
            <a:r>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mn-ea"/>
                <a:cs typeface="+mn-cs"/>
              </a:rPr>
              <a:t>Spoke3</a:t>
            </a:r>
            <a:r>
              <a:rPr kumimoji="0" lang="en-US" sz="1200" b="0" i="0" u="none" strike="noStrike" kern="0" cap="none" spc="0" normalizeH="0" baseline="0" noProof="0">
                <a:ln>
                  <a:noFill/>
                </a:ln>
                <a:solidFill>
                  <a:srgbClr val="FFFFFF"/>
                </a:solidFill>
                <a:effectLst/>
                <a:uLnTx/>
                <a:uFillTx/>
                <a:latin typeface="Segoe UI Light"/>
                <a:ea typeface="+mn-ea"/>
                <a:cs typeface="+mn-cs"/>
              </a:rPr>
              <a:t>)</a:t>
            </a:r>
          </a:p>
        </p:txBody>
      </p:sp>
      <p:sp>
        <p:nvSpPr>
          <p:cNvPr id="49" name="矩形 10">
            <a:extLst>
              <a:ext uri="{FF2B5EF4-FFF2-40B4-BE49-F238E27FC236}">
                <a16:creationId xmlns:a16="http://schemas.microsoft.com/office/drawing/2014/main" id="{FF563FE2-7BE0-B9C6-D5C5-1B4697111AE2}"/>
              </a:ext>
            </a:extLst>
          </p:cNvPr>
          <p:cNvSpPr/>
          <p:nvPr/>
        </p:nvSpPr>
        <p:spPr bwMode="gray">
          <a:xfrm>
            <a:off x="446610" y="5293938"/>
            <a:ext cx="1668935" cy="1318391"/>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50" name="TextBox 49">
            <a:extLst>
              <a:ext uri="{FF2B5EF4-FFF2-40B4-BE49-F238E27FC236}">
                <a16:creationId xmlns:a16="http://schemas.microsoft.com/office/drawing/2014/main" id="{B580A129-DB27-2B74-9536-E69DC08160DD}"/>
              </a:ext>
            </a:extLst>
          </p:cNvPr>
          <p:cNvSpPr txBox="1"/>
          <p:nvPr/>
        </p:nvSpPr>
        <p:spPr>
          <a:xfrm>
            <a:off x="739319" y="5277051"/>
            <a:ext cx="175683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Region</a:t>
            </a:r>
            <a:r>
              <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a:t>
            </a:r>
            <a:endParaRPr kumimoji="0" lang="en-CN" sz="1800" b="0" i="0" u="none" strike="noStrike" kern="1200" cap="none" spc="0" normalizeH="0" baseline="0" noProof="0">
              <a:ln>
                <a:noFill/>
              </a:ln>
              <a:solidFill>
                <a:srgbClr val="FFFFFF"/>
              </a:solidFill>
              <a:effectLst/>
              <a:uLnTx/>
              <a:uFillTx/>
              <a:latin typeface="Segoe UI"/>
              <a:ea typeface="+mn-ea"/>
              <a:cs typeface="+mn-cs"/>
            </a:endParaRPr>
          </a:p>
        </p:txBody>
      </p:sp>
      <p:sp>
        <p:nvSpPr>
          <p:cNvPr id="51" name="TextBox 50">
            <a:extLst>
              <a:ext uri="{FF2B5EF4-FFF2-40B4-BE49-F238E27FC236}">
                <a16:creationId xmlns:a16="http://schemas.microsoft.com/office/drawing/2014/main" id="{3D128778-BC88-6642-8A0F-2374ACE3E316}"/>
              </a:ext>
            </a:extLst>
          </p:cNvPr>
          <p:cNvSpPr txBox="1"/>
          <p:nvPr/>
        </p:nvSpPr>
        <p:spPr>
          <a:xfrm>
            <a:off x="524547" y="5780353"/>
            <a:ext cx="1536930" cy="409343"/>
          </a:xfrm>
          <a:prstGeom prst="rect">
            <a:avLst/>
          </a:prstGeom>
          <a:noFill/>
        </p:spPr>
        <p:txBody>
          <a:bodyPr wrap="square" lIns="0" tIns="0" rIns="0" bIns="0" rtlCol="0">
            <a:spAutoFit/>
          </a:bodyPr>
          <a:lstStyle/>
          <a:p>
            <a:pPr marL="0" marR="0" lvl="0" indent="0" algn="l" defTabSz="896386" rtl="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Light"/>
                <a:ea typeface="+mn-ea"/>
                <a:cs typeface="+mn-cs"/>
              </a:rPr>
              <a:t>Azure Virtual Network</a:t>
            </a:r>
          </a:p>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Light"/>
                <a:ea typeface="+mn-ea"/>
                <a:cs typeface="+mn-cs"/>
              </a:rPr>
              <a:t>(</a:t>
            </a:r>
            <a:r>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mn-ea"/>
                <a:cs typeface="+mn-cs"/>
              </a:rPr>
              <a:t>Spoke4</a:t>
            </a:r>
            <a:r>
              <a:rPr kumimoji="0" lang="en-US" sz="1200" b="0" i="0" u="none" strike="noStrike" kern="0" cap="none" spc="0" normalizeH="0" baseline="0" noProof="0">
                <a:ln>
                  <a:noFill/>
                </a:ln>
                <a:solidFill>
                  <a:srgbClr val="FFFFFF"/>
                </a:solidFill>
                <a:effectLst/>
                <a:uLnTx/>
                <a:uFillTx/>
                <a:latin typeface="Segoe UI Light"/>
                <a:ea typeface="+mn-ea"/>
                <a:cs typeface="+mn-cs"/>
              </a:rPr>
              <a:t>)</a:t>
            </a:r>
          </a:p>
        </p:txBody>
      </p:sp>
      <p:cxnSp>
        <p:nvCxnSpPr>
          <p:cNvPr id="52" name="Straight Arrow Connector 51">
            <a:extLst>
              <a:ext uri="{FF2B5EF4-FFF2-40B4-BE49-F238E27FC236}">
                <a16:creationId xmlns:a16="http://schemas.microsoft.com/office/drawing/2014/main" id="{CA68B6C3-28E1-0368-F245-E14E3917C070}"/>
              </a:ext>
            </a:extLst>
          </p:cNvPr>
          <p:cNvCxnSpPr>
            <a:cxnSpLocks/>
            <a:stCxn id="59" idx="1"/>
          </p:cNvCxnSpPr>
          <p:nvPr/>
        </p:nvCxnSpPr>
        <p:spPr>
          <a:xfrm flipH="1" flipV="1">
            <a:off x="2132257" y="4393272"/>
            <a:ext cx="986559" cy="41031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13DF204-9A41-113E-2922-82423620442E}"/>
              </a:ext>
            </a:extLst>
          </p:cNvPr>
          <p:cNvCxnSpPr>
            <a:cxnSpLocks/>
            <a:stCxn id="59" idx="1"/>
            <a:endCxn id="51" idx="3"/>
          </p:cNvCxnSpPr>
          <p:nvPr/>
        </p:nvCxnSpPr>
        <p:spPr>
          <a:xfrm flipH="1">
            <a:off x="2061477" y="4803587"/>
            <a:ext cx="1057339" cy="118143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8C4678B-7532-4777-2F23-806EEAA94D7E}"/>
              </a:ext>
            </a:extLst>
          </p:cNvPr>
          <p:cNvSpPr txBox="1"/>
          <p:nvPr/>
        </p:nvSpPr>
        <p:spPr>
          <a:xfrm rot="1617156">
            <a:off x="2142121" y="4530557"/>
            <a:ext cx="1215086"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a:ln>
                  <a:noFill/>
                </a:ln>
                <a:solidFill>
                  <a:srgbClr val="FFFFFF"/>
                </a:solidFill>
                <a:effectLst/>
                <a:uLnTx/>
                <a:uFillTx/>
                <a:latin typeface="Segoe UI"/>
                <a:ea typeface="+mn-ea"/>
                <a:cs typeface="+mn-cs"/>
              </a:rPr>
              <a:t>Global</a:t>
            </a:r>
            <a:r>
              <a:rPr kumimoji="0" lang="zh-CN" altLang="en-US" sz="800" b="0" i="0" u="none" strike="noStrike" kern="1200" cap="none" spc="0" normalizeH="0" baseline="0" noProof="0">
                <a:ln>
                  <a:noFill/>
                </a:ln>
                <a:solidFill>
                  <a:srgbClr val="FFFFFF"/>
                </a:solidFill>
                <a:effectLst/>
                <a:uLnTx/>
                <a:uFillTx/>
                <a:latin typeface="Segoe UI"/>
                <a:ea typeface="+mn-ea"/>
                <a:cs typeface="+mn-cs"/>
              </a:rPr>
              <a:t> </a:t>
            </a:r>
            <a:r>
              <a:rPr kumimoji="0" lang="en-US" altLang="zh-CN" sz="800" b="0" i="0" u="none" strike="noStrike" kern="1200" cap="none" spc="0" normalizeH="0" baseline="0" noProof="0">
                <a:ln>
                  <a:noFill/>
                </a:ln>
                <a:solidFill>
                  <a:srgbClr val="FFFFFF"/>
                </a:solidFill>
                <a:effectLst/>
                <a:uLnTx/>
                <a:uFillTx/>
                <a:latin typeface="Segoe UI"/>
                <a:ea typeface="+mn-ea"/>
                <a:cs typeface="+mn-cs"/>
              </a:rPr>
              <a:t>VNet</a:t>
            </a:r>
            <a:r>
              <a:rPr kumimoji="0" lang="zh-CN" altLang="en-US" sz="800" b="0" i="0" u="none" strike="noStrike" kern="1200" cap="none" spc="0" normalizeH="0" baseline="0" noProof="0">
                <a:ln>
                  <a:noFill/>
                </a:ln>
                <a:solidFill>
                  <a:srgbClr val="FFFFFF"/>
                </a:solidFill>
                <a:effectLst/>
                <a:uLnTx/>
                <a:uFillTx/>
                <a:latin typeface="Segoe UI"/>
                <a:ea typeface="+mn-ea"/>
                <a:cs typeface="+mn-cs"/>
              </a:rPr>
              <a:t> </a:t>
            </a:r>
            <a:r>
              <a:rPr kumimoji="0" lang="en-US" altLang="zh-CN" sz="800" b="0" i="0" u="none" strike="noStrike" kern="1200" cap="none" spc="0" normalizeH="0" baseline="0" noProof="0">
                <a:ln>
                  <a:noFill/>
                </a:ln>
                <a:solidFill>
                  <a:srgbClr val="FFFFFF"/>
                </a:solidFill>
                <a:effectLst/>
                <a:uLnTx/>
                <a:uFillTx/>
                <a:latin typeface="Segoe UI"/>
                <a:ea typeface="+mn-ea"/>
                <a:cs typeface="+mn-cs"/>
              </a:rPr>
              <a:t>Peering</a:t>
            </a:r>
            <a:endParaRPr kumimoji="0" lang="en-CN" sz="800" b="0" i="0" u="none" strike="noStrike" kern="1200" cap="none" spc="0" normalizeH="0" baseline="0" noProof="0" err="1">
              <a:ln>
                <a:noFill/>
              </a:ln>
              <a:solidFill>
                <a:srgbClr val="FFFFFF"/>
              </a:solidFill>
              <a:effectLst/>
              <a:uLnTx/>
              <a:uFillTx/>
              <a:latin typeface="Segoe UI"/>
              <a:ea typeface="+mn-ea"/>
              <a:cs typeface="+mn-cs"/>
            </a:endParaRPr>
          </a:p>
        </p:txBody>
      </p:sp>
      <p:sp>
        <p:nvSpPr>
          <p:cNvPr id="55" name="TextBox 54">
            <a:extLst>
              <a:ext uri="{FF2B5EF4-FFF2-40B4-BE49-F238E27FC236}">
                <a16:creationId xmlns:a16="http://schemas.microsoft.com/office/drawing/2014/main" id="{FA8A7DB2-8BA4-A369-DC8B-F8D59C7084ED}"/>
              </a:ext>
            </a:extLst>
          </p:cNvPr>
          <p:cNvSpPr txBox="1"/>
          <p:nvPr/>
        </p:nvSpPr>
        <p:spPr>
          <a:xfrm rot="18565086">
            <a:off x="2000000" y="5297019"/>
            <a:ext cx="926536"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a:ln>
                  <a:noFill/>
                </a:ln>
                <a:solidFill>
                  <a:srgbClr val="FFFFFF"/>
                </a:solidFill>
                <a:effectLst/>
                <a:uLnTx/>
                <a:uFillTx/>
                <a:latin typeface="Segoe UI"/>
                <a:ea typeface="+mn-ea"/>
                <a:cs typeface="+mn-cs"/>
              </a:rPr>
              <a:t>Global</a:t>
            </a:r>
            <a:r>
              <a:rPr kumimoji="0" lang="zh-CN" altLang="en-US" sz="800" b="0" i="0" u="none" strike="noStrike" kern="1200" cap="none" spc="0" normalizeH="0" baseline="0" noProof="0">
                <a:ln>
                  <a:noFill/>
                </a:ln>
                <a:solidFill>
                  <a:srgbClr val="FFFFFF"/>
                </a:solidFill>
                <a:effectLst/>
                <a:uLnTx/>
                <a:uFillTx/>
                <a:latin typeface="Segoe UI"/>
                <a:ea typeface="+mn-ea"/>
                <a:cs typeface="+mn-cs"/>
              </a:rPr>
              <a:t> </a:t>
            </a:r>
            <a:r>
              <a:rPr kumimoji="0" lang="en-US" altLang="zh-CN" sz="800" b="0" i="0" u="none" strike="noStrike" kern="1200" cap="none" spc="0" normalizeH="0" baseline="0" noProof="0">
                <a:ln>
                  <a:noFill/>
                </a:ln>
                <a:solidFill>
                  <a:srgbClr val="FFFFFF"/>
                </a:solidFill>
                <a:effectLst/>
                <a:uLnTx/>
                <a:uFillTx/>
                <a:latin typeface="Segoe UI"/>
                <a:ea typeface="+mn-ea"/>
                <a:cs typeface="+mn-cs"/>
              </a:rPr>
              <a:t>VNet</a:t>
            </a:r>
            <a:r>
              <a:rPr kumimoji="0" lang="zh-CN" altLang="en-US" sz="800" b="0" i="0" u="none" strike="noStrike" kern="1200" cap="none" spc="0" normalizeH="0" baseline="0" noProof="0">
                <a:ln>
                  <a:noFill/>
                </a:ln>
                <a:solidFill>
                  <a:srgbClr val="FFFFFF"/>
                </a:solidFill>
                <a:effectLst/>
                <a:uLnTx/>
                <a:uFillTx/>
                <a:latin typeface="Segoe UI"/>
                <a:ea typeface="+mn-ea"/>
                <a:cs typeface="+mn-cs"/>
              </a:rPr>
              <a:t> </a:t>
            </a:r>
            <a:r>
              <a:rPr kumimoji="0" lang="en-US" altLang="zh-CN" sz="800" b="0" i="0" u="none" strike="noStrike" kern="1200" cap="none" spc="0" normalizeH="0" baseline="0" noProof="0">
                <a:ln>
                  <a:noFill/>
                </a:ln>
                <a:solidFill>
                  <a:srgbClr val="FFFFFF"/>
                </a:solidFill>
                <a:effectLst/>
                <a:uLnTx/>
                <a:uFillTx/>
                <a:latin typeface="Segoe UI"/>
                <a:ea typeface="+mn-ea"/>
                <a:cs typeface="+mn-cs"/>
              </a:rPr>
              <a:t>Peering</a:t>
            </a:r>
            <a:endParaRPr kumimoji="0" lang="en-CN" sz="800" b="0" i="0" u="none" strike="noStrike" kern="1200" cap="none" spc="0" normalizeH="0" baseline="0" noProof="0" err="1">
              <a:ln>
                <a:noFill/>
              </a:ln>
              <a:solidFill>
                <a:srgbClr val="FFFFFF"/>
              </a:solidFill>
              <a:effectLst/>
              <a:uLnTx/>
              <a:uFillTx/>
              <a:latin typeface="Segoe UI"/>
              <a:ea typeface="+mn-ea"/>
              <a:cs typeface="+mn-cs"/>
            </a:endParaRPr>
          </a:p>
        </p:txBody>
      </p:sp>
      <p:sp>
        <p:nvSpPr>
          <p:cNvPr id="56" name="Freeform 78">
            <a:extLst>
              <a:ext uri="{FF2B5EF4-FFF2-40B4-BE49-F238E27FC236}">
                <a16:creationId xmlns:a16="http://schemas.microsoft.com/office/drawing/2014/main" id="{F85342AC-5B1A-E8A9-1101-17A0E5B974FC}"/>
              </a:ext>
            </a:extLst>
          </p:cNvPr>
          <p:cNvSpPr>
            <a:spLocks noEditPoints="1"/>
          </p:cNvSpPr>
          <p:nvPr/>
        </p:nvSpPr>
        <p:spPr bwMode="black">
          <a:xfrm>
            <a:off x="1535060" y="4627502"/>
            <a:ext cx="568078" cy="391875"/>
          </a:xfrm>
          <a:custGeom>
            <a:avLst/>
            <a:gdLst>
              <a:gd name="T0" fmla="*/ 2147483646 w 2291"/>
              <a:gd name="T1" fmla="*/ 2147483646 h 2197"/>
              <a:gd name="T2" fmla="*/ 2147483646 w 2291"/>
              <a:gd name="T3" fmla="*/ 2147483646 h 2197"/>
              <a:gd name="T4" fmla="*/ 2147483646 w 2291"/>
              <a:gd name="T5" fmla="*/ 2147483646 h 2197"/>
              <a:gd name="T6" fmla="*/ 2147483646 w 2291"/>
              <a:gd name="T7" fmla="*/ 2147483646 h 2197"/>
              <a:gd name="T8" fmla="*/ 2147483646 w 2291"/>
              <a:gd name="T9" fmla="*/ 2147483646 h 2197"/>
              <a:gd name="T10" fmla="*/ 2147483646 w 2291"/>
              <a:gd name="T11" fmla="*/ 2147483646 h 2197"/>
              <a:gd name="T12" fmla="*/ 2147483646 w 2291"/>
              <a:gd name="T13" fmla="*/ 2147483646 h 2197"/>
              <a:gd name="T14" fmla="*/ 2147483646 w 2291"/>
              <a:gd name="T15" fmla="*/ 2147483646 h 2197"/>
              <a:gd name="T16" fmla="*/ 2147483646 w 2291"/>
              <a:gd name="T17" fmla="*/ 2147483646 h 2197"/>
              <a:gd name="T18" fmla="*/ 2147483646 w 2291"/>
              <a:gd name="T19" fmla="*/ 2147483646 h 2197"/>
              <a:gd name="T20" fmla="*/ 2147483646 w 2291"/>
              <a:gd name="T21" fmla="*/ 2147483646 h 2197"/>
              <a:gd name="T22" fmla="*/ 2147483646 w 2291"/>
              <a:gd name="T23" fmla="*/ 2147483646 h 2197"/>
              <a:gd name="T24" fmla="*/ 2147483646 w 2291"/>
              <a:gd name="T25" fmla="*/ 0 h 2197"/>
              <a:gd name="T26" fmla="*/ 2147483646 w 2291"/>
              <a:gd name="T27" fmla="*/ 2147483646 h 2197"/>
              <a:gd name="T28" fmla="*/ 2147483646 w 2291"/>
              <a:gd name="T29" fmla="*/ 2147483646 h 2197"/>
              <a:gd name="T30" fmla="*/ 2147483646 w 2291"/>
              <a:gd name="T31" fmla="*/ 2066960149 h 2197"/>
              <a:gd name="T32" fmla="*/ 2147483646 w 2291"/>
              <a:gd name="T33" fmla="*/ 2147483646 h 2197"/>
              <a:gd name="T34" fmla="*/ 2147483646 w 2291"/>
              <a:gd name="T35" fmla="*/ 2147483646 h 2197"/>
              <a:gd name="T36" fmla="*/ 2147483646 w 2291"/>
              <a:gd name="T37" fmla="*/ 2147483646 h 2197"/>
              <a:gd name="T38" fmla="*/ 2147483646 w 2291"/>
              <a:gd name="T39" fmla="*/ 2147483646 h 2197"/>
              <a:gd name="T40" fmla="*/ 2147483646 w 2291"/>
              <a:gd name="T41" fmla="*/ 2147483646 h 2197"/>
              <a:gd name="T42" fmla="*/ 2147483646 w 2291"/>
              <a:gd name="T43" fmla="*/ 2147483646 h 2197"/>
              <a:gd name="T44" fmla="*/ 2147483646 w 2291"/>
              <a:gd name="T45" fmla="*/ 2147483646 h 2197"/>
              <a:gd name="T46" fmla="*/ 2147483646 w 2291"/>
              <a:gd name="T47" fmla="*/ 2147483646 h 2197"/>
              <a:gd name="T48" fmla="*/ 2147483646 w 2291"/>
              <a:gd name="T49" fmla="*/ 2147483646 h 2197"/>
              <a:gd name="T50" fmla="*/ 2147483646 w 2291"/>
              <a:gd name="T51" fmla="*/ 2147483646 h 2197"/>
              <a:gd name="T52" fmla="*/ 2147483646 w 2291"/>
              <a:gd name="T53" fmla="*/ 2147483646 h 2197"/>
              <a:gd name="T54" fmla="*/ 2147483646 w 2291"/>
              <a:gd name="T55" fmla="*/ 2147483646 h 2197"/>
              <a:gd name="T56" fmla="*/ 2147483646 w 2291"/>
              <a:gd name="T57" fmla="*/ 2147483646 h 2197"/>
              <a:gd name="T58" fmla="*/ 2147483646 w 2291"/>
              <a:gd name="T59" fmla="*/ 2147483646 h 2197"/>
              <a:gd name="T60" fmla="*/ 2147483646 w 2291"/>
              <a:gd name="T61" fmla="*/ 2147483646 h 2197"/>
              <a:gd name="T62" fmla="*/ 2147483646 w 2291"/>
              <a:gd name="T63" fmla="*/ 2147483646 h 2197"/>
              <a:gd name="T64" fmla="*/ 2147483646 w 2291"/>
              <a:gd name="T65" fmla="*/ 2147483646 h 2197"/>
              <a:gd name="T66" fmla="*/ 2147483646 w 2291"/>
              <a:gd name="T67" fmla="*/ 2147483646 h 2197"/>
              <a:gd name="T68" fmla="*/ 2147483646 w 2291"/>
              <a:gd name="T69" fmla="*/ 2147483646 h 2197"/>
              <a:gd name="T70" fmla="*/ 2147483646 w 2291"/>
              <a:gd name="T71" fmla="*/ 2147483646 h 2197"/>
              <a:gd name="T72" fmla="*/ 2147483646 w 2291"/>
              <a:gd name="T73" fmla="*/ 2147483646 h 2197"/>
              <a:gd name="T74" fmla="*/ 2147483646 w 2291"/>
              <a:gd name="T75" fmla="*/ 2147483646 h 2197"/>
              <a:gd name="T76" fmla="*/ 2147483646 w 2291"/>
              <a:gd name="T77" fmla="*/ 2147483646 h 2197"/>
              <a:gd name="T78" fmla="*/ 2147483646 w 2291"/>
              <a:gd name="T79" fmla="*/ 2147483646 h 2197"/>
              <a:gd name="T80" fmla="*/ 2147483646 w 2291"/>
              <a:gd name="T81" fmla="*/ 2147483646 h 2197"/>
              <a:gd name="T82" fmla="*/ 2147483646 w 2291"/>
              <a:gd name="T83" fmla="*/ 2147483646 h 2197"/>
              <a:gd name="T84" fmla="*/ 2147483646 w 2291"/>
              <a:gd name="T85" fmla="*/ 2147483646 h 2197"/>
              <a:gd name="T86" fmla="*/ 2147483646 w 2291"/>
              <a:gd name="T87" fmla="*/ 2147483646 h 2197"/>
              <a:gd name="T88" fmla="*/ 2147483646 w 2291"/>
              <a:gd name="T89" fmla="*/ 2147483646 h 2197"/>
              <a:gd name="T90" fmla="*/ 2147483646 w 2291"/>
              <a:gd name="T91" fmla="*/ 2147483646 h 2197"/>
              <a:gd name="T92" fmla="*/ 2147483646 w 2291"/>
              <a:gd name="T93" fmla="*/ 2147483646 h 2197"/>
              <a:gd name="T94" fmla="*/ 2147483646 w 2291"/>
              <a:gd name="T95" fmla="*/ 2147483646 h 2197"/>
              <a:gd name="T96" fmla="*/ 2147483646 w 2291"/>
              <a:gd name="T97" fmla="*/ 2147483646 h 2197"/>
              <a:gd name="T98" fmla="*/ 2147483646 w 2291"/>
              <a:gd name="T99" fmla="*/ 2147483646 h 2197"/>
              <a:gd name="T100" fmla="*/ 2147483646 w 2291"/>
              <a:gd name="T101" fmla="*/ 2147483646 h 2197"/>
              <a:gd name="T102" fmla="*/ 2147483646 w 2291"/>
              <a:gd name="T103" fmla="*/ 2147483646 h 2197"/>
              <a:gd name="T104" fmla="*/ 0 w 2291"/>
              <a:gd name="T105" fmla="*/ 2147483646 h 2197"/>
              <a:gd name="T106" fmla="*/ 797531940 w 2291"/>
              <a:gd name="T107" fmla="*/ 2147483646 h 2197"/>
              <a:gd name="T108" fmla="*/ 2147483646 w 2291"/>
              <a:gd name="T109" fmla="*/ 2147483646 h 2197"/>
              <a:gd name="T110" fmla="*/ 2147483646 w 2291"/>
              <a:gd name="T111" fmla="*/ 2147483646 h 2197"/>
              <a:gd name="T112" fmla="*/ 2147483646 w 2291"/>
              <a:gd name="T113" fmla="*/ 2147483646 h 2197"/>
              <a:gd name="T114" fmla="*/ 2147483646 w 2291"/>
              <a:gd name="T115" fmla="*/ 2147483646 h 2197"/>
              <a:gd name="T116" fmla="*/ 2147483646 w 2291"/>
              <a:gd name="T117" fmla="*/ 2147483646 h 2197"/>
              <a:gd name="T118" fmla="*/ 2147483646 w 2291"/>
              <a:gd name="T119" fmla="*/ 2147483646 h 2197"/>
              <a:gd name="T120" fmla="*/ 2147483646 w 2291"/>
              <a:gd name="T121" fmla="*/ 2147483646 h 2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lIns="60485" tIns="30243" rIns="60485" bIns="30243"/>
          <a:lstStyle/>
          <a:p>
            <a:pPr marL="0" marR="0" lvl="0" indent="0" algn="l" defTabSz="913505" rtl="0" eaLnBrk="0" fontAlgn="base" latinLnBrk="0" hangingPunct="0">
              <a:lnSpc>
                <a:spcPct val="100000"/>
              </a:lnSpc>
              <a:spcBef>
                <a:spcPct val="0"/>
              </a:spcBef>
              <a:spcAft>
                <a:spcPct val="0"/>
              </a:spcAft>
              <a:buClrTx/>
              <a:buSzTx/>
              <a:buFontTx/>
              <a:buNone/>
              <a:tabLst/>
              <a:defRPr/>
            </a:pPr>
            <a:endParaRPr kumimoji="0" lang="en-US" sz="1765" b="0" i="0" u="none" strike="noStrike" kern="0" cap="none" spc="0" normalizeH="0" baseline="0" noProof="0">
              <a:ln>
                <a:noFill/>
              </a:ln>
              <a:gradFill>
                <a:gsLst>
                  <a:gs pos="0">
                    <a:srgbClr val="FFFFFF"/>
                  </a:gs>
                  <a:gs pos="59000">
                    <a:srgbClr val="FFFFFF"/>
                  </a:gs>
                </a:gsLst>
                <a:lin ang="0" scaled="0"/>
              </a:gradFill>
              <a:effectLst/>
              <a:uLnTx/>
              <a:uFillTx/>
              <a:latin typeface="Segoe UI"/>
              <a:ea typeface="MS PGothic" pitchFamily="34" charset="-128"/>
              <a:cs typeface="+mn-cs"/>
            </a:endParaRPr>
          </a:p>
        </p:txBody>
      </p:sp>
      <p:sp>
        <p:nvSpPr>
          <p:cNvPr id="57" name="Freeform 78">
            <a:extLst>
              <a:ext uri="{FF2B5EF4-FFF2-40B4-BE49-F238E27FC236}">
                <a16:creationId xmlns:a16="http://schemas.microsoft.com/office/drawing/2014/main" id="{4DE75518-EC87-7A06-DFE8-3230A6FCED1F}"/>
              </a:ext>
            </a:extLst>
          </p:cNvPr>
          <p:cNvSpPr>
            <a:spLocks noEditPoints="1"/>
          </p:cNvSpPr>
          <p:nvPr/>
        </p:nvSpPr>
        <p:spPr bwMode="black">
          <a:xfrm>
            <a:off x="2586399" y="5932637"/>
            <a:ext cx="568078" cy="391875"/>
          </a:xfrm>
          <a:custGeom>
            <a:avLst/>
            <a:gdLst>
              <a:gd name="T0" fmla="*/ 2147483646 w 2291"/>
              <a:gd name="T1" fmla="*/ 2147483646 h 2197"/>
              <a:gd name="T2" fmla="*/ 2147483646 w 2291"/>
              <a:gd name="T3" fmla="*/ 2147483646 h 2197"/>
              <a:gd name="T4" fmla="*/ 2147483646 w 2291"/>
              <a:gd name="T5" fmla="*/ 2147483646 h 2197"/>
              <a:gd name="T6" fmla="*/ 2147483646 w 2291"/>
              <a:gd name="T7" fmla="*/ 2147483646 h 2197"/>
              <a:gd name="T8" fmla="*/ 2147483646 w 2291"/>
              <a:gd name="T9" fmla="*/ 2147483646 h 2197"/>
              <a:gd name="T10" fmla="*/ 2147483646 w 2291"/>
              <a:gd name="T11" fmla="*/ 2147483646 h 2197"/>
              <a:gd name="T12" fmla="*/ 2147483646 w 2291"/>
              <a:gd name="T13" fmla="*/ 2147483646 h 2197"/>
              <a:gd name="T14" fmla="*/ 2147483646 w 2291"/>
              <a:gd name="T15" fmla="*/ 2147483646 h 2197"/>
              <a:gd name="T16" fmla="*/ 2147483646 w 2291"/>
              <a:gd name="T17" fmla="*/ 2147483646 h 2197"/>
              <a:gd name="T18" fmla="*/ 2147483646 w 2291"/>
              <a:gd name="T19" fmla="*/ 2147483646 h 2197"/>
              <a:gd name="T20" fmla="*/ 2147483646 w 2291"/>
              <a:gd name="T21" fmla="*/ 2147483646 h 2197"/>
              <a:gd name="T22" fmla="*/ 2147483646 w 2291"/>
              <a:gd name="T23" fmla="*/ 2147483646 h 2197"/>
              <a:gd name="T24" fmla="*/ 2147483646 w 2291"/>
              <a:gd name="T25" fmla="*/ 0 h 2197"/>
              <a:gd name="T26" fmla="*/ 2147483646 w 2291"/>
              <a:gd name="T27" fmla="*/ 2147483646 h 2197"/>
              <a:gd name="T28" fmla="*/ 2147483646 w 2291"/>
              <a:gd name="T29" fmla="*/ 2147483646 h 2197"/>
              <a:gd name="T30" fmla="*/ 2147483646 w 2291"/>
              <a:gd name="T31" fmla="*/ 2066960149 h 2197"/>
              <a:gd name="T32" fmla="*/ 2147483646 w 2291"/>
              <a:gd name="T33" fmla="*/ 2147483646 h 2197"/>
              <a:gd name="T34" fmla="*/ 2147483646 w 2291"/>
              <a:gd name="T35" fmla="*/ 2147483646 h 2197"/>
              <a:gd name="T36" fmla="*/ 2147483646 w 2291"/>
              <a:gd name="T37" fmla="*/ 2147483646 h 2197"/>
              <a:gd name="T38" fmla="*/ 2147483646 w 2291"/>
              <a:gd name="T39" fmla="*/ 2147483646 h 2197"/>
              <a:gd name="T40" fmla="*/ 2147483646 w 2291"/>
              <a:gd name="T41" fmla="*/ 2147483646 h 2197"/>
              <a:gd name="T42" fmla="*/ 2147483646 w 2291"/>
              <a:gd name="T43" fmla="*/ 2147483646 h 2197"/>
              <a:gd name="T44" fmla="*/ 2147483646 w 2291"/>
              <a:gd name="T45" fmla="*/ 2147483646 h 2197"/>
              <a:gd name="T46" fmla="*/ 2147483646 w 2291"/>
              <a:gd name="T47" fmla="*/ 2147483646 h 2197"/>
              <a:gd name="T48" fmla="*/ 2147483646 w 2291"/>
              <a:gd name="T49" fmla="*/ 2147483646 h 2197"/>
              <a:gd name="T50" fmla="*/ 2147483646 w 2291"/>
              <a:gd name="T51" fmla="*/ 2147483646 h 2197"/>
              <a:gd name="T52" fmla="*/ 2147483646 w 2291"/>
              <a:gd name="T53" fmla="*/ 2147483646 h 2197"/>
              <a:gd name="T54" fmla="*/ 2147483646 w 2291"/>
              <a:gd name="T55" fmla="*/ 2147483646 h 2197"/>
              <a:gd name="T56" fmla="*/ 2147483646 w 2291"/>
              <a:gd name="T57" fmla="*/ 2147483646 h 2197"/>
              <a:gd name="T58" fmla="*/ 2147483646 w 2291"/>
              <a:gd name="T59" fmla="*/ 2147483646 h 2197"/>
              <a:gd name="T60" fmla="*/ 2147483646 w 2291"/>
              <a:gd name="T61" fmla="*/ 2147483646 h 2197"/>
              <a:gd name="T62" fmla="*/ 2147483646 w 2291"/>
              <a:gd name="T63" fmla="*/ 2147483646 h 2197"/>
              <a:gd name="T64" fmla="*/ 2147483646 w 2291"/>
              <a:gd name="T65" fmla="*/ 2147483646 h 2197"/>
              <a:gd name="T66" fmla="*/ 2147483646 w 2291"/>
              <a:gd name="T67" fmla="*/ 2147483646 h 2197"/>
              <a:gd name="T68" fmla="*/ 2147483646 w 2291"/>
              <a:gd name="T69" fmla="*/ 2147483646 h 2197"/>
              <a:gd name="T70" fmla="*/ 2147483646 w 2291"/>
              <a:gd name="T71" fmla="*/ 2147483646 h 2197"/>
              <a:gd name="T72" fmla="*/ 2147483646 w 2291"/>
              <a:gd name="T73" fmla="*/ 2147483646 h 2197"/>
              <a:gd name="T74" fmla="*/ 2147483646 w 2291"/>
              <a:gd name="T75" fmla="*/ 2147483646 h 2197"/>
              <a:gd name="T76" fmla="*/ 2147483646 w 2291"/>
              <a:gd name="T77" fmla="*/ 2147483646 h 2197"/>
              <a:gd name="T78" fmla="*/ 2147483646 w 2291"/>
              <a:gd name="T79" fmla="*/ 2147483646 h 2197"/>
              <a:gd name="T80" fmla="*/ 2147483646 w 2291"/>
              <a:gd name="T81" fmla="*/ 2147483646 h 2197"/>
              <a:gd name="T82" fmla="*/ 2147483646 w 2291"/>
              <a:gd name="T83" fmla="*/ 2147483646 h 2197"/>
              <a:gd name="T84" fmla="*/ 2147483646 w 2291"/>
              <a:gd name="T85" fmla="*/ 2147483646 h 2197"/>
              <a:gd name="T86" fmla="*/ 2147483646 w 2291"/>
              <a:gd name="T87" fmla="*/ 2147483646 h 2197"/>
              <a:gd name="T88" fmla="*/ 2147483646 w 2291"/>
              <a:gd name="T89" fmla="*/ 2147483646 h 2197"/>
              <a:gd name="T90" fmla="*/ 2147483646 w 2291"/>
              <a:gd name="T91" fmla="*/ 2147483646 h 2197"/>
              <a:gd name="T92" fmla="*/ 2147483646 w 2291"/>
              <a:gd name="T93" fmla="*/ 2147483646 h 2197"/>
              <a:gd name="T94" fmla="*/ 2147483646 w 2291"/>
              <a:gd name="T95" fmla="*/ 2147483646 h 2197"/>
              <a:gd name="T96" fmla="*/ 2147483646 w 2291"/>
              <a:gd name="T97" fmla="*/ 2147483646 h 2197"/>
              <a:gd name="T98" fmla="*/ 2147483646 w 2291"/>
              <a:gd name="T99" fmla="*/ 2147483646 h 2197"/>
              <a:gd name="T100" fmla="*/ 2147483646 w 2291"/>
              <a:gd name="T101" fmla="*/ 2147483646 h 2197"/>
              <a:gd name="T102" fmla="*/ 2147483646 w 2291"/>
              <a:gd name="T103" fmla="*/ 2147483646 h 2197"/>
              <a:gd name="T104" fmla="*/ 0 w 2291"/>
              <a:gd name="T105" fmla="*/ 2147483646 h 2197"/>
              <a:gd name="T106" fmla="*/ 797531940 w 2291"/>
              <a:gd name="T107" fmla="*/ 2147483646 h 2197"/>
              <a:gd name="T108" fmla="*/ 2147483646 w 2291"/>
              <a:gd name="T109" fmla="*/ 2147483646 h 2197"/>
              <a:gd name="T110" fmla="*/ 2147483646 w 2291"/>
              <a:gd name="T111" fmla="*/ 2147483646 h 2197"/>
              <a:gd name="T112" fmla="*/ 2147483646 w 2291"/>
              <a:gd name="T113" fmla="*/ 2147483646 h 2197"/>
              <a:gd name="T114" fmla="*/ 2147483646 w 2291"/>
              <a:gd name="T115" fmla="*/ 2147483646 h 2197"/>
              <a:gd name="T116" fmla="*/ 2147483646 w 2291"/>
              <a:gd name="T117" fmla="*/ 2147483646 h 2197"/>
              <a:gd name="T118" fmla="*/ 2147483646 w 2291"/>
              <a:gd name="T119" fmla="*/ 2147483646 h 2197"/>
              <a:gd name="T120" fmla="*/ 2147483646 w 2291"/>
              <a:gd name="T121" fmla="*/ 2147483646 h 2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lIns="60485" tIns="30243" rIns="60485" bIns="30243"/>
          <a:lstStyle/>
          <a:p>
            <a:pPr marL="0" marR="0" lvl="0" indent="0" algn="l" defTabSz="913505" rtl="0" eaLnBrk="0" fontAlgn="base" latinLnBrk="0" hangingPunct="0">
              <a:lnSpc>
                <a:spcPct val="100000"/>
              </a:lnSpc>
              <a:spcBef>
                <a:spcPct val="0"/>
              </a:spcBef>
              <a:spcAft>
                <a:spcPct val="0"/>
              </a:spcAft>
              <a:buClrTx/>
              <a:buSzTx/>
              <a:buFontTx/>
              <a:buNone/>
              <a:tabLst/>
              <a:defRPr/>
            </a:pPr>
            <a:endParaRPr kumimoji="0" lang="en-US" sz="1765" b="0" i="0" u="none" strike="noStrike" kern="0" cap="none" spc="0" normalizeH="0" baseline="0" noProof="0">
              <a:ln>
                <a:noFill/>
              </a:ln>
              <a:gradFill>
                <a:gsLst>
                  <a:gs pos="0">
                    <a:srgbClr val="FFFFFF"/>
                  </a:gs>
                  <a:gs pos="59000">
                    <a:srgbClr val="FFFFFF"/>
                  </a:gs>
                </a:gsLst>
                <a:lin ang="0" scaled="0"/>
              </a:gradFill>
              <a:effectLst/>
              <a:uLnTx/>
              <a:uFillTx/>
              <a:latin typeface="Segoe UI"/>
              <a:ea typeface="MS PGothic" pitchFamily="34" charset="-128"/>
              <a:cs typeface="+mn-cs"/>
            </a:endParaRPr>
          </a:p>
        </p:txBody>
      </p:sp>
      <p:pic>
        <p:nvPicPr>
          <p:cNvPr id="58" name="Picture 57" descr="Icon&#10;&#10;Description automatically generated">
            <a:extLst>
              <a:ext uri="{FF2B5EF4-FFF2-40B4-BE49-F238E27FC236}">
                <a16:creationId xmlns:a16="http://schemas.microsoft.com/office/drawing/2014/main" id="{8C5A6668-C550-B7F1-B474-38825A645E9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83171" y="4942407"/>
            <a:ext cx="554522" cy="543649"/>
          </a:xfrm>
          <a:prstGeom prst="rect">
            <a:avLst/>
          </a:prstGeom>
        </p:spPr>
      </p:pic>
      <p:sp>
        <p:nvSpPr>
          <p:cNvPr id="59" name="矩形 10">
            <a:extLst>
              <a:ext uri="{FF2B5EF4-FFF2-40B4-BE49-F238E27FC236}">
                <a16:creationId xmlns:a16="http://schemas.microsoft.com/office/drawing/2014/main" id="{3DD7FDD7-E939-E145-0C73-ED0EB4068629}"/>
              </a:ext>
            </a:extLst>
          </p:cNvPr>
          <p:cNvSpPr/>
          <p:nvPr/>
        </p:nvSpPr>
        <p:spPr bwMode="gray">
          <a:xfrm>
            <a:off x="3118816" y="4055351"/>
            <a:ext cx="1486724" cy="1496472"/>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60" name="矩形 10">
            <a:extLst>
              <a:ext uri="{FF2B5EF4-FFF2-40B4-BE49-F238E27FC236}">
                <a16:creationId xmlns:a16="http://schemas.microsoft.com/office/drawing/2014/main" id="{C3CCD260-A4E7-75FB-A513-FFA409734101}"/>
              </a:ext>
            </a:extLst>
          </p:cNvPr>
          <p:cNvSpPr/>
          <p:nvPr/>
        </p:nvSpPr>
        <p:spPr bwMode="gray">
          <a:xfrm>
            <a:off x="2542888" y="5665429"/>
            <a:ext cx="1763425" cy="705205"/>
          </a:xfrm>
          <a:prstGeom prst="rect">
            <a:avLst/>
          </a:prstGeom>
          <a:noFill/>
          <a:ln w="6350" algn="ctr">
            <a:solidFill>
              <a:schemeClr val="tx1"/>
            </a:solidFill>
            <a:prstDash val="lgDash"/>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zh-CN" altLang="en-US" sz="1600" b="0" i="0" u="none" strike="noStrike" kern="0" cap="none" spc="0" normalizeH="0" baseline="0" noProof="0" err="1">
              <a:ln>
                <a:noFill/>
              </a:ln>
              <a:solidFill>
                <a:prstClr val="black"/>
              </a:solidFill>
              <a:effectLst/>
              <a:uLnTx/>
              <a:uFillTx/>
              <a:latin typeface="微软雅黑"/>
              <a:ea typeface="微软雅黑"/>
              <a:cs typeface="微软雅黑"/>
            </a:endParaRPr>
          </a:p>
        </p:txBody>
      </p:sp>
      <p:sp>
        <p:nvSpPr>
          <p:cNvPr id="61" name="TextBox 60">
            <a:extLst>
              <a:ext uri="{FF2B5EF4-FFF2-40B4-BE49-F238E27FC236}">
                <a16:creationId xmlns:a16="http://schemas.microsoft.com/office/drawing/2014/main" id="{94072105-3B3D-C132-7C5B-72E21A1D78F6}"/>
              </a:ext>
            </a:extLst>
          </p:cNvPr>
          <p:cNvSpPr txBox="1"/>
          <p:nvPr/>
        </p:nvSpPr>
        <p:spPr>
          <a:xfrm>
            <a:off x="2658022" y="5745871"/>
            <a:ext cx="1947518" cy="409343"/>
          </a:xfrm>
          <a:prstGeom prst="rect">
            <a:avLst/>
          </a:prstGeom>
          <a:noFill/>
        </p:spPr>
        <p:txBody>
          <a:bodyPr wrap="square" lIns="0" tIns="0" rIns="0" bIns="0" rtlCol="0">
            <a:spAutoFit/>
          </a:bodyPr>
          <a:lstStyle/>
          <a:p>
            <a:pPr marL="0" marR="0" lvl="0" indent="0" algn="l" defTabSz="896386" rtl="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Light"/>
                <a:ea typeface="+mn-ea"/>
                <a:cs typeface="+mn-cs"/>
              </a:rPr>
              <a:t>Azure Virtual Network</a:t>
            </a:r>
          </a:p>
          <a:p>
            <a:pPr marL="0" marR="0" lvl="0" indent="0" algn="ctr" defTabSz="896386" rtl="0" eaLnBrk="1" fontAlgn="auto" latinLnBrk="0" hangingPunct="1">
              <a:lnSpc>
                <a:spcPct val="90000"/>
              </a:lnSpc>
              <a:spcBef>
                <a:spcPts val="0"/>
              </a:spcBef>
              <a:spcAft>
                <a:spcPts val="588"/>
              </a:spcAft>
              <a:buClrTx/>
              <a:buSzTx/>
              <a:buFontTx/>
              <a:buNone/>
              <a:tabLst/>
              <a:defRPr/>
            </a:pPr>
            <a:r>
              <a:rPr kumimoji="0" lang="en-US" sz="1200" b="0" i="0" u="none" strike="noStrike" kern="0" cap="none" spc="0" normalizeH="0" baseline="0" noProof="0">
                <a:ln>
                  <a:noFill/>
                </a:ln>
                <a:solidFill>
                  <a:srgbClr val="FFFFFF"/>
                </a:solidFill>
                <a:effectLst/>
                <a:uLnTx/>
                <a:uFillTx/>
                <a:latin typeface="Segoe UI Light"/>
                <a:ea typeface="+mn-ea"/>
                <a:cs typeface="+mn-cs"/>
              </a:rPr>
              <a:t>(</a:t>
            </a:r>
            <a:r>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mn-ea"/>
                <a:cs typeface="+mn-cs"/>
              </a:rPr>
              <a:t>Spoke5</a:t>
            </a:r>
            <a:r>
              <a:rPr kumimoji="0" lang="en-US" sz="1200" b="0" i="0" u="none" strike="noStrike" kern="0" cap="none" spc="0" normalizeH="0" baseline="0" noProof="0">
                <a:ln>
                  <a:noFill/>
                </a:ln>
                <a:solidFill>
                  <a:srgbClr val="FFFFFF"/>
                </a:solidFill>
                <a:effectLst/>
                <a:uLnTx/>
                <a:uFillTx/>
                <a:latin typeface="Segoe UI Light"/>
                <a:ea typeface="+mn-ea"/>
                <a:cs typeface="+mn-cs"/>
              </a:rPr>
              <a:t>)</a:t>
            </a:r>
          </a:p>
        </p:txBody>
      </p:sp>
      <p:sp>
        <p:nvSpPr>
          <p:cNvPr id="62" name="Freeform 78">
            <a:extLst>
              <a:ext uri="{FF2B5EF4-FFF2-40B4-BE49-F238E27FC236}">
                <a16:creationId xmlns:a16="http://schemas.microsoft.com/office/drawing/2014/main" id="{7B858A42-7EB7-900F-2AE6-E7D2BA34315E}"/>
              </a:ext>
            </a:extLst>
          </p:cNvPr>
          <p:cNvSpPr>
            <a:spLocks noEditPoints="1"/>
          </p:cNvSpPr>
          <p:nvPr/>
        </p:nvSpPr>
        <p:spPr bwMode="black">
          <a:xfrm>
            <a:off x="1637064" y="6327736"/>
            <a:ext cx="568078" cy="391875"/>
          </a:xfrm>
          <a:custGeom>
            <a:avLst/>
            <a:gdLst>
              <a:gd name="T0" fmla="*/ 2147483646 w 2291"/>
              <a:gd name="T1" fmla="*/ 2147483646 h 2197"/>
              <a:gd name="T2" fmla="*/ 2147483646 w 2291"/>
              <a:gd name="T3" fmla="*/ 2147483646 h 2197"/>
              <a:gd name="T4" fmla="*/ 2147483646 w 2291"/>
              <a:gd name="T5" fmla="*/ 2147483646 h 2197"/>
              <a:gd name="T6" fmla="*/ 2147483646 w 2291"/>
              <a:gd name="T7" fmla="*/ 2147483646 h 2197"/>
              <a:gd name="T8" fmla="*/ 2147483646 w 2291"/>
              <a:gd name="T9" fmla="*/ 2147483646 h 2197"/>
              <a:gd name="T10" fmla="*/ 2147483646 w 2291"/>
              <a:gd name="T11" fmla="*/ 2147483646 h 2197"/>
              <a:gd name="T12" fmla="*/ 2147483646 w 2291"/>
              <a:gd name="T13" fmla="*/ 2147483646 h 2197"/>
              <a:gd name="T14" fmla="*/ 2147483646 w 2291"/>
              <a:gd name="T15" fmla="*/ 2147483646 h 2197"/>
              <a:gd name="T16" fmla="*/ 2147483646 w 2291"/>
              <a:gd name="T17" fmla="*/ 2147483646 h 2197"/>
              <a:gd name="T18" fmla="*/ 2147483646 w 2291"/>
              <a:gd name="T19" fmla="*/ 2147483646 h 2197"/>
              <a:gd name="T20" fmla="*/ 2147483646 w 2291"/>
              <a:gd name="T21" fmla="*/ 2147483646 h 2197"/>
              <a:gd name="T22" fmla="*/ 2147483646 w 2291"/>
              <a:gd name="T23" fmla="*/ 2147483646 h 2197"/>
              <a:gd name="T24" fmla="*/ 2147483646 w 2291"/>
              <a:gd name="T25" fmla="*/ 0 h 2197"/>
              <a:gd name="T26" fmla="*/ 2147483646 w 2291"/>
              <a:gd name="T27" fmla="*/ 2147483646 h 2197"/>
              <a:gd name="T28" fmla="*/ 2147483646 w 2291"/>
              <a:gd name="T29" fmla="*/ 2147483646 h 2197"/>
              <a:gd name="T30" fmla="*/ 2147483646 w 2291"/>
              <a:gd name="T31" fmla="*/ 2066960149 h 2197"/>
              <a:gd name="T32" fmla="*/ 2147483646 w 2291"/>
              <a:gd name="T33" fmla="*/ 2147483646 h 2197"/>
              <a:gd name="T34" fmla="*/ 2147483646 w 2291"/>
              <a:gd name="T35" fmla="*/ 2147483646 h 2197"/>
              <a:gd name="T36" fmla="*/ 2147483646 w 2291"/>
              <a:gd name="T37" fmla="*/ 2147483646 h 2197"/>
              <a:gd name="T38" fmla="*/ 2147483646 w 2291"/>
              <a:gd name="T39" fmla="*/ 2147483646 h 2197"/>
              <a:gd name="T40" fmla="*/ 2147483646 w 2291"/>
              <a:gd name="T41" fmla="*/ 2147483646 h 2197"/>
              <a:gd name="T42" fmla="*/ 2147483646 w 2291"/>
              <a:gd name="T43" fmla="*/ 2147483646 h 2197"/>
              <a:gd name="T44" fmla="*/ 2147483646 w 2291"/>
              <a:gd name="T45" fmla="*/ 2147483646 h 2197"/>
              <a:gd name="T46" fmla="*/ 2147483646 w 2291"/>
              <a:gd name="T47" fmla="*/ 2147483646 h 2197"/>
              <a:gd name="T48" fmla="*/ 2147483646 w 2291"/>
              <a:gd name="T49" fmla="*/ 2147483646 h 2197"/>
              <a:gd name="T50" fmla="*/ 2147483646 w 2291"/>
              <a:gd name="T51" fmla="*/ 2147483646 h 2197"/>
              <a:gd name="T52" fmla="*/ 2147483646 w 2291"/>
              <a:gd name="T53" fmla="*/ 2147483646 h 2197"/>
              <a:gd name="T54" fmla="*/ 2147483646 w 2291"/>
              <a:gd name="T55" fmla="*/ 2147483646 h 2197"/>
              <a:gd name="T56" fmla="*/ 2147483646 w 2291"/>
              <a:gd name="T57" fmla="*/ 2147483646 h 2197"/>
              <a:gd name="T58" fmla="*/ 2147483646 w 2291"/>
              <a:gd name="T59" fmla="*/ 2147483646 h 2197"/>
              <a:gd name="T60" fmla="*/ 2147483646 w 2291"/>
              <a:gd name="T61" fmla="*/ 2147483646 h 2197"/>
              <a:gd name="T62" fmla="*/ 2147483646 w 2291"/>
              <a:gd name="T63" fmla="*/ 2147483646 h 2197"/>
              <a:gd name="T64" fmla="*/ 2147483646 w 2291"/>
              <a:gd name="T65" fmla="*/ 2147483646 h 2197"/>
              <a:gd name="T66" fmla="*/ 2147483646 w 2291"/>
              <a:gd name="T67" fmla="*/ 2147483646 h 2197"/>
              <a:gd name="T68" fmla="*/ 2147483646 w 2291"/>
              <a:gd name="T69" fmla="*/ 2147483646 h 2197"/>
              <a:gd name="T70" fmla="*/ 2147483646 w 2291"/>
              <a:gd name="T71" fmla="*/ 2147483646 h 2197"/>
              <a:gd name="T72" fmla="*/ 2147483646 w 2291"/>
              <a:gd name="T73" fmla="*/ 2147483646 h 2197"/>
              <a:gd name="T74" fmla="*/ 2147483646 w 2291"/>
              <a:gd name="T75" fmla="*/ 2147483646 h 2197"/>
              <a:gd name="T76" fmla="*/ 2147483646 w 2291"/>
              <a:gd name="T77" fmla="*/ 2147483646 h 2197"/>
              <a:gd name="T78" fmla="*/ 2147483646 w 2291"/>
              <a:gd name="T79" fmla="*/ 2147483646 h 2197"/>
              <a:gd name="T80" fmla="*/ 2147483646 w 2291"/>
              <a:gd name="T81" fmla="*/ 2147483646 h 2197"/>
              <a:gd name="T82" fmla="*/ 2147483646 w 2291"/>
              <a:gd name="T83" fmla="*/ 2147483646 h 2197"/>
              <a:gd name="T84" fmla="*/ 2147483646 w 2291"/>
              <a:gd name="T85" fmla="*/ 2147483646 h 2197"/>
              <a:gd name="T86" fmla="*/ 2147483646 w 2291"/>
              <a:gd name="T87" fmla="*/ 2147483646 h 2197"/>
              <a:gd name="T88" fmla="*/ 2147483646 w 2291"/>
              <a:gd name="T89" fmla="*/ 2147483646 h 2197"/>
              <a:gd name="T90" fmla="*/ 2147483646 w 2291"/>
              <a:gd name="T91" fmla="*/ 2147483646 h 2197"/>
              <a:gd name="T92" fmla="*/ 2147483646 w 2291"/>
              <a:gd name="T93" fmla="*/ 2147483646 h 2197"/>
              <a:gd name="T94" fmla="*/ 2147483646 w 2291"/>
              <a:gd name="T95" fmla="*/ 2147483646 h 2197"/>
              <a:gd name="T96" fmla="*/ 2147483646 w 2291"/>
              <a:gd name="T97" fmla="*/ 2147483646 h 2197"/>
              <a:gd name="T98" fmla="*/ 2147483646 w 2291"/>
              <a:gd name="T99" fmla="*/ 2147483646 h 2197"/>
              <a:gd name="T100" fmla="*/ 2147483646 w 2291"/>
              <a:gd name="T101" fmla="*/ 2147483646 h 2197"/>
              <a:gd name="T102" fmla="*/ 2147483646 w 2291"/>
              <a:gd name="T103" fmla="*/ 2147483646 h 2197"/>
              <a:gd name="T104" fmla="*/ 0 w 2291"/>
              <a:gd name="T105" fmla="*/ 2147483646 h 2197"/>
              <a:gd name="T106" fmla="*/ 797531940 w 2291"/>
              <a:gd name="T107" fmla="*/ 2147483646 h 2197"/>
              <a:gd name="T108" fmla="*/ 2147483646 w 2291"/>
              <a:gd name="T109" fmla="*/ 2147483646 h 2197"/>
              <a:gd name="T110" fmla="*/ 2147483646 w 2291"/>
              <a:gd name="T111" fmla="*/ 2147483646 h 2197"/>
              <a:gd name="T112" fmla="*/ 2147483646 w 2291"/>
              <a:gd name="T113" fmla="*/ 2147483646 h 2197"/>
              <a:gd name="T114" fmla="*/ 2147483646 w 2291"/>
              <a:gd name="T115" fmla="*/ 2147483646 h 2197"/>
              <a:gd name="T116" fmla="*/ 2147483646 w 2291"/>
              <a:gd name="T117" fmla="*/ 2147483646 h 2197"/>
              <a:gd name="T118" fmla="*/ 2147483646 w 2291"/>
              <a:gd name="T119" fmla="*/ 2147483646 h 2197"/>
              <a:gd name="T120" fmla="*/ 2147483646 w 2291"/>
              <a:gd name="T121" fmla="*/ 2147483646 h 219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lIns="60485" tIns="30243" rIns="60485" bIns="30243"/>
          <a:lstStyle/>
          <a:p>
            <a:pPr marL="0" marR="0" lvl="0" indent="0" algn="l" defTabSz="913505" rtl="0" eaLnBrk="0" fontAlgn="base" latinLnBrk="0" hangingPunct="0">
              <a:lnSpc>
                <a:spcPct val="100000"/>
              </a:lnSpc>
              <a:spcBef>
                <a:spcPct val="0"/>
              </a:spcBef>
              <a:spcAft>
                <a:spcPct val="0"/>
              </a:spcAft>
              <a:buClrTx/>
              <a:buSzTx/>
              <a:buFontTx/>
              <a:buNone/>
              <a:tabLst/>
              <a:defRPr/>
            </a:pPr>
            <a:endParaRPr kumimoji="0" lang="en-US" sz="1765" b="0" i="0" u="none" strike="noStrike" kern="0" cap="none" spc="0" normalizeH="0" baseline="0" noProof="0">
              <a:ln>
                <a:noFill/>
              </a:ln>
              <a:gradFill>
                <a:gsLst>
                  <a:gs pos="0">
                    <a:srgbClr val="FFFFFF"/>
                  </a:gs>
                  <a:gs pos="59000">
                    <a:srgbClr val="FFFFFF"/>
                  </a:gs>
                </a:gsLst>
                <a:lin ang="0" scaled="0"/>
              </a:gradFill>
              <a:effectLst/>
              <a:uLnTx/>
              <a:uFillTx/>
              <a:latin typeface="Segoe UI"/>
              <a:ea typeface="MS PGothic" pitchFamily="34" charset="-128"/>
              <a:cs typeface="+mn-cs"/>
            </a:endParaRPr>
          </a:p>
        </p:txBody>
      </p:sp>
      <p:sp>
        <p:nvSpPr>
          <p:cNvPr id="63" name="TextBox 62">
            <a:extLst>
              <a:ext uri="{FF2B5EF4-FFF2-40B4-BE49-F238E27FC236}">
                <a16:creationId xmlns:a16="http://schemas.microsoft.com/office/drawing/2014/main" id="{2B0E6ED7-2F99-C568-4575-B7E596C2AC81}"/>
              </a:ext>
            </a:extLst>
          </p:cNvPr>
          <p:cNvSpPr txBox="1"/>
          <p:nvPr/>
        </p:nvSpPr>
        <p:spPr>
          <a:xfrm rot="17928116">
            <a:off x="2643720" y="5277964"/>
            <a:ext cx="601127"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a:ln>
                  <a:noFill/>
                </a:ln>
                <a:solidFill>
                  <a:srgbClr val="FFFFFF"/>
                </a:solidFill>
                <a:effectLst/>
                <a:uLnTx/>
                <a:uFillTx/>
                <a:latin typeface="Segoe UI"/>
                <a:ea typeface="+mn-ea"/>
                <a:cs typeface="+mn-cs"/>
              </a:rPr>
              <a:t>VNet</a:t>
            </a:r>
            <a:r>
              <a:rPr kumimoji="0" lang="zh-CN" altLang="en-US" sz="800" b="0" i="0" u="none" strike="noStrike" kern="1200" cap="none" spc="0" normalizeH="0" baseline="0" noProof="0">
                <a:ln>
                  <a:noFill/>
                </a:ln>
                <a:solidFill>
                  <a:srgbClr val="FFFFFF"/>
                </a:solidFill>
                <a:effectLst/>
                <a:uLnTx/>
                <a:uFillTx/>
                <a:latin typeface="Segoe UI"/>
                <a:ea typeface="+mn-ea"/>
                <a:cs typeface="+mn-cs"/>
              </a:rPr>
              <a:t> </a:t>
            </a:r>
            <a:r>
              <a:rPr kumimoji="0" lang="en-US" altLang="zh-CN" sz="800" b="0" i="0" u="none" strike="noStrike" kern="1200" cap="none" spc="0" normalizeH="0" baseline="0" noProof="0">
                <a:ln>
                  <a:noFill/>
                </a:ln>
                <a:solidFill>
                  <a:srgbClr val="FFFFFF"/>
                </a:solidFill>
                <a:effectLst/>
                <a:uLnTx/>
                <a:uFillTx/>
                <a:latin typeface="Segoe UI"/>
                <a:ea typeface="+mn-ea"/>
                <a:cs typeface="+mn-cs"/>
              </a:rPr>
              <a:t>Peering</a:t>
            </a:r>
            <a:endParaRPr kumimoji="0" lang="en-CN" sz="800" b="0" i="0" u="none" strike="noStrike" kern="1200" cap="none" spc="0" normalizeH="0" baseline="0" noProof="0" err="1">
              <a:ln>
                <a:noFill/>
              </a:ln>
              <a:solidFill>
                <a:srgbClr val="FFFFFF"/>
              </a:solidFill>
              <a:effectLst/>
              <a:uLnTx/>
              <a:uFillTx/>
              <a:latin typeface="Segoe UI"/>
              <a:ea typeface="+mn-ea"/>
              <a:cs typeface="+mn-cs"/>
            </a:endParaRPr>
          </a:p>
        </p:txBody>
      </p:sp>
      <p:cxnSp>
        <p:nvCxnSpPr>
          <p:cNvPr id="64" name="Straight Arrow Connector 63">
            <a:extLst>
              <a:ext uri="{FF2B5EF4-FFF2-40B4-BE49-F238E27FC236}">
                <a16:creationId xmlns:a16="http://schemas.microsoft.com/office/drawing/2014/main" id="{7782625F-0B25-90D1-579E-25CC7F350003}"/>
              </a:ext>
            </a:extLst>
          </p:cNvPr>
          <p:cNvCxnSpPr>
            <a:cxnSpLocks/>
            <a:stCxn id="59" idx="1"/>
          </p:cNvCxnSpPr>
          <p:nvPr/>
        </p:nvCxnSpPr>
        <p:spPr>
          <a:xfrm flipH="1">
            <a:off x="2675430" y="4803587"/>
            <a:ext cx="443386" cy="85734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38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B09E-2CED-E570-CB13-33D4CB369CA1}"/>
              </a:ext>
            </a:extLst>
          </p:cNvPr>
          <p:cNvSpPr>
            <a:spLocks noGrp="1"/>
          </p:cNvSpPr>
          <p:nvPr>
            <p:ph type="title"/>
          </p:nvPr>
        </p:nvSpPr>
        <p:spPr>
          <a:xfrm>
            <a:off x="203200" y="152400"/>
            <a:ext cx="10515600" cy="1325563"/>
          </a:xfrm>
        </p:spPr>
        <p:txBody>
          <a:bodyPr/>
          <a:lstStyle/>
          <a:p>
            <a:r>
              <a:rPr lang="zh-CN" altLang="en-US" dirty="0"/>
              <a:t>数据安全 </a:t>
            </a:r>
            <a:r>
              <a:rPr lang="en-US" altLang="zh-CN" dirty="0"/>
              <a:t>– </a:t>
            </a:r>
            <a:r>
              <a:rPr lang="zh-CN" altLang="en-US" dirty="0"/>
              <a:t>数据出境</a:t>
            </a:r>
            <a:endParaRPr lang="en-US" dirty="0"/>
          </a:p>
        </p:txBody>
      </p:sp>
      <p:sp>
        <p:nvSpPr>
          <p:cNvPr id="5" name="TextBox 4">
            <a:extLst>
              <a:ext uri="{FF2B5EF4-FFF2-40B4-BE49-F238E27FC236}">
                <a16:creationId xmlns:a16="http://schemas.microsoft.com/office/drawing/2014/main" id="{007C2B70-8790-3FB1-89D5-51136F1DA205}"/>
              </a:ext>
            </a:extLst>
          </p:cNvPr>
          <p:cNvSpPr txBox="1"/>
          <p:nvPr/>
        </p:nvSpPr>
        <p:spPr>
          <a:xfrm>
            <a:off x="584201" y="1690688"/>
            <a:ext cx="10820399" cy="3046988"/>
          </a:xfrm>
          <a:prstGeom prst="rect">
            <a:avLst/>
          </a:prstGeom>
          <a:noFill/>
        </p:spPr>
        <p:txBody>
          <a:bodyPr wrap="square">
            <a:spAutoFit/>
          </a:bodyPr>
          <a:lstStyle/>
          <a:p>
            <a:pPr marL="57150"/>
            <a:r>
              <a:rPr lang="en-US" altLang="zh-CN" sz="1600" dirty="0">
                <a:solidFill>
                  <a:srgbClr val="00B0F0"/>
                </a:solidFill>
                <a:latin typeface="微软雅黑" panose="020B0503020204020204" pitchFamily="34" charset="-122"/>
                <a:ea typeface="微软雅黑" panose="020B0503020204020204" pitchFamily="34" charset="-122"/>
              </a:rPr>
              <a:t>1. </a:t>
            </a:r>
            <a:r>
              <a:rPr lang="zh-CN" altLang="en-US" sz="1600" dirty="0">
                <a:solidFill>
                  <a:srgbClr val="00B0F0"/>
                </a:solidFill>
                <a:latin typeface="微软雅黑" panose="020B0503020204020204" pitchFamily="34" charset="-122"/>
                <a:ea typeface="微软雅黑" panose="020B0503020204020204" pitchFamily="34" charset="-122"/>
              </a:rPr>
              <a:t>哪些数据会出境 </a:t>
            </a:r>
            <a:r>
              <a:rPr lang="en-US" altLang="zh-CN" sz="1600" dirty="0">
                <a:solidFill>
                  <a:srgbClr val="00B0F0"/>
                </a:solidFill>
                <a:latin typeface="微软雅黑" panose="020B0503020204020204" pitchFamily="34" charset="-122"/>
                <a:ea typeface="微软雅黑" panose="020B0503020204020204" pitchFamily="34" charset="-122"/>
              </a:rPr>
              <a:t>(process by Global Azure) </a:t>
            </a:r>
            <a:r>
              <a:rPr lang="zh-CN" altLang="en-US" sz="1600" dirty="0">
                <a:solidFill>
                  <a:srgbClr val="00B0F0"/>
                </a:solidFill>
                <a:latin typeface="微软雅黑" panose="020B0503020204020204" pitchFamily="34" charset="-122"/>
                <a:ea typeface="微软雅黑" panose="020B0503020204020204" pitchFamily="34" charset="-122"/>
              </a:rPr>
              <a:t>？</a:t>
            </a:r>
          </a:p>
          <a:p>
            <a:pPr marL="6286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用户通过完成、搜索和嵌入操作提交的</a:t>
            </a:r>
            <a:r>
              <a:rPr lang="zh-CN" altLang="en-US" sz="1600" dirty="0">
                <a:solidFill>
                  <a:schemeClr val="accent4">
                    <a:lumMod val="40000"/>
                    <a:lumOff val="60000"/>
                  </a:schemeClr>
                </a:solidFill>
                <a:latin typeface="微软雅黑" panose="020B0503020204020204" pitchFamily="34" charset="-122"/>
                <a:ea typeface="微软雅黑" panose="020B0503020204020204" pitchFamily="34" charset="-122"/>
              </a:rPr>
              <a:t>文本提示、查询和响应</a:t>
            </a:r>
            <a:r>
              <a:rPr lang="zh-CN" altLang="en-US" sz="1600" dirty="0">
                <a:latin typeface="微软雅黑" panose="020B0503020204020204" pitchFamily="34" charset="-122"/>
                <a:ea typeface="微软雅黑" panose="020B0503020204020204" pitchFamily="34" charset="-122"/>
              </a:rPr>
              <a:t>。
</a:t>
            </a:r>
            <a:r>
              <a:rPr lang="zh-CN" altLang="en-US" sz="1600" dirty="0">
                <a:solidFill>
                  <a:schemeClr val="accent4">
                    <a:lumMod val="40000"/>
                    <a:lumOff val="60000"/>
                  </a:schemeClr>
                </a:solidFill>
                <a:latin typeface="微软雅黑" panose="020B0503020204020204" pitchFamily="34" charset="-122"/>
                <a:ea typeface="微软雅黑" panose="020B0503020204020204" pitchFamily="34" charset="-122"/>
              </a:rPr>
              <a:t>训练和验证数据。</a:t>
            </a:r>
            <a:r>
              <a:rPr lang="zh-CN" altLang="en-US" sz="1600" dirty="0">
                <a:latin typeface="微软雅黑" panose="020B0503020204020204" pitchFamily="34" charset="-122"/>
                <a:ea typeface="微软雅黑" panose="020B0503020204020204" pitchFamily="34" charset="-122"/>
              </a:rPr>
              <a:t>您可以提供自己的训练数据，包括提示完成对，以便微调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模型。</a:t>
            </a:r>
            <a:r>
              <a:rPr lang="en-US" altLang="zh-CN" sz="1600" dirty="0">
                <a:latin typeface="微软雅黑" panose="020B0503020204020204" pitchFamily="34" charset="-122"/>
                <a:ea typeface="微软雅黑" panose="020B0503020204020204" pitchFamily="34" charset="-122"/>
              </a:rPr>
              <a:t>
</a:t>
            </a:r>
            <a:r>
              <a:rPr lang="zh-CN" altLang="en-US" sz="1600" dirty="0">
                <a:solidFill>
                  <a:schemeClr val="accent4">
                    <a:lumMod val="40000"/>
                    <a:lumOff val="60000"/>
                  </a:schemeClr>
                </a:solidFill>
                <a:latin typeface="微软雅黑" panose="020B0503020204020204" pitchFamily="34" charset="-122"/>
                <a:ea typeface="微软雅黑" panose="020B0503020204020204" pitchFamily="34" charset="-122"/>
              </a:rPr>
              <a:t>训练过程的结果数据</a:t>
            </a:r>
            <a:r>
              <a:rPr lang="zh-CN" altLang="en-US" sz="1600" dirty="0">
                <a:latin typeface="微软雅黑" panose="020B0503020204020204" pitchFamily="34" charset="-122"/>
                <a:ea typeface="微软雅黑" panose="020B0503020204020204" pitchFamily="34" charset="-122"/>
              </a:rPr>
              <a:t>。训练微调模型后，服务将在作业上输出元数据，其中包括每个步骤处理的令牌和验证分数</a:t>
            </a:r>
            <a:r>
              <a:rPr lang="en-US" altLang="zh-CN" sz="1600" dirty="0">
                <a:latin typeface="微软雅黑" panose="020B0503020204020204" pitchFamily="34" charset="-122"/>
                <a:ea typeface="微软雅黑" panose="020B0503020204020204" pitchFamily="34" charset="-122"/>
              </a:rPr>
              <a:t>.</a:t>
            </a:r>
          </a:p>
          <a:p>
            <a:pPr marL="342900"/>
            <a:endParaRPr lang="en-US" altLang="zh-CN" sz="1600" dirty="0">
              <a:latin typeface="微软雅黑" panose="020B0503020204020204" pitchFamily="34" charset="-122"/>
              <a:ea typeface="微软雅黑" panose="020B0503020204020204" pitchFamily="34" charset="-122"/>
            </a:endParaRPr>
          </a:p>
          <a:p>
            <a:pPr marL="57150"/>
            <a:r>
              <a:rPr lang="en-US" altLang="zh-CN" sz="1600" dirty="0">
                <a:solidFill>
                  <a:srgbClr val="00B0F0"/>
                </a:solidFill>
                <a:latin typeface="微软雅黑" panose="020B0503020204020204" pitchFamily="34" charset="-122"/>
                <a:ea typeface="微软雅黑" panose="020B0503020204020204" pitchFamily="34" charset="-122"/>
              </a:rPr>
              <a:t>2. </a:t>
            </a:r>
            <a:r>
              <a:rPr lang="zh-CN" altLang="en-US" sz="1600" dirty="0">
                <a:solidFill>
                  <a:srgbClr val="00B0F0"/>
                </a:solidFill>
                <a:latin typeface="微软雅黑" panose="020B0503020204020204" pitchFamily="34" charset="-122"/>
                <a:ea typeface="微软雅黑" panose="020B0503020204020204" pitchFamily="34" charset="-122"/>
              </a:rPr>
              <a:t>如何降低数据出境的风险？</a:t>
            </a:r>
          </a:p>
          <a:p>
            <a:pPr marL="342900"/>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目前不受美国禁运限制。贸易团队和</a:t>
            </a:r>
            <a:r>
              <a:rPr lang="en-US" altLang="zh-CN" sz="1600" dirty="0">
                <a:latin typeface="微软雅黑" panose="020B0503020204020204" pitchFamily="34" charset="-122"/>
                <a:ea typeface="微软雅黑" panose="020B0503020204020204" pitchFamily="34" charset="-122"/>
              </a:rPr>
              <a:t>Trade CELA </a:t>
            </a:r>
            <a:r>
              <a:rPr lang="zh-CN" altLang="en-US" sz="1600" dirty="0">
                <a:latin typeface="微软雅黑" panose="020B0503020204020204" pitchFamily="34" charset="-122"/>
                <a:ea typeface="微软雅黑" panose="020B0503020204020204" pitchFamily="34" charset="-122"/>
              </a:rPr>
              <a:t>密切关注政策法规发展。如果未来有任何变化，我们将尽快通知产品和业务团队。</a:t>
            </a:r>
            <a:endParaRPr lang="en-US" altLang="zh-CN" sz="1600" dirty="0">
              <a:latin typeface="微软雅黑" panose="020B0503020204020204" pitchFamily="34" charset="-122"/>
              <a:ea typeface="微软雅黑" panose="020B0503020204020204" pitchFamily="34" charset="-122"/>
            </a:endParaRPr>
          </a:p>
          <a:p>
            <a:pPr marL="6286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数据流设计，以最小化</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消除受管制数据的传输。例如提前进行数据去标识化（</a:t>
            </a:r>
            <a:r>
              <a:rPr lang="en-US" altLang="zh-CN" sz="1600" dirty="0">
                <a:latin typeface="微软雅黑" panose="020B0503020204020204" pitchFamily="34" charset="-122"/>
                <a:ea typeface="微软雅黑" panose="020B0503020204020204" pitchFamily="34" charset="-122"/>
              </a:rPr>
              <a:t>De-identification</a:t>
            </a:r>
            <a:r>
              <a:rPr lang="zh-CN" altLang="en-US" sz="1600" dirty="0">
                <a:latin typeface="微软雅黑" panose="020B0503020204020204" pitchFamily="34" charset="-122"/>
                <a:ea typeface="微软雅黑" panose="020B0503020204020204" pitchFamily="34" charset="-122"/>
              </a:rPr>
              <a:t>）
尽可能使用合成数据进行训练。
遵循官方指南并根据相关法律法规进行安全评估</a:t>
            </a:r>
            <a:endParaRPr lang="en-US" altLang="zh-CN" sz="1600" dirty="0">
              <a:latin typeface="微软雅黑" panose="020B0503020204020204" pitchFamily="34" charset="-122"/>
              <a:ea typeface="微软雅黑" panose="020B0503020204020204" pitchFamily="34" charset="-122"/>
            </a:endParaRPr>
          </a:p>
          <a:p>
            <a:pPr marL="342900"/>
            <a:endParaRPr lang="zh-CN" altLang="en-US" sz="1600" dirty="0">
              <a:latin typeface="微软雅黑" panose="020B0503020204020204" pitchFamily="34" charset="-122"/>
              <a:ea typeface="微软雅黑" panose="020B0503020204020204" pitchFamily="34" charset="-122"/>
            </a:endParaRPr>
          </a:p>
        </p:txBody>
      </p:sp>
      <p:sp>
        <p:nvSpPr>
          <p:cNvPr id="6" name="TextBox 5">
            <a:extLst>
              <a:ext uri="{FF2B5EF4-FFF2-40B4-BE49-F238E27FC236}">
                <a16:creationId xmlns:a16="http://schemas.microsoft.com/office/drawing/2014/main" id="{8095C660-EFEC-519F-CBC2-44483EEBA9FD}"/>
              </a:ext>
            </a:extLst>
          </p:cNvPr>
          <p:cNvSpPr txBox="1"/>
          <p:nvPr/>
        </p:nvSpPr>
        <p:spPr>
          <a:xfrm>
            <a:off x="0" y="6471983"/>
            <a:ext cx="12364961" cy="312650"/>
          </a:xfrm>
          <a:prstGeom prst="rect">
            <a:avLst/>
          </a:prstGeom>
          <a:noFill/>
        </p:spPr>
        <p:txBody>
          <a:bodyPr wrap="square">
            <a:spAutoFit/>
          </a:bodyPr>
          <a:lstStyle/>
          <a:p>
            <a:pPr>
              <a:lnSpc>
                <a:spcPct val="107000"/>
              </a:lnSpc>
              <a:spcAft>
                <a:spcPts val="800"/>
              </a:spcAft>
            </a:pPr>
            <a:r>
              <a:rPr lang="en-US" sz="1400" kern="100" dirty="0">
                <a:effectLst/>
                <a:latin typeface="Calibri" panose="020F0502020204030204" pitchFamily="34" charset="0"/>
                <a:ea typeface="DengXian" panose="02010600030101010101" pitchFamily="2" charset="-122"/>
                <a:cs typeface="Times New Roman" panose="02020603050405020304" pitchFamily="18" charset="0"/>
              </a:rPr>
              <a:t>https://learn.microsoft.com/en-us/legal/cognitive-services/openai/data-privacy?context=%2Fazure%2Fcognitive-services%2Fopenai%2Fcontext%2Fcontext</a:t>
            </a:r>
          </a:p>
        </p:txBody>
      </p:sp>
    </p:spTree>
    <p:extLst>
      <p:ext uri="{BB962C8B-B14F-4D97-AF65-F5344CB8AC3E}">
        <p14:creationId xmlns:p14="http://schemas.microsoft.com/office/powerpoint/2010/main" val="2921862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B09E-2CED-E570-CB13-33D4CB369CA1}"/>
              </a:ext>
            </a:extLst>
          </p:cNvPr>
          <p:cNvSpPr>
            <a:spLocks noGrp="1"/>
          </p:cNvSpPr>
          <p:nvPr>
            <p:ph type="title"/>
          </p:nvPr>
        </p:nvSpPr>
        <p:spPr>
          <a:xfrm>
            <a:off x="203199" y="152400"/>
            <a:ext cx="12161761" cy="1325563"/>
          </a:xfrm>
        </p:spPr>
        <p:txBody>
          <a:bodyPr/>
          <a:lstStyle/>
          <a:p>
            <a:r>
              <a:rPr lang="zh-CN" altLang="en-US" dirty="0"/>
              <a:t>数据加密</a:t>
            </a:r>
            <a:r>
              <a:rPr lang="en-US" altLang="zh-CN" dirty="0"/>
              <a:t>/</a:t>
            </a:r>
            <a:r>
              <a:rPr lang="zh-CN" altLang="en-US" dirty="0"/>
              <a:t>隔离 </a:t>
            </a:r>
            <a:r>
              <a:rPr lang="en-US" altLang="zh-CN" dirty="0"/>
              <a:t>– </a:t>
            </a:r>
            <a:r>
              <a:rPr lang="zh-CN" altLang="en-US" dirty="0"/>
              <a:t>针对</a:t>
            </a:r>
            <a:r>
              <a:rPr lang="en-US" altLang="zh-CN" dirty="0"/>
              <a:t>Prompt &amp; Embedding</a:t>
            </a:r>
            <a:r>
              <a:rPr lang="zh-CN" altLang="en-US" dirty="0"/>
              <a:t>场景</a:t>
            </a:r>
            <a:endParaRPr lang="en-US" dirty="0"/>
          </a:p>
        </p:txBody>
      </p:sp>
      <p:sp>
        <p:nvSpPr>
          <p:cNvPr id="5" name="TextBox 4">
            <a:extLst>
              <a:ext uri="{FF2B5EF4-FFF2-40B4-BE49-F238E27FC236}">
                <a16:creationId xmlns:a16="http://schemas.microsoft.com/office/drawing/2014/main" id="{007C2B70-8790-3FB1-89D5-51136F1DA205}"/>
              </a:ext>
            </a:extLst>
          </p:cNvPr>
          <p:cNvSpPr txBox="1"/>
          <p:nvPr/>
        </p:nvSpPr>
        <p:spPr>
          <a:xfrm>
            <a:off x="584201" y="1690688"/>
            <a:ext cx="10820399" cy="4524315"/>
          </a:xfrm>
          <a:prstGeom prst="rect">
            <a:avLst/>
          </a:prstGeom>
          <a:noFill/>
        </p:spPr>
        <p:txBody>
          <a:bodyPr wrap="square">
            <a:spAutoFit/>
          </a:bodyPr>
          <a:lstStyle/>
          <a:p>
            <a:pPr marL="57150"/>
            <a:r>
              <a:rPr lang="en-US" altLang="zh-CN" sz="1600" dirty="0">
                <a:solidFill>
                  <a:srgbClr val="00B0F0"/>
                </a:solidFill>
                <a:latin typeface="微软雅黑" panose="020B0503020204020204" pitchFamily="34" charset="-122"/>
                <a:ea typeface="微软雅黑" panose="020B0503020204020204" pitchFamily="34" charset="-122"/>
              </a:rPr>
              <a:t>1. </a:t>
            </a:r>
            <a:r>
              <a:rPr lang="zh-CN" altLang="en-US" sz="1600" dirty="0">
                <a:solidFill>
                  <a:srgbClr val="00B0F0"/>
                </a:solidFill>
                <a:latin typeface="微软雅黑" panose="020B0503020204020204" pitchFamily="34" charset="-122"/>
                <a:ea typeface="微软雅黑" panose="020B0503020204020204" pitchFamily="34" charset="-122"/>
              </a:rPr>
              <a:t>数据存储是否加密？微软将如何使用客户的数据？</a:t>
            </a:r>
          </a:p>
          <a:p>
            <a:pPr marL="342900"/>
            <a:r>
              <a:rPr lang="zh-CN" altLang="en-US" sz="1600" dirty="0">
                <a:latin typeface="微软雅黑" panose="020B0503020204020204" pitchFamily="34" charset="-122"/>
                <a:ea typeface="微软雅黑" panose="020B0503020204020204" pitchFamily="34" charset="-122"/>
              </a:rPr>
              <a:t>此数据是加密的，只有授权工程师才能访问，微软将其用于 </a:t>
            </a:r>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 发生故障时的调试目的</a:t>
            </a:r>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 调查滥用和误用 </a:t>
            </a:r>
            <a:endParaRPr lang="en-US" altLang="zh-CN" sz="1600" dirty="0">
              <a:latin typeface="微软雅黑" panose="020B0503020204020204" pitchFamily="34" charset="-122"/>
              <a:ea typeface="微软雅黑" panose="020B0503020204020204" pitchFamily="34" charset="-122"/>
            </a:endParaRPr>
          </a:p>
          <a:p>
            <a:pPr marL="342900"/>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 通过使用标记为滥用或误用的提示和完成来改进内容过滤。
</a:t>
            </a:r>
            <a:endParaRPr lang="en-US" altLang="zh-CN" sz="1600" dirty="0">
              <a:solidFill>
                <a:srgbClr val="00B0F0"/>
              </a:solidFill>
              <a:latin typeface="微软雅黑" panose="020B0503020204020204" pitchFamily="34" charset="-122"/>
              <a:ea typeface="微软雅黑" panose="020B0503020204020204" pitchFamily="34" charset="-122"/>
            </a:endParaRPr>
          </a:p>
          <a:p>
            <a:pPr marL="57150"/>
            <a:r>
              <a:rPr lang="en-US" altLang="zh-CN" sz="1600" dirty="0">
                <a:solidFill>
                  <a:srgbClr val="00B0F0"/>
                </a:solidFill>
                <a:latin typeface="微软雅黑" panose="020B0503020204020204" pitchFamily="34" charset="-122"/>
                <a:ea typeface="微软雅黑" panose="020B0503020204020204" pitchFamily="34" charset="-122"/>
              </a:rPr>
              <a:t>2. </a:t>
            </a:r>
            <a:r>
              <a:rPr lang="zh-CN" altLang="en-US" sz="1600" dirty="0">
                <a:solidFill>
                  <a:srgbClr val="00B0F0"/>
                </a:solidFill>
                <a:latin typeface="微软雅黑" panose="020B0503020204020204" pitchFamily="34" charset="-122"/>
                <a:ea typeface="微软雅黑" panose="020B0503020204020204" pitchFamily="34" charset="-122"/>
              </a:rPr>
              <a:t>数据将被存储在哪些区域？</a:t>
            </a:r>
          </a:p>
          <a:p>
            <a:pPr marL="342900"/>
            <a:r>
              <a:rPr lang="en-US" altLang="zh-CN" sz="1600" dirty="0">
                <a:latin typeface="微软雅黑" panose="020B0503020204020204" pitchFamily="34" charset="-122"/>
                <a:ea typeface="微软雅黑" panose="020B0503020204020204" pitchFamily="34" charset="-122"/>
              </a:rPr>
              <a:t>Geo-Specific (</a:t>
            </a:r>
            <a:r>
              <a:rPr lang="zh-CN" altLang="en-US" sz="1600" dirty="0">
                <a:latin typeface="微软雅黑" panose="020B0503020204020204" pitchFamily="34" charset="-122"/>
                <a:ea typeface="微软雅黑" panose="020B0503020204020204" pitchFamily="34" charset="-122"/>
              </a:rPr>
              <a:t>与客户使用的</a:t>
            </a:r>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资源位于同一区域内</a:t>
            </a:r>
            <a:r>
              <a:rPr lang="en-US" altLang="zh-CN" sz="1600" dirty="0">
                <a:latin typeface="微软雅黑" panose="020B0503020204020204" pitchFamily="34" charset="-122"/>
                <a:ea typeface="微软雅黑" panose="020B0503020204020204" pitchFamily="34" charset="-122"/>
              </a:rPr>
              <a:t>)</a:t>
            </a:r>
          </a:p>
          <a:p>
            <a:pPr marL="342900"/>
            <a:endParaRPr lang="en-US" altLang="zh-CN" sz="1600" dirty="0">
              <a:latin typeface="微软雅黑" panose="020B0503020204020204" pitchFamily="34" charset="-122"/>
              <a:ea typeface="微软雅黑" panose="020B0503020204020204" pitchFamily="34" charset="-122"/>
            </a:endParaRPr>
          </a:p>
          <a:p>
            <a:pPr marL="5715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solidFill>
                  <a:srgbClr val="00B0F0"/>
                </a:solidFill>
                <a:latin typeface="微软雅黑" panose="020B0503020204020204" pitchFamily="34" charset="-122"/>
                <a:ea typeface="微软雅黑" panose="020B0503020204020204" pitchFamily="34" charset="-122"/>
              </a:rPr>
              <a:t>3</a:t>
            </a:r>
            <a:r>
              <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数据</a:t>
            </a:r>
            <a:r>
              <a:rPr lang="zh-CN" altLang="en-US" sz="1600" dirty="0">
                <a:solidFill>
                  <a:srgbClr val="00B0F0"/>
                </a:solidFill>
                <a:latin typeface="微软雅黑" panose="020B0503020204020204" pitchFamily="34" charset="-122"/>
                <a:ea typeface="微软雅黑" panose="020B0503020204020204" pitchFamily="34" charset="-122"/>
              </a:rPr>
              <a:t>是否会被销毁</a:t>
            </a:r>
            <a:r>
              <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？留存多长时间？</a:t>
            </a:r>
            <a:endPar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r>
              <a:rPr lang="zh-CN" altLang="en-US" sz="1600" dirty="0">
                <a:latin typeface="微软雅黑" panose="020B0503020204020204" pitchFamily="34" charset="-122"/>
                <a:ea typeface="微软雅黑" panose="020B0503020204020204" pitchFamily="34" charset="-122"/>
              </a:rPr>
              <a:t>请求和响应数据由</a:t>
            </a:r>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zh-CN" altLang="en-US" sz="1600" dirty="0">
                <a:latin typeface="微软雅黑" panose="020B0503020204020204" pitchFamily="34" charset="-122"/>
                <a:ea typeface="微软雅黑" panose="020B0503020204020204" pitchFamily="34" charset="-122"/>
              </a:rPr>
              <a:t>服务临时存储</a:t>
            </a:r>
            <a:r>
              <a:rPr lang="en-US" altLang="zh-CN" sz="1600" dirty="0">
                <a:latin typeface="微软雅黑" panose="020B0503020204020204" pitchFamily="34" charset="-122"/>
                <a:ea typeface="微软雅黑" panose="020B0503020204020204" pitchFamily="34" charset="-122"/>
              </a:rPr>
              <a:t>30</a:t>
            </a:r>
            <a:r>
              <a:rPr lang="zh-CN" altLang="en-US" sz="1600" dirty="0">
                <a:latin typeface="微软雅黑" panose="020B0503020204020204" pitchFamily="34" charset="-122"/>
                <a:ea typeface="微软雅黑" panose="020B0503020204020204" pitchFamily="34" charset="-122"/>
              </a:rPr>
              <a:t>天。</a:t>
            </a:r>
            <a:endParaRPr lang="en-US" altLang="zh-CN" sz="1600" dirty="0">
              <a:latin typeface="微软雅黑" panose="020B0503020204020204" pitchFamily="34" charset="-122"/>
              <a:ea typeface="微软雅黑" panose="020B0503020204020204" pitchFamily="34" charset="-122"/>
            </a:endParaRPr>
          </a:p>
          <a:p>
            <a:pPr marL="342900"/>
            <a:endParaRPr lang="en-US" altLang="zh-CN" sz="1600" dirty="0">
              <a:latin typeface="微软雅黑" panose="020B0503020204020204" pitchFamily="34" charset="-122"/>
              <a:ea typeface="微软雅黑" panose="020B0503020204020204" pitchFamily="34" charset="-122"/>
            </a:endParaRPr>
          </a:p>
          <a:p>
            <a:pPr marL="5715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4. </a:t>
            </a:r>
            <a:r>
              <a:rPr lang="zh-CN" altLang="en-US" sz="1600" dirty="0">
                <a:solidFill>
                  <a:srgbClr val="00B0F0"/>
                </a:solidFill>
                <a:latin typeface="微软雅黑" panose="020B0503020204020204" pitchFamily="34" charset="-122"/>
                <a:ea typeface="微软雅黑" panose="020B0503020204020204" pitchFamily="34" charset="-122"/>
              </a:rPr>
              <a:t>我上传的</a:t>
            </a:r>
            <a:r>
              <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数据是否会被融合到通用模型中？</a:t>
            </a:r>
            <a:endPar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r>
              <a:rPr lang="zh-CN" altLang="en-US" sz="1600" dirty="0">
                <a:latin typeface="微软雅黑" panose="020B0503020204020204" pitchFamily="34" charset="-122"/>
                <a:ea typeface="微软雅黑" panose="020B0503020204020204" pitchFamily="34" charset="-122"/>
              </a:rPr>
              <a:t>不会。该服务受 </a:t>
            </a:r>
            <a:r>
              <a:rPr lang="en-US" altLang="zh-CN" sz="1600" dirty="0">
                <a:latin typeface="微软雅黑" panose="020B0503020204020204" pitchFamily="34" charset="-122"/>
                <a:ea typeface="微软雅黑" panose="020B0503020204020204" pitchFamily="34" charset="-122"/>
              </a:rPr>
              <a:t>Microsoft </a:t>
            </a:r>
            <a:r>
              <a:rPr lang="zh-CN" altLang="en-US" sz="1600" dirty="0">
                <a:latin typeface="微软雅黑" panose="020B0503020204020204" pitchFamily="34" charset="-122"/>
                <a:ea typeface="微软雅黑" panose="020B0503020204020204" pitchFamily="34" charset="-122"/>
              </a:rPr>
              <a:t>的数据保护附录和服务条款的约束，其中包括</a:t>
            </a:r>
            <a:r>
              <a:rPr lang="en-US" altLang="zh-CN" sz="1600" dirty="0">
                <a:latin typeface="微软雅黑" panose="020B0503020204020204" pitchFamily="34" charset="-122"/>
                <a:ea typeface="微软雅黑" panose="020B0503020204020204" pitchFamily="34" charset="-122"/>
              </a:rPr>
              <a:t>Microsoft</a:t>
            </a:r>
            <a:r>
              <a:rPr lang="zh-CN" altLang="en-US" sz="1600" dirty="0">
                <a:latin typeface="微软雅黑" panose="020B0503020204020204" pitchFamily="34" charset="-122"/>
                <a:ea typeface="微软雅黑" panose="020B0503020204020204" pitchFamily="34" charset="-122"/>
              </a:rPr>
              <a:t>承诺该服务处理的数据不会用于训练全世界普遍使用的基础人工智能模型。</a:t>
            </a:r>
          </a:p>
          <a:p>
            <a:pPr marL="342900"/>
            <a:endPar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endPar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endParaRPr lang="zh-CN" altLang="en-US" sz="1600" dirty="0">
              <a:latin typeface="微软雅黑" panose="020B0503020204020204" pitchFamily="34" charset="-122"/>
              <a:ea typeface="微软雅黑" panose="020B0503020204020204" pitchFamily="34" charset="-122"/>
            </a:endParaRPr>
          </a:p>
        </p:txBody>
      </p:sp>
      <p:sp>
        <p:nvSpPr>
          <p:cNvPr id="6" name="TextBox 5">
            <a:extLst>
              <a:ext uri="{FF2B5EF4-FFF2-40B4-BE49-F238E27FC236}">
                <a16:creationId xmlns:a16="http://schemas.microsoft.com/office/drawing/2014/main" id="{8095C660-EFEC-519F-CBC2-44483EEBA9FD}"/>
              </a:ext>
            </a:extLst>
          </p:cNvPr>
          <p:cNvSpPr txBox="1"/>
          <p:nvPr/>
        </p:nvSpPr>
        <p:spPr>
          <a:xfrm>
            <a:off x="0" y="6471983"/>
            <a:ext cx="12364961" cy="312650"/>
          </a:xfrm>
          <a:prstGeom prst="rect">
            <a:avLst/>
          </a:prstGeom>
          <a:noFill/>
        </p:spPr>
        <p:txBody>
          <a:bodyPr wrap="square">
            <a:spAutoFit/>
          </a:bodyPr>
          <a:lstStyle/>
          <a:p>
            <a:pPr>
              <a:lnSpc>
                <a:spcPct val="107000"/>
              </a:lnSpc>
              <a:spcAft>
                <a:spcPts val="800"/>
              </a:spcAft>
            </a:pPr>
            <a:r>
              <a:rPr lang="en-US" sz="1400" kern="100" dirty="0">
                <a:effectLst/>
                <a:latin typeface="Calibri" panose="020F0502020204030204" pitchFamily="34" charset="0"/>
                <a:ea typeface="DengXian" panose="02010600030101010101" pitchFamily="2" charset="-122"/>
                <a:cs typeface="Times New Roman" panose="02020603050405020304" pitchFamily="18" charset="0"/>
              </a:rPr>
              <a:t>https://learn.microsoft.com/en-us/legal/cognitive-services/openai/data-privacy?context=%2Fazure%2Fcognitive-services%2Fopenai%2Fcontext%2Fcontext</a:t>
            </a:r>
          </a:p>
        </p:txBody>
      </p:sp>
    </p:spTree>
    <p:extLst>
      <p:ext uri="{BB962C8B-B14F-4D97-AF65-F5344CB8AC3E}">
        <p14:creationId xmlns:p14="http://schemas.microsoft.com/office/powerpoint/2010/main" val="62824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B09E-2CED-E570-CB13-33D4CB369CA1}"/>
              </a:ext>
            </a:extLst>
          </p:cNvPr>
          <p:cNvSpPr>
            <a:spLocks noGrp="1"/>
          </p:cNvSpPr>
          <p:nvPr>
            <p:ph type="title"/>
          </p:nvPr>
        </p:nvSpPr>
        <p:spPr>
          <a:xfrm>
            <a:off x="203199" y="152400"/>
            <a:ext cx="12161761" cy="1325563"/>
          </a:xfrm>
        </p:spPr>
        <p:txBody>
          <a:bodyPr/>
          <a:lstStyle/>
          <a:p>
            <a:r>
              <a:rPr lang="zh-CN" altLang="en-US" dirty="0"/>
              <a:t>数据加密</a:t>
            </a:r>
            <a:r>
              <a:rPr lang="en-US" altLang="zh-CN" dirty="0"/>
              <a:t>/</a:t>
            </a:r>
            <a:r>
              <a:rPr lang="zh-CN" altLang="en-US" dirty="0"/>
              <a:t>隔离 </a:t>
            </a:r>
            <a:r>
              <a:rPr lang="en-US" altLang="zh-CN" dirty="0"/>
              <a:t>– </a:t>
            </a:r>
            <a:r>
              <a:rPr lang="zh-CN" altLang="en-US" dirty="0"/>
              <a:t>针对</a:t>
            </a:r>
            <a:r>
              <a:rPr lang="en-US" altLang="zh-CN" dirty="0"/>
              <a:t>Fine-tuning</a:t>
            </a:r>
            <a:r>
              <a:rPr lang="zh-CN" altLang="en-US" dirty="0"/>
              <a:t>场景</a:t>
            </a:r>
            <a:endParaRPr lang="en-US" dirty="0"/>
          </a:p>
        </p:txBody>
      </p:sp>
      <p:sp>
        <p:nvSpPr>
          <p:cNvPr id="5" name="TextBox 4">
            <a:extLst>
              <a:ext uri="{FF2B5EF4-FFF2-40B4-BE49-F238E27FC236}">
                <a16:creationId xmlns:a16="http://schemas.microsoft.com/office/drawing/2014/main" id="{007C2B70-8790-3FB1-89D5-51136F1DA205}"/>
              </a:ext>
            </a:extLst>
          </p:cNvPr>
          <p:cNvSpPr txBox="1"/>
          <p:nvPr/>
        </p:nvSpPr>
        <p:spPr>
          <a:xfrm>
            <a:off x="414867" y="1258888"/>
            <a:ext cx="5249333" cy="5262979"/>
          </a:xfrm>
          <a:prstGeom prst="rect">
            <a:avLst/>
          </a:prstGeom>
          <a:noFill/>
        </p:spPr>
        <p:txBody>
          <a:bodyPr wrap="square">
            <a:spAutoFit/>
          </a:bodyPr>
          <a:lstStyle/>
          <a:p>
            <a:pPr marL="57150"/>
            <a:r>
              <a:rPr lang="zh-CN" altLang="en-US" sz="1600" dirty="0">
                <a:solidFill>
                  <a:srgbClr val="00B0F0"/>
                </a:solidFill>
                <a:latin typeface="微软雅黑" panose="020B0503020204020204" pitchFamily="34" charset="-122"/>
                <a:ea typeface="微软雅黑" panose="020B0503020204020204" pitchFamily="34" charset="-122"/>
              </a:rPr>
              <a:t>关于训练数据</a:t>
            </a:r>
            <a:endParaRPr lang="en-US" altLang="zh-CN" sz="1600" dirty="0">
              <a:solidFill>
                <a:srgbClr val="00B0F0"/>
              </a:solidFill>
              <a:latin typeface="微软雅黑" panose="020B0503020204020204" pitchFamily="34" charset="-122"/>
              <a:ea typeface="微软雅黑" panose="020B0503020204020204" pitchFamily="34" charset="-122"/>
            </a:endParaRPr>
          </a:p>
          <a:p>
            <a:pPr marL="57150"/>
            <a:endParaRPr lang="en-US" altLang="zh-CN" sz="1600" dirty="0">
              <a:solidFill>
                <a:srgbClr val="00B0F0"/>
              </a:solidFill>
              <a:latin typeface="微软雅黑" panose="020B0503020204020204" pitchFamily="34" charset="-122"/>
              <a:ea typeface="微软雅黑" panose="020B0503020204020204" pitchFamily="34" charset="-122"/>
            </a:endParaRPr>
          </a:p>
          <a:p>
            <a:pPr marL="57150"/>
            <a:r>
              <a:rPr lang="en-US" altLang="zh-CN" sz="1600" dirty="0">
                <a:solidFill>
                  <a:srgbClr val="00B0F0"/>
                </a:solidFill>
                <a:latin typeface="微软雅黑" panose="020B0503020204020204" pitchFamily="34" charset="-122"/>
                <a:ea typeface="微软雅黑" panose="020B0503020204020204" pitchFamily="34" charset="-122"/>
              </a:rPr>
              <a:t>1. </a:t>
            </a:r>
            <a:r>
              <a:rPr lang="zh-CN" altLang="en-US" sz="1600" dirty="0">
                <a:solidFill>
                  <a:srgbClr val="00B0F0"/>
                </a:solidFill>
                <a:latin typeface="微软雅黑" panose="020B0503020204020204" pitchFamily="34" charset="-122"/>
                <a:ea typeface="微软雅黑" panose="020B0503020204020204" pitchFamily="34" charset="-122"/>
              </a:rPr>
              <a:t>数据存储是否加密？</a:t>
            </a:r>
          </a:p>
          <a:p>
            <a:pPr marL="342900"/>
            <a:r>
              <a:rPr lang="zh-CN" altLang="en-US" sz="1600" dirty="0">
                <a:latin typeface="微软雅黑" panose="020B0503020204020204" pitchFamily="34" charset="-122"/>
                <a:ea typeface="微软雅黑" panose="020B0503020204020204" pitchFamily="34" charset="-122"/>
              </a:rPr>
              <a:t>客户训练模型过程中上传的数据将存储在 </a:t>
            </a:r>
            <a:r>
              <a:rPr lang="en-US" altLang="zh-CN" sz="1600" dirty="0">
                <a:latin typeface="微软雅黑" panose="020B0503020204020204" pitchFamily="34" charset="-122"/>
                <a:ea typeface="微软雅黑" panose="020B0503020204020204" pitchFamily="34" charset="-122"/>
              </a:rPr>
              <a:t>Azure </a:t>
            </a:r>
            <a:r>
              <a:rPr lang="zh-CN" altLang="en-US" sz="1600" dirty="0">
                <a:latin typeface="微软雅黑" panose="020B0503020204020204" pitchFamily="34" charset="-122"/>
                <a:ea typeface="微软雅黑" panose="020B0503020204020204" pitchFamily="34" charset="-122"/>
              </a:rPr>
              <a:t>存储中，由 </a:t>
            </a:r>
            <a:r>
              <a:rPr lang="en-US" altLang="zh-CN" sz="1600" dirty="0">
                <a:latin typeface="微软雅黑" panose="020B0503020204020204" pitchFamily="34" charset="-122"/>
                <a:ea typeface="微软雅黑" panose="020B0503020204020204" pitchFamily="34" charset="-122"/>
              </a:rPr>
              <a:t>Microsoft </a:t>
            </a:r>
            <a:r>
              <a:rPr lang="zh-CN" altLang="en-US" sz="1600" dirty="0">
                <a:latin typeface="微软雅黑" panose="020B0503020204020204" pitchFamily="34" charset="-122"/>
                <a:ea typeface="微软雅黑" panose="020B0503020204020204" pitchFamily="34" charset="-122"/>
              </a:rPr>
              <a:t>托管的密钥静态加密，并使用其 </a:t>
            </a:r>
            <a:r>
              <a:rPr lang="en-US" altLang="zh-CN" sz="1600" dirty="0">
                <a:latin typeface="微软雅黑" panose="020B0503020204020204" pitchFamily="34" charset="-122"/>
                <a:ea typeface="微软雅黑" panose="020B0503020204020204" pitchFamily="34" charset="-122"/>
              </a:rPr>
              <a:t>Azure </a:t>
            </a:r>
            <a:r>
              <a:rPr lang="zh-CN" altLang="en-US" sz="1600" dirty="0">
                <a:latin typeface="微软雅黑" panose="020B0503020204020204" pitchFamily="34" charset="-122"/>
                <a:ea typeface="微软雅黑" panose="020B0503020204020204" pitchFamily="34" charset="-122"/>
              </a:rPr>
              <a:t>订阅和 </a:t>
            </a:r>
            <a:r>
              <a:rPr lang="en-US" altLang="zh-CN" sz="1600" dirty="0">
                <a:latin typeface="微软雅黑" panose="020B0503020204020204" pitchFamily="34" charset="-122"/>
                <a:ea typeface="微软雅黑" panose="020B0503020204020204" pitchFamily="34" charset="-122"/>
              </a:rPr>
              <a:t>API </a:t>
            </a:r>
            <a:r>
              <a:rPr lang="zh-CN" altLang="en-US" sz="1600" dirty="0">
                <a:latin typeface="微软雅黑" panose="020B0503020204020204" pitchFamily="34" charset="-122"/>
                <a:ea typeface="微软雅黑" panose="020B0503020204020204" pitchFamily="34" charset="-122"/>
              </a:rPr>
              <a:t>凭据进行逻辑隔离。
</a:t>
            </a:r>
            <a:endParaRPr lang="en-US" altLang="zh-CN" sz="1600" dirty="0">
              <a:solidFill>
                <a:srgbClr val="00B0F0"/>
              </a:solidFill>
              <a:latin typeface="微软雅黑" panose="020B0503020204020204" pitchFamily="34" charset="-122"/>
              <a:ea typeface="微软雅黑" panose="020B0503020204020204" pitchFamily="34" charset="-122"/>
            </a:endParaRPr>
          </a:p>
          <a:p>
            <a:pPr marL="57150"/>
            <a:r>
              <a:rPr lang="en-US" altLang="zh-CN" sz="1600" dirty="0">
                <a:solidFill>
                  <a:srgbClr val="00B0F0"/>
                </a:solidFill>
                <a:latin typeface="微软雅黑" panose="020B0503020204020204" pitchFamily="34" charset="-122"/>
                <a:ea typeface="微软雅黑" panose="020B0503020204020204" pitchFamily="34" charset="-122"/>
              </a:rPr>
              <a:t>2. </a:t>
            </a:r>
            <a:r>
              <a:rPr lang="zh-CN" altLang="en-US" sz="1600" dirty="0">
                <a:solidFill>
                  <a:srgbClr val="00B0F0"/>
                </a:solidFill>
                <a:latin typeface="微软雅黑" panose="020B0503020204020204" pitchFamily="34" charset="-122"/>
                <a:ea typeface="微软雅黑" panose="020B0503020204020204" pitchFamily="34" charset="-122"/>
              </a:rPr>
              <a:t>数据将被存储在哪些区域？</a:t>
            </a:r>
          </a:p>
          <a:p>
            <a:pPr marL="342900"/>
            <a:r>
              <a:rPr lang="zh-CN" altLang="en-US" sz="1600" dirty="0">
                <a:latin typeface="微软雅黑" panose="020B0503020204020204" pitchFamily="34" charset="-122"/>
                <a:ea typeface="微软雅黑" panose="020B0503020204020204" pitchFamily="34" charset="-122"/>
              </a:rPr>
              <a:t>与客户使用的</a:t>
            </a:r>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资源位于同一区域内</a:t>
            </a:r>
            <a:endParaRPr lang="en-US" altLang="zh-CN" sz="1600" dirty="0">
              <a:latin typeface="微软雅黑" panose="020B0503020204020204" pitchFamily="34" charset="-122"/>
              <a:ea typeface="微软雅黑" panose="020B0503020204020204" pitchFamily="34" charset="-122"/>
            </a:endParaRPr>
          </a:p>
          <a:p>
            <a:pPr marL="342900"/>
            <a:endParaRPr lang="en-US" altLang="zh-CN" sz="1600" dirty="0">
              <a:latin typeface="微软雅黑" panose="020B0503020204020204" pitchFamily="34" charset="-122"/>
              <a:ea typeface="微软雅黑" panose="020B0503020204020204" pitchFamily="34" charset="-122"/>
            </a:endParaRPr>
          </a:p>
          <a:p>
            <a:pPr marL="5715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solidFill>
                  <a:srgbClr val="00B0F0"/>
                </a:solidFill>
                <a:latin typeface="微软雅黑" panose="020B0503020204020204" pitchFamily="34" charset="-122"/>
                <a:ea typeface="微软雅黑" panose="020B0503020204020204" pitchFamily="34" charset="-122"/>
              </a:rPr>
              <a:t>3</a:t>
            </a:r>
            <a:r>
              <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客户是否可以控制并删除数据？</a:t>
            </a:r>
            <a:endPar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r>
              <a:rPr lang="zh-CN" altLang="en-US" sz="1600" dirty="0">
                <a:latin typeface="微软雅黑" panose="020B0503020204020204" pitchFamily="34" charset="-122"/>
                <a:ea typeface="微软雅黑" panose="020B0503020204020204" pitchFamily="34" charset="-122"/>
              </a:rPr>
              <a:t>是的。用户可以通过</a:t>
            </a:r>
            <a:r>
              <a:rPr lang="en-US" altLang="zh-CN" sz="1600" dirty="0">
                <a:latin typeface="微软雅黑" panose="020B0503020204020204" pitchFamily="34" charset="-122"/>
                <a:ea typeface="微软雅黑" panose="020B0503020204020204" pitchFamily="34" charset="-122"/>
              </a:rPr>
              <a:t>DELETE API</a:t>
            </a:r>
            <a:r>
              <a:rPr lang="zh-CN" altLang="en-US" sz="1600" dirty="0">
                <a:latin typeface="微软雅黑" panose="020B0503020204020204" pitchFamily="34" charset="-122"/>
                <a:ea typeface="微软雅黑" panose="020B0503020204020204" pitchFamily="34" charset="-122"/>
              </a:rPr>
              <a:t>操作删除上传的文件。</a:t>
            </a:r>
            <a:endParaRPr lang="en-US" altLang="zh-CN" sz="1600" dirty="0">
              <a:latin typeface="微软雅黑" panose="020B0503020204020204" pitchFamily="34" charset="-122"/>
              <a:ea typeface="微软雅黑" panose="020B0503020204020204" pitchFamily="34" charset="-122"/>
            </a:endParaRPr>
          </a:p>
          <a:p>
            <a:pPr marL="342900"/>
            <a:endParaRPr lang="en-US" altLang="zh-CN" sz="1600" dirty="0">
              <a:latin typeface="微软雅黑" panose="020B0503020204020204" pitchFamily="34" charset="-122"/>
              <a:ea typeface="微软雅黑" panose="020B0503020204020204" pitchFamily="34" charset="-122"/>
            </a:endParaRPr>
          </a:p>
          <a:p>
            <a:pPr marL="5715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solidFill>
                  <a:srgbClr val="00B0F0"/>
                </a:solidFill>
                <a:latin typeface="微软雅黑" panose="020B0503020204020204" pitchFamily="34" charset="-122"/>
                <a:ea typeface="微软雅黑" panose="020B0503020204020204" pitchFamily="34" charset="-122"/>
              </a:rPr>
              <a:t>4</a:t>
            </a:r>
            <a:r>
              <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 </a:t>
            </a:r>
            <a:r>
              <a:rPr lang="zh-CN" altLang="en-US" sz="1600" dirty="0">
                <a:solidFill>
                  <a:srgbClr val="00B0F0"/>
                </a:solidFill>
                <a:latin typeface="微软雅黑" panose="020B0503020204020204" pitchFamily="34" charset="-122"/>
                <a:ea typeface="微软雅黑" panose="020B0503020204020204" pitchFamily="34" charset="-122"/>
              </a:rPr>
              <a:t>我上传的</a:t>
            </a:r>
            <a:r>
              <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数据是否会被融合到通用模型中？</a:t>
            </a:r>
            <a:endPar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r>
              <a:rPr lang="zh-CN" altLang="en-US" sz="1600" dirty="0">
                <a:latin typeface="微软雅黑" panose="020B0503020204020204" pitchFamily="34" charset="-122"/>
                <a:ea typeface="微软雅黑" panose="020B0503020204020204" pitchFamily="34" charset="-122"/>
              </a:rPr>
              <a:t>不会。该服务受 </a:t>
            </a:r>
            <a:r>
              <a:rPr lang="en-US" altLang="zh-CN" sz="1600" dirty="0">
                <a:latin typeface="微软雅黑" panose="020B0503020204020204" pitchFamily="34" charset="-122"/>
                <a:ea typeface="微软雅黑" panose="020B0503020204020204" pitchFamily="34" charset="-122"/>
              </a:rPr>
              <a:t>Microsoft </a:t>
            </a:r>
            <a:r>
              <a:rPr lang="zh-CN" altLang="en-US" sz="1600" dirty="0">
                <a:latin typeface="微软雅黑" panose="020B0503020204020204" pitchFamily="34" charset="-122"/>
                <a:ea typeface="微软雅黑" panose="020B0503020204020204" pitchFamily="34" charset="-122"/>
              </a:rPr>
              <a:t>的数据保护附录和服务条款的约束，其中包括</a:t>
            </a:r>
            <a:r>
              <a:rPr lang="en-US" altLang="zh-CN" sz="1600" dirty="0">
                <a:latin typeface="微软雅黑" panose="020B0503020204020204" pitchFamily="34" charset="-122"/>
                <a:ea typeface="微软雅黑" panose="020B0503020204020204" pitchFamily="34" charset="-122"/>
              </a:rPr>
              <a:t>Microsoft</a:t>
            </a:r>
            <a:r>
              <a:rPr lang="zh-CN" altLang="en-US" sz="1600" dirty="0">
                <a:latin typeface="微软雅黑" panose="020B0503020204020204" pitchFamily="34" charset="-122"/>
                <a:ea typeface="微软雅黑" panose="020B0503020204020204" pitchFamily="34" charset="-122"/>
              </a:rPr>
              <a:t>承诺该服务处理的数据不会用于训练全世界普遍使用的基础人工智能模型。</a:t>
            </a:r>
          </a:p>
          <a:p>
            <a:pPr marL="342900"/>
            <a:endPar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endPar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endParaRPr lang="zh-CN" altLang="en-US" sz="1600" dirty="0">
              <a:latin typeface="微软雅黑" panose="020B0503020204020204" pitchFamily="34" charset="-122"/>
              <a:ea typeface="微软雅黑" panose="020B0503020204020204" pitchFamily="34" charset="-122"/>
            </a:endParaRPr>
          </a:p>
        </p:txBody>
      </p:sp>
      <p:sp>
        <p:nvSpPr>
          <p:cNvPr id="6" name="TextBox 5">
            <a:extLst>
              <a:ext uri="{FF2B5EF4-FFF2-40B4-BE49-F238E27FC236}">
                <a16:creationId xmlns:a16="http://schemas.microsoft.com/office/drawing/2014/main" id="{8095C660-EFEC-519F-CBC2-44483EEBA9FD}"/>
              </a:ext>
            </a:extLst>
          </p:cNvPr>
          <p:cNvSpPr txBox="1"/>
          <p:nvPr/>
        </p:nvSpPr>
        <p:spPr>
          <a:xfrm>
            <a:off x="0" y="6471983"/>
            <a:ext cx="12364961" cy="312650"/>
          </a:xfrm>
          <a:prstGeom prst="rect">
            <a:avLst/>
          </a:prstGeom>
          <a:noFill/>
        </p:spPr>
        <p:txBody>
          <a:bodyPr wrap="square">
            <a:spAutoFit/>
          </a:bodyPr>
          <a:lstStyle/>
          <a:p>
            <a:pPr>
              <a:lnSpc>
                <a:spcPct val="107000"/>
              </a:lnSpc>
              <a:spcAft>
                <a:spcPts val="800"/>
              </a:spcAft>
            </a:pPr>
            <a:r>
              <a:rPr lang="en-US" sz="1400" kern="100" dirty="0">
                <a:effectLst/>
                <a:latin typeface="Calibri" panose="020F0502020204030204" pitchFamily="34" charset="0"/>
                <a:ea typeface="DengXian" panose="02010600030101010101" pitchFamily="2" charset="-122"/>
                <a:cs typeface="Times New Roman" panose="02020603050405020304" pitchFamily="18" charset="0"/>
              </a:rPr>
              <a:t>https://learn.microsoft.com/en-us/legal/cognitive-services/openai/data-privacy?context=%2Fazure%2Fcognitive-services%2Fopenai%2Fcontext%2Fcontext</a:t>
            </a:r>
          </a:p>
        </p:txBody>
      </p:sp>
      <p:sp>
        <p:nvSpPr>
          <p:cNvPr id="3" name="TextBox 2">
            <a:extLst>
              <a:ext uri="{FF2B5EF4-FFF2-40B4-BE49-F238E27FC236}">
                <a16:creationId xmlns:a16="http://schemas.microsoft.com/office/drawing/2014/main" id="{367CF08E-0475-A4D3-F899-0869AC9C5130}"/>
              </a:ext>
            </a:extLst>
          </p:cNvPr>
          <p:cNvSpPr txBox="1"/>
          <p:nvPr/>
        </p:nvSpPr>
        <p:spPr>
          <a:xfrm>
            <a:off x="5875868" y="1258888"/>
            <a:ext cx="5503332" cy="5509200"/>
          </a:xfrm>
          <a:prstGeom prst="rect">
            <a:avLst/>
          </a:prstGeom>
          <a:noFill/>
        </p:spPr>
        <p:txBody>
          <a:bodyPr wrap="square">
            <a:spAutoFit/>
          </a:bodyPr>
          <a:lstStyle/>
          <a:p>
            <a:pPr marL="57150"/>
            <a:r>
              <a:rPr lang="zh-CN" altLang="en-US" sz="1600" dirty="0">
                <a:solidFill>
                  <a:srgbClr val="00B0F0"/>
                </a:solidFill>
                <a:latin typeface="微软雅黑" panose="020B0503020204020204" pitchFamily="34" charset="-122"/>
                <a:ea typeface="微软雅黑" panose="020B0503020204020204" pitchFamily="34" charset="-122"/>
              </a:rPr>
              <a:t>关于</a:t>
            </a:r>
            <a:r>
              <a:rPr lang="en-US" altLang="zh-CN" sz="1600" dirty="0">
                <a:solidFill>
                  <a:srgbClr val="00B0F0"/>
                </a:solidFill>
                <a:latin typeface="微软雅黑" panose="020B0503020204020204" pitchFamily="34" charset="-122"/>
                <a:ea typeface="微软雅黑" panose="020B0503020204020204" pitchFamily="34" charset="-122"/>
              </a:rPr>
              <a:t>fine-tuning</a:t>
            </a:r>
            <a:r>
              <a:rPr lang="zh-CN" altLang="en-US" sz="1600" dirty="0">
                <a:solidFill>
                  <a:srgbClr val="00B0F0"/>
                </a:solidFill>
                <a:latin typeface="微软雅黑" panose="020B0503020204020204" pitchFamily="34" charset="-122"/>
                <a:ea typeface="微软雅黑" panose="020B0503020204020204" pitchFamily="34" charset="-122"/>
              </a:rPr>
              <a:t>模型</a:t>
            </a:r>
            <a:endParaRPr lang="en-US" altLang="zh-CN" sz="1600" dirty="0">
              <a:solidFill>
                <a:srgbClr val="00B0F0"/>
              </a:solidFill>
              <a:latin typeface="微软雅黑" panose="020B0503020204020204" pitchFamily="34" charset="-122"/>
              <a:ea typeface="微软雅黑" panose="020B0503020204020204" pitchFamily="34" charset="-122"/>
            </a:endParaRPr>
          </a:p>
          <a:p>
            <a:pPr marL="57150"/>
            <a:endParaRPr lang="en-US" altLang="zh-CN" sz="1600" dirty="0">
              <a:solidFill>
                <a:srgbClr val="00B0F0"/>
              </a:solidFill>
              <a:latin typeface="微软雅黑" panose="020B0503020204020204" pitchFamily="34" charset="-122"/>
              <a:ea typeface="微软雅黑" panose="020B0503020204020204" pitchFamily="34" charset="-122"/>
            </a:endParaRPr>
          </a:p>
          <a:p>
            <a:pPr marL="57150"/>
            <a:r>
              <a:rPr lang="en-US" altLang="zh-CN" sz="1600" dirty="0">
                <a:solidFill>
                  <a:srgbClr val="00B0F0"/>
                </a:solidFill>
                <a:latin typeface="微软雅黑" panose="020B0503020204020204" pitchFamily="34" charset="-122"/>
                <a:ea typeface="微软雅黑" panose="020B0503020204020204" pitchFamily="34" charset="-122"/>
              </a:rPr>
              <a:t>1. </a:t>
            </a:r>
            <a:r>
              <a:rPr lang="zh-CN" altLang="en-US" sz="1600" dirty="0">
                <a:solidFill>
                  <a:srgbClr val="00B0F0"/>
                </a:solidFill>
                <a:latin typeface="微软雅黑" panose="020B0503020204020204" pitchFamily="34" charset="-122"/>
                <a:ea typeface="微软雅黑" panose="020B0503020204020204" pitchFamily="34" charset="-122"/>
              </a:rPr>
              <a:t>能否训练客户自己的模型？</a:t>
            </a:r>
          </a:p>
          <a:p>
            <a:pPr marL="342900"/>
            <a:r>
              <a:rPr lang="zh-CN" altLang="en-US" sz="1600" dirty="0">
                <a:latin typeface="微软雅黑" panose="020B0503020204020204" pitchFamily="34" charset="-122"/>
                <a:ea typeface="微软雅黑" panose="020B0503020204020204" pitchFamily="34" charset="-122"/>
              </a:rPr>
              <a:t>微调 </a:t>
            </a:r>
            <a:r>
              <a:rPr lang="en-US" altLang="zh-CN" sz="1600" dirty="0">
                <a:latin typeface="微软雅黑" panose="020B0503020204020204" pitchFamily="34" charset="-122"/>
                <a:ea typeface="微软雅黑" panose="020B0503020204020204" pitchFamily="34" charset="-122"/>
              </a:rPr>
              <a:t>API </a:t>
            </a:r>
            <a:r>
              <a:rPr lang="zh-CN" altLang="en-US" sz="1600" dirty="0">
                <a:latin typeface="微软雅黑" panose="020B0503020204020204" pitchFamily="34" charset="-122"/>
                <a:ea typeface="微软雅黑" panose="020B0503020204020204" pitchFamily="34" charset="-122"/>
              </a:rPr>
              <a:t>允许客户根据您通过文件 </a:t>
            </a:r>
            <a:r>
              <a:rPr lang="en-US" altLang="zh-CN" sz="1600" dirty="0">
                <a:latin typeface="微软雅黑" panose="020B0503020204020204" pitchFamily="34" charset="-122"/>
                <a:ea typeface="微软雅黑" panose="020B0503020204020204" pitchFamily="34" charset="-122"/>
              </a:rPr>
              <a:t>API </a:t>
            </a:r>
            <a:r>
              <a:rPr lang="zh-CN" altLang="en-US" sz="1600" dirty="0">
                <a:latin typeface="微软雅黑" panose="020B0503020204020204" pitchFamily="34" charset="-122"/>
                <a:ea typeface="微软雅黑" panose="020B0503020204020204" pitchFamily="34" charset="-122"/>
              </a:rPr>
              <a:t>上传到服务的训练数据创建自己的 </a:t>
            </a:r>
            <a:r>
              <a:rPr lang="en-US" altLang="zh-CN" sz="1600" dirty="0" err="1">
                <a:latin typeface="微软雅黑" panose="020B0503020204020204" pitchFamily="34" charset="-122"/>
                <a:ea typeface="微软雅黑" panose="020B0503020204020204" pitchFamily="34" charset="-122"/>
              </a:rPr>
              <a:t>OpenAI</a:t>
            </a:r>
            <a:r>
              <a:rPr lang="zh-CN" altLang="en-US" sz="1600" dirty="0">
                <a:latin typeface="微软雅黑" panose="020B0503020204020204" pitchFamily="34" charset="-122"/>
                <a:ea typeface="微软雅黑" panose="020B0503020204020204" pitchFamily="34" charset="-122"/>
              </a:rPr>
              <a:t>微调模型
</a:t>
            </a:r>
            <a:endParaRPr lang="en-US" altLang="zh-CN" sz="1600" dirty="0">
              <a:solidFill>
                <a:srgbClr val="00B0F0"/>
              </a:solidFill>
              <a:latin typeface="微软雅黑" panose="020B0503020204020204" pitchFamily="34" charset="-122"/>
              <a:ea typeface="微软雅黑" panose="020B0503020204020204" pitchFamily="34" charset="-122"/>
            </a:endParaRPr>
          </a:p>
          <a:p>
            <a:pPr marL="57150"/>
            <a:r>
              <a:rPr lang="en-US" altLang="zh-CN" sz="1600" dirty="0">
                <a:solidFill>
                  <a:srgbClr val="00B0F0"/>
                </a:solidFill>
                <a:latin typeface="微软雅黑" panose="020B0503020204020204" pitchFamily="34" charset="-122"/>
                <a:ea typeface="微软雅黑" panose="020B0503020204020204" pitchFamily="34" charset="-122"/>
              </a:rPr>
              <a:t>2. </a:t>
            </a:r>
            <a:r>
              <a:rPr lang="zh-CN" altLang="en-US" sz="1600" dirty="0">
                <a:solidFill>
                  <a:srgbClr val="00B0F0"/>
                </a:solidFill>
                <a:latin typeface="微软雅黑" panose="020B0503020204020204" pitchFamily="34" charset="-122"/>
                <a:ea typeface="微软雅黑" panose="020B0503020204020204" pitchFamily="34" charset="-122"/>
              </a:rPr>
              <a:t>训练好的微调模型将被存储在哪些区域？</a:t>
            </a:r>
          </a:p>
          <a:p>
            <a:pPr marL="342900"/>
            <a:r>
              <a:rPr lang="zh-CN" altLang="en-US" sz="1600" dirty="0">
                <a:latin typeface="微软雅黑" panose="020B0503020204020204" pitchFamily="34" charset="-122"/>
                <a:ea typeface="微软雅黑" panose="020B0503020204020204" pitchFamily="34" charset="-122"/>
              </a:rPr>
              <a:t>与客户使用的</a:t>
            </a:r>
            <a:r>
              <a:rPr lang="en-US" altLang="zh-CN" sz="1600" dirty="0">
                <a:latin typeface="微软雅黑" panose="020B0503020204020204" pitchFamily="34" charset="-122"/>
                <a:ea typeface="微软雅黑" panose="020B0503020204020204" pitchFamily="34" charset="-122"/>
              </a:rPr>
              <a:t>Azure </a:t>
            </a:r>
            <a:r>
              <a:rPr lang="en-US" altLang="zh-CN" sz="1600" dirty="0" err="1">
                <a:latin typeface="微软雅黑" panose="020B0503020204020204" pitchFamily="34" charset="-122"/>
                <a:ea typeface="微软雅黑" panose="020B0503020204020204" pitchFamily="34" charset="-122"/>
              </a:rPr>
              <a:t>OpenAI</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资源位于同一区域内</a:t>
            </a:r>
            <a:endParaRPr lang="en-US" altLang="zh-CN" sz="1600" dirty="0">
              <a:latin typeface="微软雅黑" panose="020B0503020204020204" pitchFamily="34" charset="-122"/>
              <a:ea typeface="微软雅黑" panose="020B0503020204020204" pitchFamily="34" charset="-122"/>
            </a:endParaRPr>
          </a:p>
          <a:p>
            <a:pPr marL="342900"/>
            <a:endParaRPr lang="en-US" altLang="zh-CN" sz="1600" dirty="0">
              <a:latin typeface="微软雅黑" panose="020B0503020204020204" pitchFamily="34" charset="-122"/>
              <a:ea typeface="微软雅黑" panose="020B0503020204020204" pitchFamily="34" charset="-122"/>
            </a:endParaRPr>
          </a:p>
          <a:p>
            <a:pPr marL="5715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solidFill>
                  <a:srgbClr val="00B0F0"/>
                </a:solidFill>
                <a:latin typeface="微软雅黑" panose="020B0503020204020204" pitchFamily="34" charset="-122"/>
                <a:ea typeface="微软雅黑" panose="020B0503020204020204" pitchFamily="34" charset="-122"/>
              </a:rPr>
              <a:t>3</a:t>
            </a:r>
            <a:r>
              <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客户是否可以控制并删除模型？</a:t>
            </a:r>
            <a:endPar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r>
              <a:rPr lang="zh-CN" altLang="en-US" sz="1600" dirty="0">
                <a:latin typeface="微软雅黑" panose="020B0503020204020204" pitchFamily="34" charset="-122"/>
                <a:ea typeface="微软雅黑" panose="020B0503020204020204" pitchFamily="34" charset="-122"/>
              </a:rPr>
              <a:t>是的。用户可以通过调用 </a:t>
            </a:r>
            <a:r>
              <a:rPr lang="en-US" altLang="zh-CN" sz="1600" dirty="0">
                <a:latin typeface="微软雅黑" panose="020B0503020204020204" pitchFamily="34" charset="-122"/>
                <a:ea typeface="微软雅黑" panose="020B0503020204020204" pitchFamily="34" charset="-122"/>
              </a:rPr>
              <a:t>DELETE API </a:t>
            </a:r>
            <a:r>
              <a:rPr lang="zh-CN" altLang="en-US" sz="1600" dirty="0">
                <a:latin typeface="微软雅黑" panose="020B0503020204020204" pitchFamily="34" charset="-122"/>
                <a:ea typeface="微软雅黑" panose="020B0503020204020204" pitchFamily="34" charset="-122"/>
              </a:rPr>
              <a:t>操作来删除微调的模型。</a:t>
            </a:r>
            <a:endParaRPr lang="en-US" altLang="zh-CN" sz="1600" dirty="0">
              <a:latin typeface="微软雅黑" panose="020B0503020204020204" pitchFamily="34" charset="-122"/>
              <a:ea typeface="微软雅黑" panose="020B0503020204020204" pitchFamily="34" charset="-122"/>
            </a:endParaRPr>
          </a:p>
          <a:p>
            <a:pPr marL="342900"/>
            <a:endParaRPr lang="en-US" altLang="zh-CN" sz="1600" dirty="0">
              <a:latin typeface="微软雅黑" panose="020B0503020204020204" pitchFamily="34" charset="-122"/>
              <a:ea typeface="微软雅黑" panose="020B0503020204020204" pitchFamily="34" charset="-122"/>
            </a:endParaRPr>
          </a:p>
          <a:p>
            <a:pPr marL="5715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solidFill>
                  <a:srgbClr val="00B0F0"/>
                </a:solidFill>
                <a:latin typeface="微软雅黑" panose="020B0503020204020204" pitchFamily="34" charset="-122"/>
                <a:ea typeface="微软雅黑" panose="020B0503020204020204" pitchFamily="34" charset="-122"/>
              </a:rPr>
              <a:t>4</a:t>
            </a:r>
            <a:r>
              <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 </a:t>
            </a:r>
            <a:r>
              <a:rPr lang="zh-CN" altLang="en-US" sz="1600" dirty="0">
                <a:solidFill>
                  <a:srgbClr val="00B0F0"/>
                </a:solidFill>
                <a:latin typeface="微软雅黑" panose="020B0503020204020204" pitchFamily="34" charset="-122"/>
                <a:ea typeface="微软雅黑" panose="020B0503020204020204" pitchFamily="34" charset="-122"/>
              </a:rPr>
              <a:t>我训练好的微调模型</a:t>
            </a:r>
            <a:r>
              <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rPr>
              <a:t>是否会被微软或其他客户使用？</a:t>
            </a:r>
            <a:endParaRPr kumimoji="0" lang="en-US" altLang="zh-CN"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r>
              <a:rPr lang="zh-CN" altLang="en-US" sz="1600" dirty="0">
                <a:latin typeface="微软雅黑" panose="020B0503020204020204" pitchFamily="34" charset="-122"/>
                <a:ea typeface="微软雅黑" panose="020B0503020204020204" pitchFamily="34" charset="-122"/>
              </a:rPr>
              <a:t>不会。客户自定义的微调模型将存储在 </a:t>
            </a:r>
            <a:r>
              <a:rPr lang="en-US" altLang="zh-CN" sz="1600" dirty="0">
                <a:latin typeface="微软雅黑" panose="020B0503020204020204" pitchFamily="34" charset="-122"/>
                <a:ea typeface="微软雅黑" panose="020B0503020204020204" pitchFamily="34" charset="-122"/>
              </a:rPr>
              <a:t>Azure </a:t>
            </a:r>
            <a:r>
              <a:rPr lang="zh-CN" altLang="en-US" sz="1600" dirty="0">
                <a:latin typeface="微软雅黑" panose="020B0503020204020204" pitchFamily="34" charset="-122"/>
                <a:ea typeface="微软雅黑" panose="020B0503020204020204" pitchFamily="34" charset="-122"/>
              </a:rPr>
              <a:t>存储中，由 </a:t>
            </a:r>
            <a:r>
              <a:rPr lang="en-US" altLang="zh-CN" sz="1600" dirty="0">
                <a:latin typeface="微软雅黑" panose="020B0503020204020204" pitchFamily="34" charset="-122"/>
                <a:ea typeface="微软雅黑" panose="020B0503020204020204" pitchFamily="34" charset="-122"/>
              </a:rPr>
              <a:t>Microsoft </a:t>
            </a:r>
            <a:r>
              <a:rPr lang="zh-CN" altLang="en-US" sz="1600" dirty="0">
                <a:latin typeface="微软雅黑" panose="020B0503020204020204" pitchFamily="34" charset="-122"/>
                <a:ea typeface="微软雅黑" panose="020B0503020204020204" pitchFamily="34" charset="-122"/>
              </a:rPr>
              <a:t>托管的密钥静态加密，并使用其 </a:t>
            </a:r>
            <a:r>
              <a:rPr lang="en-US" altLang="zh-CN" sz="1600" dirty="0">
                <a:latin typeface="微软雅黑" panose="020B0503020204020204" pitchFamily="34" charset="-122"/>
                <a:ea typeface="微软雅黑" panose="020B0503020204020204" pitchFamily="34" charset="-122"/>
              </a:rPr>
              <a:t>Azure </a:t>
            </a:r>
            <a:r>
              <a:rPr lang="zh-CN" altLang="en-US" sz="1600" dirty="0">
                <a:latin typeface="微软雅黑" panose="020B0503020204020204" pitchFamily="34" charset="-122"/>
                <a:ea typeface="微软雅黑" panose="020B0503020204020204" pitchFamily="34" charset="-122"/>
              </a:rPr>
              <a:t>订阅和 </a:t>
            </a:r>
            <a:r>
              <a:rPr lang="en-US" altLang="zh-CN" sz="1600" dirty="0">
                <a:latin typeface="微软雅黑" panose="020B0503020204020204" pitchFamily="34" charset="-122"/>
                <a:ea typeface="微软雅黑" panose="020B0503020204020204" pitchFamily="34" charset="-122"/>
              </a:rPr>
              <a:t>API </a:t>
            </a:r>
            <a:r>
              <a:rPr lang="zh-CN" altLang="en-US" sz="1600" dirty="0">
                <a:latin typeface="微软雅黑" panose="020B0503020204020204" pitchFamily="34" charset="-122"/>
                <a:ea typeface="微软雅黑" panose="020B0503020204020204" pitchFamily="34" charset="-122"/>
              </a:rPr>
              <a:t>凭据进行逻辑隔离。其他客户无法访问。</a:t>
            </a:r>
            <a:endParaRPr lang="en-US" altLang="zh-CN" sz="1600" dirty="0">
              <a:latin typeface="微软雅黑" panose="020B0503020204020204" pitchFamily="34" charset="-122"/>
              <a:ea typeface="微软雅黑" panose="020B0503020204020204" pitchFamily="34" charset="-122"/>
            </a:endParaRPr>
          </a:p>
          <a:p>
            <a:pPr marL="342900"/>
            <a:r>
              <a:rPr lang="en-US" altLang="zh-CN" sz="1600" dirty="0">
                <a:latin typeface="微软雅黑" panose="020B0503020204020204" pitchFamily="34" charset="-122"/>
                <a:ea typeface="微软雅黑" panose="020B0503020204020204" pitchFamily="34" charset="-122"/>
              </a:rPr>
              <a:t>Microsoft</a:t>
            </a:r>
            <a:r>
              <a:rPr lang="zh-CN" altLang="en-US" sz="1600" dirty="0">
                <a:latin typeface="微软雅黑" panose="020B0503020204020204" pitchFamily="34" charset="-122"/>
                <a:ea typeface="微软雅黑" panose="020B0503020204020204" pitchFamily="34" charset="-122"/>
              </a:rPr>
              <a:t>承诺该服务处理的数据不会用于训练全世界普遍使用的基础人工智能模型。</a:t>
            </a:r>
          </a:p>
          <a:p>
            <a:pPr marL="342900"/>
            <a:endPar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endParaRPr kumimoji="0" lang="zh-CN" altLang="en-US" sz="1600" b="0" i="0" u="none" strike="noStrike" kern="1200" cap="none" spc="0" normalizeH="0" baseline="0" noProof="0" dirty="0">
              <a:ln>
                <a:noFill/>
              </a:ln>
              <a:solidFill>
                <a:srgbClr val="00B0F0"/>
              </a:solidFill>
              <a:effectLst/>
              <a:uLnTx/>
              <a:uFillTx/>
              <a:latin typeface="微软雅黑" panose="020B0503020204020204" pitchFamily="34" charset="-122"/>
              <a:ea typeface="微软雅黑" panose="020B0503020204020204" pitchFamily="34" charset="-122"/>
              <a:cs typeface="+mn-cs"/>
            </a:endParaRPr>
          </a:p>
          <a:p>
            <a:pPr marL="342900"/>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10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C7B206-EEED-FBB8-539E-0C89694FA3B4}"/>
              </a:ext>
            </a:extLst>
          </p:cNvPr>
          <p:cNvPicPr>
            <a:picLocks noChangeAspect="1"/>
          </p:cNvPicPr>
          <p:nvPr/>
        </p:nvPicPr>
        <p:blipFill>
          <a:blip r:embed="rId2"/>
          <a:stretch>
            <a:fillRect/>
          </a:stretch>
        </p:blipFill>
        <p:spPr>
          <a:xfrm>
            <a:off x="1945174" y="1078721"/>
            <a:ext cx="8301652" cy="5708069"/>
          </a:xfrm>
          <a:prstGeom prst="rect">
            <a:avLst/>
          </a:prstGeom>
        </p:spPr>
      </p:pic>
      <p:sp>
        <p:nvSpPr>
          <p:cNvPr id="6" name="Title 1">
            <a:extLst>
              <a:ext uri="{FF2B5EF4-FFF2-40B4-BE49-F238E27FC236}">
                <a16:creationId xmlns:a16="http://schemas.microsoft.com/office/drawing/2014/main" id="{3856B88B-1327-922E-12B4-26415AAF430D}"/>
              </a:ext>
            </a:extLst>
          </p:cNvPr>
          <p:cNvSpPr>
            <a:spLocks noGrp="1"/>
          </p:cNvSpPr>
          <p:nvPr>
            <p:ph type="title"/>
          </p:nvPr>
        </p:nvSpPr>
        <p:spPr>
          <a:xfrm>
            <a:off x="148772" y="71210"/>
            <a:ext cx="10515600" cy="1325563"/>
          </a:xfrm>
        </p:spPr>
        <p:txBody>
          <a:bodyPr/>
          <a:lstStyle/>
          <a:p>
            <a:r>
              <a:rPr lang="zh-CN" altLang="en-US" dirty="0"/>
              <a:t>数据处理流程概览</a:t>
            </a:r>
            <a:endParaRPr lang="en-US" dirty="0"/>
          </a:p>
        </p:txBody>
      </p:sp>
    </p:spTree>
    <p:extLst>
      <p:ext uri="{BB962C8B-B14F-4D97-AF65-F5344CB8AC3E}">
        <p14:creationId xmlns:p14="http://schemas.microsoft.com/office/powerpoint/2010/main" val="67211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2EC8-D643-BC4F-D034-D37C34294C50}"/>
              </a:ext>
            </a:extLst>
          </p:cNvPr>
          <p:cNvSpPr>
            <a:spLocks noGrp="1"/>
          </p:cNvSpPr>
          <p:nvPr>
            <p:ph type="title"/>
          </p:nvPr>
        </p:nvSpPr>
        <p:spPr>
          <a:xfrm>
            <a:off x="135467" y="102658"/>
            <a:ext cx="10515600" cy="1325563"/>
          </a:xfrm>
        </p:spPr>
        <p:txBody>
          <a:bodyPr/>
          <a:lstStyle/>
          <a:p>
            <a:r>
              <a:rPr lang="zh-CN" altLang="en-US" dirty="0"/>
              <a:t>受限功能 </a:t>
            </a:r>
            <a:r>
              <a:rPr lang="en-US" altLang="zh-CN" dirty="0"/>
              <a:t>– </a:t>
            </a:r>
            <a:r>
              <a:rPr lang="zh-CN" altLang="en-US" dirty="0"/>
              <a:t>如何退出日志记录和人工审核</a:t>
            </a:r>
            <a:endParaRPr lang="en-US" dirty="0"/>
          </a:p>
        </p:txBody>
      </p:sp>
      <p:pic>
        <p:nvPicPr>
          <p:cNvPr id="2050" name="Picture 2" descr="Diagram of the openai data review process.">
            <a:extLst>
              <a:ext uri="{FF2B5EF4-FFF2-40B4-BE49-F238E27FC236}">
                <a16:creationId xmlns:a16="http://schemas.microsoft.com/office/drawing/2014/main" id="{D741F57B-28E6-6901-E844-C34454E86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863" y="2250421"/>
            <a:ext cx="8043333" cy="44332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6C0787-C1AB-5F5B-D2EC-A2CBA68D87F1}"/>
              </a:ext>
            </a:extLst>
          </p:cNvPr>
          <p:cNvSpPr txBox="1"/>
          <p:nvPr/>
        </p:nvSpPr>
        <p:spPr>
          <a:xfrm>
            <a:off x="503764" y="1191624"/>
            <a:ext cx="10659533" cy="923330"/>
          </a:xfrm>
          <a:prstGeom prst="rect">
            <a:avLst/>
          </a:prstGeom>
          <a:noFill/>
        </p:spPr>
        <p:txBody>
          <a:bodyPr wrap="square">
            <a:spAutoFit/>
          </a:bodyPr>
          <a:lstStyle/>
          <a:p>
            <a:r>
              <a:rPr lang="zh-CN" altLang="en-US" b="0" i="0" dirty="0">
                <a:effectLst/>
                <a:latin typeface="Segoe UI" panose="020B0502040204020203" pitchFamily="34" charset="0"/>
              </a:rPr>
              <a:t>客户能够根据 </a:t>
            </a:r>
            <a:r>
              <a:rPr lang="en-US" altLang="zh-CN" b="0" i="0" dirty="0">
                <a:effectLst/>
                <a:latin typeface="Segoe UI" panose="020B0502040204020203" pitchFamily="34" charset="0"/>
              </a:rPr>
              <a:t>Microsoft </a:t>
            </a:r>
            <a:r>
              <a:rPr lang="zh-CN" altLang="en-US" b="0" i="0" dirty="0">
                <a:effectLst/>
                <a:latin typeface="Segoe UI" panose="020B0502040204020203" pitchFamily="34" charset="0"/>
              </a:rPr>
              <a:t>受限访问框架规定的资格标准，选择退出人工审核和数据记录流程。这种情况下，服务结果存储中不会静态存储任何请求或响应数据，因此人工评审过程将不再可行。这允许具有低风险方案的受信任客户获得他们所需的数据和隐私控制</a:t>
            </a:r>
            <a:endParaRPr lang="en-US" dirty="0"/>
          </a:p>
        </p:txBody>
      </p:sp>
    </p:spTree>
    <p:extLst>
      <p:ext uri="{BB962C8B-B14F-4D97-AF65-F5344CB8AC3E}">
        <p14:creationId xmlns:p14="http://schemas.microsoft.com/office/powerpoint/2010/main" val="39928313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 2013 - 2022</Template>
  <TotalTime>5658</TotalTime>
  <Words>1453</Words>
  <Application>Microsoft Macintosh PowerPoint</Application>
  <PresentationFormat>宽屏</PresentationFormat>
  <Paragraphs>126</Paragraphs>
  <Slides>10</Slides>
  <Notes>1</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微软雅黑</vt:lpstr>
      <vt:lpstr>Arial</vt:lpstr>
      <vt:lpstr>Arial</vt:lpstr>
      <vt:lpstr>Calibri</vt:lpstr>
      <vt:lpstr>Calibri Light</vt:lpstr>
      <vt:lpstr>Segoe UI</vt:lpstr>
      <vt:lpstr>Segoe UI Light</vt:lpstr>
      <vt:lpstr>Office Theme</vt:lpstr>
      <vt:lpstr>中国区Azure Openai数据隐私及安全</vt:lpstr>
      <vt:lpstr> Azure OpenAI安全考量</vt:lpstr>
      <vt:lpstr>访问安全 – 地域限制 </vt:lpstr>
      <vt:lpstr>访问安全 – 网络安全</vt:lpstr>
      <vt:lpstr>数据安全 – 数据出境</vt:lpstr>
      <vt:lpstr>数据加密/隔离 – 针对Prompt &amp; Embedding场景</vt:lpstr>
      <vt:lpstr>数据加密/隔离 – 针对Fine-tuning场景</vt:lpstr>
      <vt:lpstr>数据处理流程概览</vt:lpstr>
      <vt:lpstr>受限功能 – 如何退出日志记录和人工审核</vt:lpstr>
      <vt:lpstr>内容安全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Zhi Wang</dc:creator>
  <cp:lastModifiedBy>Teo Ma</cp:lastModifiedBy>
  <cp:revision>5</cp:revision>
  <dcterms:created xsi:type="dcterms:W3CDTF">2023-03-23T02:35:13Z</dcterms:created>
  <dcterms:modified xsi:type="dcterms:W3CDTF">2023-04-10T06:17:01Z</dcterms:modified>
</cp:coreProperties>
</file>