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B6669D-DEEC-42F2-A362-0295ABDA1EDF}">
  <a:tblStyle styleId="{C6B6669D-DEEC-42F2-A362-0295ABDA1E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5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8.xml"/><Relationship Id="rId46" Type="http://schemas.openxmlformats.org/officeDocument/2006/relationships/font" Target="fonts/OpenSans-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0ecce1d53_1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0ecce1d53_1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0ecce1d53_1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0ecce1d53_1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0ecce1d53_1_1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0ecce1d53_1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0ecce1d53_1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0ecce1d53_1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0ecce1d53_1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0ecce1d53_1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0ecce1d53_1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0ecce1d53_1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0ecce1d53_1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0ecce1d53_1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0ecce1d53_1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0ecce1d53_1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0ecce1d53_1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0ecce1d53_1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0ecce1d53_1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0ecce1d53_1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0ecce1d53_1_1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0ecce1d53_1_1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0ecce1d53_1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0ecce1d53_1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0ecce1d53_1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0ecce1d53_1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sources: U.S. Department of Transportation[16], U.S. Census Bureau[17], U.S. Bureau of Economic Analysis[18], U.S. Environmental Protection Agency[19], U.S. Energy Information Administration[20][21] </a:t>
            </a:r>
            <a:endParaRPr sz="10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0ecce1d53_1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0ecce1d53_1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0ecce1d53_1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0ecce1d53_1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0ecce1d53_1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0ecce1d53_1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0ecce1d53_1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0ecce1d53_1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0ecce1d53_1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0ecce1d53_1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0ecce1d53_1_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0ecce1d53_1_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0ecce1d53_1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0ecce1d53_1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0ecce1d53_1_1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0ecce1d53_1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0ecce1d53_1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0ecce1d53_1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0ecce1d53_1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0ecce1d53_1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0ecce1d53_1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0ecce1d53_1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0ecce1d53_1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0ecce1d53_1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0ecce1d53_1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0ecce1d53_1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0ecce1d53_1_1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60ecce1d53_1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0ecce1d53_1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0ecce1d53_1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0ecce1d53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0ecce1d53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0ecce1d53_1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0ecce1d53_1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0ecce1d53_1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0ecce1d53_1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0ecce1d53_1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0ecce1d53_1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0ecce1d53_1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0ecce1d53_1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0ecce1d53_1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0ecce1d53_1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s://www.epa.gov/ghgemissions/sources-greenhouse-gas-emission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hyperlink" Target="https://www.epa.gov/ghgemissions/sources-greenhouse-gas-emission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ciencedirect.com/science/article/abs/pii/0196890495000259" TargetMode="External"/><Relationship Id="rId4" Type="http://schemas.openxmlformats.org/officeDocument/2006/relationships/hyperlink" Target="https://ourworldindata.org/emissions-drivers" TargetMode="External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www.sciencedirect.com/science/article/abs/pii/0196890495000259" TargetMode="External"/><Relationship Id="rId5" Type="http://schemas.openxmlformats.org/officeDocument/2006/relationships/hyperlink" Target="https://ourworldindata.org/emissions-driver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www.epa.gov/ghgemissions/global-greenhouse-gas-emissions-dat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urworldindata.org/food-choice-vs-eating-local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limate.nasa.gov/faq/16/is-it-too-late-to-prevent-climate-change/" TargetMode="External"/><Relationship Id="rId4" Type="http://schemas.openxmlformats.org/officeDocument/2006/relationships/hyperlink" Target="https://coolclimate.berkeley.edu/calculator" TargetMode="External"/><Relationship Id="rId5" Type="http://schemas.openxmlformats.org/officeDocument/2006/relationships/hyperlink" Target="https://www.sciencedirect.com/science/article/pii/S0959652620304431" TargetMode="External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sciencedirect.com/science/article/pii/S0959652620304431" TargetMode="External"/><Relationship Id="rId4" Type="http://schemas.openxmlformats.org/officeDocument/2006/relationships/hyperlink" Target="https://www.sciencedirect.com/science/article/abs/pii/S1750583613002168" TargetMode="External"/><Relationship Id="rId5" Type="http://schemas.openxmlformats.org/officeDocument/2006/relationships/hyperlink" Target="https://arxiv.org/abs/2007.03051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sciencedirect.com/science/article/abs/pii/S1750583613002168" TargetMode="External"/><Relationship Id="rId4" Type="http://schemas.openxmlformats.org/officeDocument/2006/relationships/hyperlink" Target="https://www.fhwa.dot.gov/policyinformation/statistics/2020/" TargetMode="External"/><Relationship Id="rId9" Type="http://schemas.openxmlformats.org/officeDocument/2006/relationships/hyperlink" Target="https://www.eia.gov/opendata/browser/natural-gas/sum/lsum" TargetMode="External"/><Relationship Id="rId5" Type="http://schemas.openxmlformats.org/officeDocument/2006/relationships/hyperlink" Target="https://www.census.gov/data/tables/time-series/demo/popest/intercensal-2000-2010-state.html" TargetMode="External"/><Relationship Id="rId6" Type="http://schemas.openxmlformats.org/officeDocument/2006/relationships/hyperlink" Target="https://www.bea.gov/data/consumer-spending/state" TargetMode="External"/><Relationship Id="rId7" Type="http://schemas.openxmlformats.org/officeDocument/2006/relationships/hyperlink" Target="https://www.epa.gov/ghgemissions/state-ghg-emissions-and-removals" TargetMode="External"/><Relationship Id="rId8" Type="http://schemas.openxmlformats.org/officeDocument/2006/relationships/hyperlink" Target="https://www.eia.gov/electricity/data/state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abs/2007.03051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ncbi.nlm.nih.gov/pmc/articles/PMC8279135/" TargetMode="External"/><Relationship Id="rId4" Type="http://schemas.openxmlformats.org/officeDocument/2006/relationships/hyperlink" Target="https://scikit-learn.org/stable/modules/generated/sklearn.linear_model.HuberRegressor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rxiv.org/pdf/2201.02433.pdf" TargetMode="External"/><Relationship Id="rId4" Type="http://schemas.openxmlformats.org/officeDocument/2006/relationships/hyperlink" Target="https://www.sciencedirect.com/science/article/pii/S2352550922001737" TargetMode="External"/><Relationship Id="rId5" Type="http://schemas.openxmlformats.org/officeDocument/2006/relationships/hyperlink" Target="https://www.frontiersin.org/articles/10.3389/fenrg.2021.756311/ful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census.gov/data/tables/time-series/demo/popest/intercensal-2000-2010-state.html" TargetMode="External"/><Relationship Id="rId11" Type="http://schemas.openxmlformats.org/officeDocument/2006/relationships/hyperlink" Target="https://ourworldindata.org/emissions-drivers" TargetMode="External"/><Relationship Id="rId22" Type="http://schemas.openxmlformats.org/officeDocument/2006/relationships/hyperlink" Target="https://www.epa.gov/ghgemissions/state-ghg-emissions-and-removals" TargetMode="External"/><Relationship Id="rId10" Type="http://schemas.openxmlformats.org/officeDocument/2006/relationships/hyperlink" Target="https://www.sciencedirect.com/science/article/abs/pii/0196890495000259" TargetMode="External"/><Relationship Id="rId21" Type="http://schemas.openxmlformats.org/officeDocument/2006/relationships/hyperlink" Target="https://www.bea.gov/data/consumer-spending/state" TargetMode="External"/><Relationship Id="rId13" Type="http://schemas.openxmlformats.org/officeDocument/2006/relationships/hyperlink" Target="https://climate.nasa.gov/faq/16/is-it-too-late-to-prevent-climate-change/" TargetMode="External"/><Relationship Id="rId12" Type="http://schemas.openxmlformats.org/officeDocument/2006/relationships/hyperlink" Target="https://ourworldindata.org/food-choice-vs-eating-local" TargetMode="External"/><Relationship Id="rId23" Type="http://schemas.openxmlformats.org/officeDocument/2006/relationships/hyperlink" Target="https://www.eia.gov/electricity/data/state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epa.gov/ghgemissions/global-greenhouse-gas-emissions-data" TargetMode="External"/><Relationship Id="rId4" Type="http://schemas.openxmlformats.org/officeDocument/2006/relationships/hyperlink" Target="https://www.ncei.noaa.gov/access/monitoring/climate-at-a-glance/global/time-series/globe/land_ocean/ytd/12/1850-2022" TargetMode="External"/><Relationship Id="rId9" Type="http://schemas.openxmlformats.org/officeDocument/2006/relationships/hyperlink" Target="https://ourworldindata.org/contributed-most-global-co2" TargetMode="External"/><Relationship Id="rId15" Type="http://schemas.openxmlformats.org/officeDocument/2006/relationships/hyperlink" Target="https://www.sciencedirect.com/science/article/pii/S0959652620304431" TargetMode="External"/><Relationship Id="rId14" Type="http://schemas.openxmlformats.org/officeDocument/2006/relationships/hyperlink" Target="https://coolclimate.berkeley.edu/calculator" TargetMode="External"/><Relationship Id="rId17" Type="http://schemas.openxmlformats.org/officeDocument/2006/relationships/hyperlink" Target="https://www.sciencedirect.com/science/article/abs/pii/S1750583613002168" TargetMode="External"/><Relationship Id="rId16" Type="http://schemas.openxmlformats.org/officeDocument/2006/relationships/hyperlink" Target="https://www.sciencedirect.com/science/article/pii/S0959652620304431" TargetMode="External"/><Relationship Id="rId5" Type="http://schemas.openxmlformats.org/officeDocument/2006/relationships/hyperlink" Target="https://www.climate.gov/news-features/understanding-climate/climate-change-global-temperature" TargetMode="External"/><Relationship Id="rId19" Type="http://schemas.openxmlformats.org/officeDocument/2006/relationships/hyperlink" Target="https://www.fhwa.dot.gov/policyinformation/statistics/2020/" TargetMode="External"/><Relationship Id="rId6" Type="http://schemas.openxmlformats.org/officeDocument/2006/relationships/hyperlink" Target="https://public.wmo.int/en/media/news/copernicus-confirms-july-2023-was-hottest-month-ever-recorded/" TargetMode="External"/><Relationship Id="rId18" Type="http://schemas.openxmlformats.org/officeDocument/2006/relationships/hyperlink" Target="https://arxiv.org/abs/2007.03051" TargetMode="External"/><Relationship Id="rId7" Type="http://schemas.openxmlformats.org/officeDocument/2006/relationships/hyperlink" Target="https://unfccc.int/process-and-meetings/the-paris-agreement" TargetMode="External"/><Relationship Id="rId8" Type="http://schemas.openxmlformats.org/officeDocument/2006/relationships/hyperlink" Target="https://www.epa.gov/ghgemissions/sources-greenhouse-gas-emission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eia.gov/opendata/browser/natural-gas/sum/lsum" TargetMode="External"/><Relationship Id="rId4" Type="http://schemas.openxmlformats.org/officeDocument/2006/relationships/hyperlink" Target="https://www.ncbi.nlm.nih.gov/pmc/articles/PMC8279135/" TargetMode="External"/><Relationship Id="rId5" Type="http://schemas.openxmlformats.org/officeDocument/2006/relationships/hyperlink" Target="https://scikit-learn.org/stable/modules/generated/sklearn.linear_model.HuberRegressor" TargetMode="External"/><Relationship Id="rId6" Type="http://schemas.openxmlformats.org/officeDocument/2006/relationships/hyperlink" Target="https://arxiv.org/pdf/2201.02433.pdf" TargetMode="External"/><Relationship Id="rId7" Type="http://schemas.openxmlformats.org/officeDocument/2006/relationships/hyperlink" Target="https://www.sciencedirect.com/science/article/pii/S2352550922001737" TargetMode="External"/><Relationship Id="rId8" Type="http://schemas.openxmlformats.org/officeDocument/2006/relationships/hyperlink" Target="https://www.frontiersin.org/articles/10.3389/fenrg.2021.756311/fu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epa.gov/ghgemissions/global-greenhouse-gas-emissions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epa.gov/ghgemissions/global-greenhouse-gas-emissions-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www.ncei.noaa.gov/access/monitoring/climate-at-a-glance/global/time-series/globe/land_ocean/ytd/12/1850-2022" TargetMode="External"/><Relationship Id="rId5" Type="http://schemas.openxmlformats.org/officeDocument/2006/relationships/hyperlink" Target="https://www.climate.gov/news-features/understanding-climate/climate-change-global-temperature" TargetMode="External"/><Relationship Id="rId6" Type="http://schemas.openxmlformats.org/officeDocument/2006/relationships/hyperlink" Target="https://public.wmo.int/en/media/news/copernicus-confirms-july-2023-was-hottest-month-ever-recorde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unfccc.int/process-and-meetings/the-paris-agreemen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epa.gov/ghgemissions/sources-greenhouse-gas-emissions" TargetMode="External"/><Relationship Id="rId4" Type="http://schemas.openxmlformats.org/officeDocument/2006/relationships/hyperlink" Target="https://ourworldindata.org/contributed-most-global-co2" TargetMode="External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LEAL Carbon Machine Learning Engineer Case Study Exercise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Dalia Andrea Rodriguez 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August 10, 2023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Emissions from energy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47775" y="4163300"/>
            <a:ext cx="82176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Most energy-based emissions in the U.S. are from the burning of fossil fuels like gasoline</a:t>
            </a:r>
            <a:r>
              <a:rPr lang="en" sz="1000"/>
              <a:t>[1]</a:t>
            </a:r>
            <a:r>
              <a:rPr lang="en" sz="1400"/>
              <a:t>.</a:t>
            </a:r>
            <a:endParaRPr sz="1400"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451" y="1057014"/>
            <a:ext cx="6479100" cy="30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907675" y="4538375"/>
            <a:ext cx="47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[6] </a:t>
            </a:r>
            <a:r>
              <a:rPr lang="en" sz="1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https://www.epa.gov/ghgemissions/sources-greenhouse-gas-emissions</a:t>
            </a:r>
            <a:endParaRPr sz="10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Emissions from fossil fuel combustion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25"/>
            <a:ext cx="6233483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5349225" y="31829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majority of fossil fuel burning in the U.S. happens for electricity generation and transportation.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907675" y="4538375"/>
            <a:ext cx="47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[6]</a:t>
            </a:r>
            <a:r>
              <a:rPr lang="en" sz="1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https://www.epa.gov/ghgemissions/sources-greenhouse-gas-emissions</a:t>
            </a:r>
            <a:endParaRPr sz="10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Kaya identity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66325"/>
            <a:ext cx="85206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The Kaya identity</a:t>
            </a:r>
            <a:r>
              <a:rPr lang="en" sz="4000"/>
              <a:t>[8][9]</a:t>
            </a:r>
            <a:r>
              <a:rPr lang="en" sz="4000"/>
              <a:t> </a:t>
            </a:r>
            <a:r>
              <a:rPr lang="en" sz="5600"/>
              <a:t>is a framework that </a:t>
            </a:r>
            <a:r>
              <a:rPr lang="en" sz="5600"/>
              <a:t>decomposes greenhouse gas emissions for a given population into the product of its size, GDP, energy intensity, and carbon intensity.</a:t>
            </a:r>
            <a:endParaRPr sz="5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907675" y="4569025"/>
            <a:ext cx="60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[8]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https://www.sciencedirect.com/science/article/abs/pii/0196890495000259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[9]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https://ourworldindata.org/emissions-drivers</a:t>
            </a:r>
            <a:endParaRPr sz="100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62375"/>
            <a:ext cx="8551994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327400" y="25529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Energy intensity: energy consumption per unit of GDP.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Carbon intensity: CO2 emissions from each unit of energy.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Kaya identity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50" y="1266337"/>
            <a:ext cx="8392699" cy="81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523650" y="2335750"/>
            <a:ext cx="809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more money a population has, the more goods and services they have access to.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Consumption requires energy for manufacture and transport of goods and services.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Energy and transportation are powered by burning fossil fuels, the largest sources of greenhouse gases.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907675" y="4569025"/>
            <a:ext cx="60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[8] </a:t>
            </a:r>
            <a:r>
              <a:rPr lang="en" sz="1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https://www.sciencedirect.com/science/article/abs/pii/0196890495000259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[9] </a:t>
            </a:r>
            <a:r>
              <a:rPr lang="en" sz="10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https://ourworldindata.org/emissions-drivers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407625" y="1547700"/>
            <a:ext cx="2266200" cy="20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Key drivers of CO2 emissions in the U.S.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825" y="149425"/>
            <a:ext cx="607695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899325" y="4577600"/>
            <a:ext cx="6482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[1]</a:t>
            </a:r>
            <a:r>
              <a:rPr lang="en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https://www.epa.gov/ghgemissions/global-greenhouse-gas-emissions-data</a:t>
            </a:r>
            <a:endParaRPr sz="10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Food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kilogram of beef releases 60 kilograms of CO2 equivalents (kg CO2e) into the atmosphere per kilogram of meat</a:t>
            </a:r>
            <a:r>
              <a:rPr lang="en" sz="1000"/>
              <a:t>[10]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kilogram of poultry releases 6 kg CO2e</a:t>
            </a:r>
            <a:r>
              <a:rPr lang="en" sz="1400"/>
              <a:t> into the atmosphere per kilogram of meat</a:t>
            </a:r>
            <a:r>
              <a:rPr lang="en" sz="1000"/>
              <a:t>[11]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Wheat, corn, tomatoes, soy milk, and other vegetable products have less emit 2 kg CO2e or less into the atmosphere per kg of food</a:t>
            </a:r>
            <a:r>
              <a:rPr lang="en" sz="1000"/>
              <a:t>[10]</a:t>
            </a:r>
            <a:r>
              <a:rPr lang="en" sz="1400"/>
              <a:t>.</a:t>
            </a:r>
            <a:endParaRPr sz="1400"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907675" y="4569025"/>
            <a:ext cx="60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[10]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https://ourworldindata.org/food-choice-vs-eating-local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2461075"/>
            <a:ext cx="3688799" cy="24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Mitigating Climate Change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What can we do?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may be able to prevent the most catastrophic effects of global warming if we take measures to reduce our carbon footprint</a:t>
            </a:r>
            <a:r>
              <a:rPr lang="en" sz="1000"/>
              <a:t>[11]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Consumption and lifestyle habits influence individual carbon footprints.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Driving less, recycling, eating less meat, are all ways to offset our carbon footprint.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3"/>
                </a:solidFill>
              </a:rPr>
              <a:t>An AI-powered carbon footprint calculator </a:t>
            </a:r>
            <a:r>
              <a:rPr lang="en" sz="1400"/>
              <a:t>may </a:t>
            </a:r>
            <a:br>
              <a:rPr lang="en" sz="1400"/>
            </a:br>
            <a:r>
              <a:rPr lang="en" sz="1400"/>
              <a:t>facilitate reduction of personal greenhouse gas </a:t>
            </a:r>
            <a:br>
              <a:rPr lang="en" sz="1400"/>
            </a:br>
            <a:r>
              <a:rPr lang="en" sz="1400"/>
              <a:t>emissions by providing us with data-driven insight </a:t>
            </a:r>
            <a:br>
              <a:rPr lang="en" sz="1400"/>
            </a:br>
            <a:r>
              <a:rPr lang="en" sz="1400"/>
              <a:t>about the sources of our emissions</a:t>
            </a:r>
            <a:r>
              <a:rPr lang="en" sz="1000"/>
              <a:t>[12][13]</a:t>
            </a:r>
            <a:r>
              <a:rPr lang="en" sz="1400"/>
              <a:t>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895600" y="4470025"/>
            <a:ext cx="603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[11]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https://climate.nasa.gov/faq/16/is-it-too-late-to-prevent-climate-change/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[12]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https://coolclimate.berkeley.edu/calculator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[13]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https://www.sciencedirect.com/science/article/pii/S0959652620304431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9397" y="2571750"/>
            <a:ext cx="3293049" cy="172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LEAL Carbon Case Study Exercise: Machine Learning Engineer Role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Overview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this section, I will provide insight on how I built a personal carbon footprint estimation machine learning model for LEAL Carbon.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section is organized as follows: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discussion of</a:t>
            </a:r>
            <a:r>
              <a:rPr lang="en"/>
              <a:t> related works that inspired my model;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methodology for creating an appropriate dataset for the task at hand;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odel selection;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xperiments;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 and limitations;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 work.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Table of Contents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b="1" lang="en">
                <a:solidFill>
                  <a:schemeClr val="accent5"/>
                </a:solidFill>
              </a:rPr>
              <a:t>Introduction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b="1" lang="en">
                <a:solidFill>
                  <a:schemeClr val="accent5"/>
                </a:solidFill>
              </a:rPr>
              <a:t>Sources of Greenhouse Gas Emissions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b="1" lang="en">
                <a:solidFill>
                  <a:schemeClr val="accent5"/>
                </a:solidFill>
              </a:rPr>
              <a:t>Mitigating Climate Change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b="1" lang="en">
                <a:solidFill>
                  <a:schemeClr val="accent5"/>
                </a:solidFill>
              </a:rPr>
              <a:t>LEAL Carbon Case Study Exercise: Machine Learning Engineer Role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b="1" lang="en">
                <a:solidFill>
                  <a:schemeClr val="accent5"/>
                </a:solidFill>
              </a:rPr>
              <a:t>Conclusion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Related work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Existing literature on personal carbon footpri</a:t>
            </a:r>
            <a:r>
              <a:rPr lang="en" sz="1400"/>
              <a:t>nt calculators is limited</a:t>
            </a:r>
            <a:r>
              <a:rPr lang="en" sz="1000"/>
              <a:t>[14]</a:t>
            </a:r>
            <a:r>
              <a:rPr lang="en" sz="1400"/>
              <a:t>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could not find any machine learning publications on personal carbon footprint estimation.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Birnik developed an evidence-based set of principles for estimating personalized carbon footprints</a:t>
            </a:r>
            <a:r>
              <a:rPr lang="en" sz="1000"/>
              <a:t>[15]</a:t>
            </a:r>
            <a:r>
              <a:rPr lang="en" sz="1400"/>
              <a:t>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 at the minimum emissions relating to CO2, CH4, and N2O.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Allocate income and household size into the equation.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users to model household consumption in detail (electricity, gas, rent, furniture,...) and by household size.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users model their food, transportation, and consumption habits in detail (dietary choices, miles of travel, clothing, entertainment services, etc.).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Anthony et al.’s CarbonTracker estimates the carbon footprint of deep learning models through handcrafted features engineering and a simple linear model</a:t>
            </a:r>
            <a:r>
              <a:rPr lang="en" sz="1000"/>
              <a:t>[16]</a:t>
            </a:r>
            <a:r>
              <a:rPr lang="en" sz="1400"/>
              <a:t>. </a:t>
            </a:r>
            <a:endParaRPr sz="1400"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919775" y="4472225"/>
            <a:ext cx="493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[14] </a:t>
            </a:r>
            <a:r>
              <a:rPr lang="en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https://www.sciencedirect.com/science/article/pii/S0959652620304431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[15]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https://www.sciencedirect.com/science/article/abs/pii/S1750583613002168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[16]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https://arxiv.org/abs/2007.03051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Dataset: co2variables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Birnik’s</a:t>
            </a:r>
            <a:r>
              <a:rPr lang="en" sz="1000"/>
              <a:t>[15] </a:t>
            </a:r>
            <a:r>
              <a:rPr lang="en" sz="1400"/>
              <a:t>principles as guidance, I curated the dataset </a:t>
            </a:r>
            <a:r>
              <a:rPr b="1" lang="en" sz="1400">
                <a:solidFill>
                  <a:schemeClr val="accent3"/>
                </a:solidFill>
              </a:rPr>
              <a:t>co2variables</a:t>
            </a:r>
            <a:r>
              <a:rPr b="1" lang="en" sz="1400"/>
              <a:t>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</a:t>
            </a:r>
            <a:r>
              <a:rPr lang="en"/>
              <a:t>1530 rows and  32 columns.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Annual state-level data about emissions, income, energy use, and consumption habits related to housing, transportation, food, entertainment, and other goods and services for the years 1991-2020.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was downloaded by hand and by using an API.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Sources include the U.S. Department of Transportation and U.S. Census Bureau</a:t>
            </a:r>
            <a:r>
              <a:rPr lang="en" sz="1000"/>
              <a:t>[17-22].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Let </a:t>
            </a:r>
            <a:r>
              <a:rPr i="1" lang="en" sz="1400"/>
              <a:t>s</a:t>
            </a:r>
            <a:r>
              <a:rPr lang="en" sz="1400"/>
              <a:t> be a state of population size </a:t>
            </a:r>
            <a:r>
              <a:rPr i="1" lang="en" sz="1400"/>
              <a:t>N</a:t>
            </a:r>
            <a:r>
              <a:rPr lang="en" sz="1400"/>
              <a:t> in your dataset of states S</a:t>
            </a:r>
            <a:r>
              <a:rPr i="1" lang="en" sz="1400"/>
              <a:t>.</a:t>
            </a:r>
            <a:r>
              <a:rPr lang="en" sz="1400"/>
              <a:t>  The personal carbon footprint </a:t>
            </a:r>
            <a:r>
              <a:rPr i="1" lang="en" sz="1400"/>
              <a:t>f(r)</a:t>
            </a:r>
            <a:r>
              <a:rPr lang="en" sz="1400"/>
              <a:t> of a resident </a:t>
            </a:r>
            <a:r>
              <a:rPr i="1" lang="en" sz="1400"/>
              <a:t>r </a:t>
            </a:r>
            <a:r>
              <a:rPr lang="en" sz="1400"/>
              <a:t>in s is approximately equal to the </a:t>
            </a:r>
            <a:r>
              <a:rPr lang="en" sz="1400"/>
              <a:t>carbon footprint </a:t>
            </a:r>
            <a:r>
              <a:rPr i="1" lang="en" sz="1400"/>
              <a:t>f(s)/N.</a:t>
            </a:r>
            <a:endParaRPr sz="1400"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928375" y="3723975"/>
            <a:ext cx="66249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[15]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https://www.sciencedirect.com/science/article/abs/pii/S1750583613002168</a:t>
            </a:r>
            <a:b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[17]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https://www.fhwa.dot.gov/policyinformation/statistics/2020/</a:t>
            </a:r>
            <a:b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[18]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https://www.census.gov/data/tables/time-series/demo/popest/intercensal-2000-2010-state.html</a:t>
            </a:r>
            <a:b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[19]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https://www.bea.gov/data/consumer-spending/state</a:t>
            </a:r>
            <a:b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[20]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https://www.epa.gov/ghgemissions/state-ghg-emissions-and-removals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[21]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https://www.eia.gov/electricity/data/state/</a:t>
            </a:r>
            <a:br>
              <a:rPr lang="en"/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[22]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https://www.eia.gov/opendata/browser/natural-gas/sum/lsum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Anthony et al.’s CarbonTracker estimates the carbon footprint of deep learning models through handcrafted features engineering and a simple linear model</a:t>
            </a:r>
            <a:r>
              <a:rPr lang="en" sz="1000"/>
              <a:t>[16]</a:t>
            </a:r>
            <a:r>
              <a:rPr lang="en" sz="1400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deep learning models is energy-intensive.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models require little computational power and are easy to interpret.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Inspired by Anthony et al.’s work, I trained three different linear models for the task of carbon footprint estimation: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accent3"/>
                </a:solidFill>
              </a:rPr>
              <a:t>Linear Regression</a:t>
            </a:r>
            <a:r>
              <a:rPr lang="en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accent3"/>
                </a:solidFill>
              </a:rPr>
              <a:t>Ridge Regression</a:t>
            </a:r>
            <a:r>
              <a:rPr lang="en"/>
              <a:t>: Linear Regression with L2-regularization;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accent3"/>
                </a:solidFill>
              </a:rPr>
              <a:t>Huber Regression</a:t>
            </a:r>
            <a:r>
              <a:rPr lang="en"/>
              <a:t>: L2-regularized linear Regression model that is robust to outliers. </a:t>
            </a:r>
            <a:endParaRPr/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4"/>
          <p:cNvSpPr txBox="1"/>
          <p:nvPr/>
        </p:nvSpPr>
        <p:spPr>
          <a:xfrm>
            <a:off x="916100" y="4569025"/>
            <a:ext cx="613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[16] </a:t>
            </a:r>
            <a:r>
              <a:rPr lang="en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https://arxiv.org/abs/2007.03051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Experiments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b="1" lang="en" sz="1400">
                <a:solidFill>
                  <a:schemeClr val="accent3"/>
                </a:solidFill>
              </a:rPr>
              <a:t>Hyperparameter tuning</a:t>
            </a:r>
            <a:r>
              <a:rPr lang="en" sz="1400">
                <a:solidFill>
                  <a:schemeClr val="accent3"/>
                </a:solidFill>
              </a:rPr>
              <a:t>:</a:t>
            </a:r>
            <a:endParaRPr sz="1400"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‘alpha’ on Ridge and Huber;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‘solver’ on Ridge.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b="1" lang="en" sz="1400">
                <a:solidFill>
                  <a:schemeClr val="accent3"/>
                </a:solidFill>
              </a:rPr>
              <a:t>Performance metrics</a:t>
            </a:r>
            <a:r>
              <a:rPr lang="en" sz="1400">
                <a:solidFill>
                  <a:schemeClr val="accent3"/>
                </a:solidFill>
              </a:rPr>
              <a:t>: </a:t>
            </a:r>
            <a:endParaRPr sz="1400"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>
                <a:solidFill>
                  <a:schemeClr val="accent3"/>
                </a:solidFill>
              </a:rPr>
              <a:t>R-squared</a:t>
            </a:r>
            <a:r>
              <a:rPr lang="en" sz="1400"/>
              <a:t>:</a:t>
            </a:r>
            <a:r>
              <a:rPr lang="en"/>
              <a:t> in [0,1]; describes how well your </a:t>
            </a:r>
            <a:r>
              <a:rPr lang="en"/>
              <a:t>Regression</a:t>
            </a:r>
            <a:r>
              <a:rPr lang="en"/>
              <a:t> line approximates the data</a:t>
            </a:r>
            <a:r>
              <a:rPr lang="en" sz="1000"/>
              <a:t>[23]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>
                <a:solidFill>
                  <a:schemeClr val="accent3"/>
                </a:solidFill>
              </a:rPr>
              <a:t>Mean absolute error</a:t>
            </a:r>
            <a:r>
              <a:rPr lang="en" sz="1400"/>
              <a:t> </a:t>
            </a:r>
            <a:r>
              <a:rPr lang="en" sz="1400"/>
              <a:t>(MAE): in </a:t>
            </a:r>
            <a:r>
              <a:rPr lang="en"/>
              <a:t>[0,∞); penalizes outliers less.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>
                <a:solidFill>
                  <a:schemeClr val="accent3"/>
                </a:solidFill>
              </a:rPr>
              <a:t>Mean absolute percentage error</a:t>
            </a:r>
            <a:r>
              <a:rPr lang="en" sz="1400"/>
              <a:t> (MAPE): in [0</a:t>
            </a:r>
            <a:r>
              <a:rPr lang="en"/>
              <a:t>,∞); how far your predicted value falls from the real value in terms of percentages</a:t>
            </a:r>
            <a:r>
              <a:rPr lang="en" sz="1000"/>
              <a:t>[23]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Features were standardized by removing the mean and scaling to unit variance.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experimented training the models with different feature sets.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Experiments were performed on Jupyter Notebook using the scikit-learn</a:t>
            </a:r>
            <a:r>
              <a:rPr lang="en" sz="1000"/>
              <a:t>[24]</a:t>
            </a:r>
            <a:r>
              <a:rPr lang="en" sz="1400"/>
              <a:t> library on Python. </a:t>
            </a:r>
            <a:endParaRPr sz="1400"/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917750" y="4569025"/>
            <a:ext cx="659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[23]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https://www.ncbi.nlm.nih.gov/pmc/articles/PMC8279135/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[24] </a:t>
            </a:r>
            <a:r>
              <a:rPr lang="en" sz="10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Correlation matrix of columns in co2variables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 rotWithShape="1">
          <a:blip r:embed="rId3">
            <a:alphaModFix/>
          </a:blip>
          <a:srcRect b="0" l="1940" r="-1940" t="0"/>
          <a:stretch/>
        </p:blipFill>
        <p:spPr>
          <a:xfrm>
            <a:off x="581825" y="1286250"/>
            <a:ext cx="7980349" cy="36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/>
          <p:nvPr/>
        </p:nvSpPr>
        <p:spPr>
          <a:xfrm>
            <a:off x="5733750" y="4370575"/>
            <a:ext cx="2810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Dependent variable: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Emissions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Results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4" name="Google Shape;264;p37"/>
          <p:cNvGraphicFramePr/>
          <p:nvPr/>
        </p:nvGraphicFramePr>
        <p:xfrm>
          <a:off x="878125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{C6B6669D-DEEC-42F2-A362-0295ABDA1EDF}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Metric</a:t>
                      </a:r>
                      <a:endParaRPr b="1"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Linear Regression</a:t>
                      </a:r>
                      <a:endParaRPr b="1"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Ridge Regression</a:t>
                      </a:r>
                      <a:endParaRPr b="1"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Huber Regression</a:t>
                      </a:r>
                      <a:endParaRPr b="1"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R-squared</a:t>
                      </a:r>
                      <a:endParaRPr b="1"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91.63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88.70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68.97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MAE</a:t>
                      </a:r>
                      <a:endParaRPr b="1"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26802936.34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31375611.37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41154502.89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MAPE</a:t>
                      </a:r>
                      <a:endParaRPr b="1">
                        <a:solidFill>
                          <a:schemeClr val="accent5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66.08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52.90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49.32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Actual vs predicted: Linear </a:t>
            </a:r>
            <a:r>
              <a:rPr lang="en">
                <a:solidFill>
                  <a:schemeClr val="lt2"/>
                </a:solidFill>
              </a:rPr>
              <a:t>Regression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0" name="Google Shape;27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284" y="1152422"/>
            <a:ext cx="4599431" cy="3685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Actual vs predicted: Ridge </a:t>
            </a:r>
            <a:r>
              <a:rPr lang="en">
                <a:solidFill>
                  <a:schemeClr val="lt2"/>
                </a:solidFill>
              </a:rPr>
              <a:t>Regression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050" y="1152425"/>
            <a:ext cx="459391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Actual vs predicted: Huber Regression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750" y="1152425"/>
            <a:ext cx="447448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Discussion</a:t>
            </a:r>
            <a:r>
              <a:rPr lang="en">
                <a:solidFill>
                  <a:schemeClr val="lt2"/>
                </a:solidFill>
              </a:rPr>
              <a:t> and limitations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5"/>
                </a:solidFill>
              </a:rPr>
              <a:t>Discussion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Results are similar across feature sets and models.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</a:t>
            </a:r>
            <a:r>
              <a:rPr lang="en"/>
              <a:t>High R-squared scores indicate that the</a:t>
            </a:r>
            <a:r>
              <a:rPr lang="en" sz="1400"/>
              <a:t> data seems to be a good fit for the model.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to improve the</a:t>
            </a:r>
            <a:r>
              <a:rPr lang="en" sz="1400"/>
              <a:t> mean absolute percentage error.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Highly correlated feature set makes it hard to assess which features are most significant.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5"/>
                </a:solidFill>
              </a:rPr>
              <a:t>Limitations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limited literature on personal carbon footprint estimators.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State-level data is not freely available for every desired category. For example, food availability data is only available at the national level.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constraints.</a:t>
            </a:r>
            <a:endParaRPr/>
          </a:p>
        </p:txBody>
      </p:sp>
      <p:sp>
        <p:nvSpPr>
          <p:cNvPr id="292" name="Google Shape;29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Introduction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Future work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</a:t>
            </a:r>
            <a:r>
              <a:rPr lang="en" sz="1400"/>
              <a:t>itigate collinearity in the feature set.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Experiment with hybrid ensemble models that integrate rule-based and machine learning methods of carbon footprint estimation.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Decompose and incorporate Kaya identity into model.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Incorporate more information on waste and agricultural emissions to increase feature robustness.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 different machine learning models for carbon footprint estimation.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Neural Ordinary Differential Equations</a:t>
            </a:r>
            <a:r>
              <a:rPr lang="en" sz="1000"/>
              <a:t>[25]</a:t>
            </a:r>
            <a:r>
              <a:rPr lang="en"/>
              <a:t>, Random Forests, Decision Trees</a:t>
            </a:r>
            <a:r>
              <a:rPr lang="en" sz="1000"/>
              <a:t>[26]</a:t>
            </a:r>
            <a:r>
              <a:rPr lang="en"/>
              <a:t>, and Gaussian Process Regression</a:t>
            </a:r>
            <a:r>
              <a:rPr lang="en" sz="1000"/>
              <a:t>[27]</a:t>
            </a:r>
            <a:r>
              <a:rPr lang="en"/>
              <a:t>. </a:t>
            </a:r>
            <a:endParaRPr/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924550" y="4497000"/>
            <a:ext cx="765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[25]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https://arxiv.org/pdf/2201.02433.pdf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[26]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https://www.sciencedirect.com/science/article/pii/S2352550922001737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[27]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https://www.frontiersin.org/articles/10.3389/fenrg.2021.756311/full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Conclusion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presented the co2variables dataset and a linear model for personal carbon footprint estimation that aligns with</a:t>
            </a:r>
            <a:r>
              <a:rPr b="1" lang="en" sz="1400">
                <a:solidFill>
                  <a:schemeClr val="accent5"/>
                </a:solidFill>
              </a:rPr>
              <a:t> LEAL Carbon</a:t>
            </a:r>
            <a:r>
              <a:rPr lang="en" sz="1400"/>
              <a:t>’s mission to </a:t>
            </a:r>
            <a:r>
              <a:rPr lang="en" sz="1400"/>
              <a:t>facilitate positive environmental change through data-driven insight on personal greenhouse gas emissions.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Linear Regression model </a:t>
            </a:r>
            <a:r>
              <a:rPr lang="en" sz="1400"/>
              <a:t>achieved an R-squared score of 91.63, indicating that our data is a good fit for the task at hand.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future work, I plan to expand our feature set and experiment with different machine learning models for carbon footprint analysis.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Climate change is happening, but we can mitigate its most severe consequences if we hold ourselves accountable for our carbon footprint and take measures to reduce it.</a:t>
            </a:r>
            <a:endParaRPr b="1" sz="1400">
              <a:solidFill>
                <a:schemeClr val="accent5"/>
              </a:solidFill>
            </a:endParaRPr>
          </a:p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Questions?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Sources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311700" y="1266325"/>
            <a:ext cx="8520600" cy="3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</a:rPr>
              <a:t>[1]</a:t>
            </a:r>
            <a:r>
              <a:rPr lang="en" sz="1100">
                <a:solidFill>
                  <a:schemeClr val="accent3"/>
                </a:solidFill>
              </a:rPr>
              <a:t>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https://www.epa.gov/ghgemissions/global-greenhouse-gas-emissions-data</a:t>
            </a:r>
            <a:endParaRPr sz="1100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https://www.ncei.noaa.gov/access/monitoring/climate-at-a-glance/global/time-series/globe/land_ocean/ytd/12/1850-2022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</a:rPr>
              <a:t>[3] </a:t>
            </a:r>
            <a:r>
              <a:rPr lang="en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https://www.climate.gov/news-features/understanding-climate/climate-change-global-temperature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</a:rPr>
              <a:t>[4] </a:t>
            </a:r>
            <a:r>
              <a:rPr lang="en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https://public.wmo.int/en/media/news/copernicus-confirms-july-2023-was-hottest-month-ever-recorded/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[5] </a:t>
            </a:r>
            <a:r>
              <a:rPr lang="en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https://unfccc.int/process-and-meetings/the-paris-agreement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https://www.epa.gov/ghgemissions/sources-greenhouse-gas-emissions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https://ourworldindata.org/contributed-most-global-co2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https://www.sciencedirect.com/science/article/abs/pii/0196890495000259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[9]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https://ourworldindata.org/emissions-drivers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[10]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https://ourworldindata.org/food-choice-vs-eating-local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[11]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https://climate.nasa.gov/faq/16/is-it-too-late-to-prevent-climate-change/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[12]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https://coolclimate.berkeley.edu/calculator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[13]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https://www.sciencedirect.com/science/article/pii/S0959652620304431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[14]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https://www.sciencedirect.com/science/article/pii/S0959652620304431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[15]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https://www.sciencedirect.com/science/article/abs/pii/S1750583613002168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[16]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https://arxiv.org/abs/2007.03051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[17] </a:t>
            </a:r>
            <a:r>
              <a:rPr lang="en" sz="1100" u="sng">
                <a:solidFill>
                  <a:schemeClr val="accent5"/>
                </a:solid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https://www.fhwa.dot.gov/policyinformation/statistics/2020/</a:t>
            </a:r>
            <a:br>
              <a:rPr lang="en" sz="1100"/>
            </a:br>
            <a:r>
              <a:rPr lang="en" sz="1100"/>
              <a:t>[18] </a:t>
            </a:r>
            <a:r>
              <a:rPr lang="en" sz="1100" u="sng">
                <a:solidFill>
                  <a:schemeClr val="accent5"/>
                </a:solid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https://www.census.gov/data/tables/time-series/demo/popest/intercensal-2000-2010-state.html</a:t>
            </a:r>
            <a:br>
              <a:rPr lang="en" sz="1100"/>
            </a:br>
            <a:r>
              <a:rPr lang="en" sz="1100"/>
              <a:t>[19] </a:t>
            </a:r>
            <a:r>
              <a:rPr lang="en" sz="1100" u="sng">
                <a:solidFill>
                  <a:schemeClr val="accent5"/>
                </a:solid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https://www.bea.gov/data/consumer-spending/state</a:t>
            </a:r>
            <a:br>
              <a:rPr lang="en" sz="1100"/>
            </a:br>
            <a:r>
              <a:rPr lang="en" sz="1100"/>
              <a:t>[20] </a:t>
            </a:r>
            <a:r>
              <a:rPr lang="en" sz="1100" u="sng">
                <a:solidFill>
                  <a:schemeClr val="accent5"/>
                </a:solid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https://www.epa.gov/ghgemissions/state-ghg-emissions-and-removals</a:t>
            </a:r>
            <a:r>
              <a:rPr lang="en" sz="1100"/>
              <a:t> </a:t>
            </a:r>
            <a:br>
              <a:rPr lang="en" sz="1100"/>
            </a:br>
            <a:r>
              <a:rPr lang="en" sz="1100"/>
              <a:t>[21] </a:t>
            </a:r>
            <a:r>
              <a:rPr lang="en" sz="1100" u="sng">
                <a:solidFill>
                  <a:schemeClr val="accent5"/>
                </a:solidFill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https://www.eia.gov/electricity/data/state/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br>
              <a:rPr lang="en" sz="1200"/>
            </a:b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6" name="Google Shape;32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Sources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[22]</a:t>
            </a:r>
            <a:r>
              <a:rPr lang="en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https://www.eia.gov/opendata/browser/natural-gas/sum/lsum</a:t>
            </a:r>
            <a:br>
              <a:rPr lang="en" sz="1000"/>
            </a:br>
            <a:r>
              <a:rPr lang="en" sz="1000"/>
              <a:t>[23] </a:t>
            </a:r>
            <a:r>
              <a:rPr lang="en" sz="1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https://www.ncbi.nlm.nih.gov/pmc/articles/PMC8279135/</a:t>
            </a:r>
            <a:br>
              <a:rPr lang="en" sz="1000"/>
            </a:br>
            <a:r>
              <a:rPr lang="en" sz="1000"/>
              <a:t>[24] </a:t>
            </a:r>
            <a:r>
              <a:rPr lang="en" sz="10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</a:t>
            </a:r>
            <a:br>
              <a:rPr lang="en" sz="1000"/>
            </a:br>
            <a:r>
              <a:rPr lang="en" sz="1000"/>
              <a:t>[25] </a:t>
            </a:r>
            <a:r>
              <a:rPr lang="en" sz="1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https://arxiv.org/pdf/2201.02433.pdf</a:t>
            </a:r>
            <a:br>
              <a:rPr lang="en" sz="1000"/>
            </a:br>
            <a:r>
              <a:rPr lang="en" sz="1000"/>
              <a:t>[26]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https://www.sciencedirect.com/science/article/pii/S2352550922001737</a:t>
            </a:r>
            <a:r>
              <a:rPr lang="en" sz="1000"/>
              <a:t> </a:t>
            </a:r>
            <a:br>
              <a:rPr lang="en" sz="1000"/>
            </a:br>
            <a:r>
              <a:rPr lang="en" sz="1000"/>
              <a:t>[27] </a:t>
            </a:r>
            <a:r>
              <a:rPr lang="en" sz="10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https://www.frontiersin.org/articles/10.3389/fenrg.2021.756311/full</a:t>
            </a:r>
            <a:endParaRPr/>
          </a:p>
        </p:txBody>
      </p:sp>
      <p:sp>
        <p:nvSpPr>
          <p:cNvPr id="333" name="Google Shape;33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Greenhouse gas emissions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25"/>
            <a:ext cx="42603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Gases in the atmosphere trap heat from the Sun to keep our planet warm enough to support life, a process known as the greenhouse effect</a:t>
            </a:r>
            <a:r>
              <a:rPr lang="en" sz="1000">
                <a:solidFill>
                  <a:srgbClr val="212121"/>
                </a:solidFill>
              </a:rPr>
              <a:t>[1]</a:t>
            </a:r>
            <a:r>
              <a:rPr b="1" lang="en" sz="1400">
                <a:solidFill>
                  <a:srgbClr val="212121"/>
                </a:solidFill>
              </a:rPr>
              <a:t>.</a:t>
            </a:r>
            <a:endParaRPr b="1" sz="1400"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In the last 150 years, human activity has corrupted this naturally-occurring phenomenon. </a:t>
            </a:r>
            <a:endParaRPr sz="1400">
              <a:solidFill>
                <a:srgbClr val="212121"/>
              </a:solidFill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25"/>
            <a:ext cx="3931920" cy="320954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899325" y="4577600"/>
            <a:ext cx="6482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[1]</a:t>
            </a:r>
            <a:r>
              <a:rPr lang="en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https://www.epa.gov/ghgemissions/global-greenhouse-gas-emissions-data</a:t>
            </a:r>
            <a:endParaRPr sz="10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Global</a:t>
            </a:r>
            <a:r>
              <a:rPr lang="en">
                <a:solidFill>
                  <a:schemeClr val="lt2"/>
                </a:solidFill>
              </a:rPr>
              <a:t> warming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solidFill>
                  <a:srgbClr val="212121"/>
                </a:solidFill>
              </a:rPr>
              <a:t>Abnormally large concentrations of</a:t>
            </a:r>
            <a:endParaRPr sz="1430">
              <a:solidFill>
                <a:srgbClr val="212121"/>
              </a:solidFill>
            </a:endParaRPr>
          </a:p>
          <a:p>
            <a:pPr indent="-319405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30"/>
              <a:buChar char="●"/>
            </a:pPr>
            <a:r>
              <a:rPr lang="en" sz="1430">
                <a:solidFill>
                  <a:srgbClr val="212121"/>
                </a:solidFill>
              </a:rPr>
              <a:t>carbon dioxide (CO2) from fossil fuel burning for transportation and electricity; </a:t>
            </a:r>
            <a:endParaRPr sz="1430">
              <a:solidFill>
                <a:srgbClr val="212121"/>
              </a:solidFill>
            </a:endParaRPr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30"/>
              <a:buChar char="●"/>
            </a:pPr>
            <a:r>
              <a:rPr lang="en" sz="1430">
                <a:solidFill>
                  <a:srgbClr val="212121"/>
                </a:solidFill>
              </a:rPr>
              <a:t>methane (CH4) and nitrous oxide (N2O) from agricultural activities and waste;</a:t>
            </a:r>
            <a:endParaRPr sz="1430">
              <a:solidFill>
                <a:srgbClr val="212121"/>
              </a:solidFill>
            </a:endParaRPr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30"/>
              <a:buChar char="●"/>
            </a:pPr>
            <a:r>
              <a:rPr lang="en" sz="1430">
                <a:solidFill>
                  <a:srgbClr val="212121"/>
                </a:solidFill>
              </a:rPr>
              <a:t>Fluorinated</a:t>
            </a:r>
            <a:r>
              <a:rPr lang="en" sz="1430">
                <a:solidFill>
                  <a:srgbClr val="212121"/>
                </a:solidFill>
              </a:rPr>
              <a:t> gases (</a:t>
            </a:r>
            <a:r>
              <a:rPr lang="en" sz="1430">
                <a:solidFill>
                  <a:srgbClr val="212121"/>
                </a:solidFill>
              </a:rPr>
              <a:t>F-gases</a:t>
            </a:r>
            <a:r>
              <a:rPr lang="en" sz="1430">
                <a:solidFill>
                  <a:srgbClr val="212121"/>
                </a:solidFill>
              </a:rPr>
              <a:t>) from industrial processes and refrigeration.</a:t>
            </a:r>
            <a:endParaRPr sz="143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30">
                <a:solidFill>
                  <a:srgbClr val="212121"/>
                </a:solidFill>
              </a:rPr>
              <a:t>are being trapped in the atmosphere, warming up the Earth to unsustainable temperatures </a:t>
            </a:r>
            <a:r>
              <a:rPr lang="en" sz="1030">
                <a:solidFill>
                  <a:srgbClr val="212121"/>
                </a:solidFill>
              </a:rPr>
              <a:t>[1]</a:t>
            </a:r>
            <a:r>
              <a:rPr lang="en" sz="1430">
                <a:solidFill>
                  <a:srgbClr val="212121"/>
                </a:solidFill>
              </a:rPr>
              <a:t>.</a:t>
            </a:r>
            <a:endParaRPr sz="1430">
              <a:solidFill>
                <a:srgbClr val="212121"/>
              </a:solidFill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225" y="1152425"/>
            <a:ext cx="4113086" cy="320599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311700" y="4718125"/>
            <a:ext cx="459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0" name="Google Shape;100;p17"/>
          <p:cNvSpPr txBox="1"/>
          <p:nvPr/>
        </p:nvSpPr>
        <p:spPr>
          <a:xfrm>
            <a:off x="899325" y="4577600"/>
            <a:ext cx="6482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[1]</a:t>
            </a:r>
            <a:r>
              <a:rPr lang="en" sz="1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https://www.epa.gov/ghgemissions/global-greenhouse-gas-emissions-data</a:t>
            </a:r>
            <a:endParaRPr sz="10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Consequences of climate change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Since 1850, global temperatures have increased by 1.1 °C</a:t>
            </a:r>
            <a:r>
              <a:rPr lang="en" sz="1050">
                <a:solidFill>
                  <a:srgbClr val="000000"/>
                </a:solidFill>
              </a:rPr>
              <a:t>[2]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This minuscule change in temperature  has led to more extreme weather events: flooding, droughts, melting ice caps, a rise in sea levels, and changes in habitat ranges for plants and animals</a:t>
            </a:r>
            <a:r>
              <a:rPr lang="en" sz="1050">
                <a:solidFill>
                  <a:srgbClr val="000000"/>
                </a:solidFill>
              </a:rPr>
              <a:t>[3]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July 2023 was the hottest month ever recorded</a:t>
            </a:r>
            <a:r>
              <a:rPr lang="en" sz="1000">
                <a:solidFill>
                  <a:srgbClr val="000000"/>
                </a:solidFill>
              </a:rPr>
              <a:t>[4]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24"/>
            <a:ext cx="4114800" cy="320954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914400" y="4497000"/>
            <a:ext cx="777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</a:rPr>
              <a:t>[2] </a:t>
            </a:r>
            <a:r>
              <a:rPr lang="en" sz="10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https://www.ncei.noaa.gov/access/monitoring/climate-at-a-glance/global/time-series/globe/land_ocean/ytd/12/1850-2022</a:t>
            </a:r>
            <a:endParaRPr sz="1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[3] </a:t>
            </a:r>
            <a:r>
              <a:rPr lang="en" sz="10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https://www.climate.gov/news-features/understanding-climate/climate-change-global-temperature</a:t>
            </a:r>
            <a:endParaRPr sz="1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[4] </a:t>
            </a:r>
            <a:r>
              <a:rPr lang="en" sz="10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https://public.wmo.int/en/media/news/copernicus-confirms-july-2023-was-hottest-month-ever-recorded/</a:t>
            </a:r>
            <a:endParaRPr sz="1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immediate future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253375"/>
            <a:ext cx="42603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T</a:t>
            </a:r>
            <a:r>
              <a:rPr lang="en" sz="1400">
                <a:solidFill>
                  <a:srgbClr val="212121"/>
                </a:solidFill>
              </a:rPr>
              <a:t>he Paris Agreement, signed by 175 countries, seeks to maintain  global warming  under 1.5 °C</a:t>
            </a:r>
            <a:r>
              <a:rPr lang="en" sz="1000">
                <a:solidFill>
                  <a:srgbClr val="212121"/>
                </a:solidFill>
              </a:rPr>
              <a:t>[5]. </a:t>
            </a:r>
            <a:endParaRPr sz="1000"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Despite efforts to stabilize temperatures, i</a:t>
            </a:r>
            <a:r>
              <a:rPr lang="en" sz="1400">
                <a:solidFill>
                  <a:srgbClr val="212121"/>
                </a:solidFill>
              </a:rPr>
              <a:t>t is estimated that temperatures will rise beyond 1.5 °C in the next one to five years</a:t>
            </a:r>
            <a:r>
              <a:rPr lang="en" sz="1000">
                <a:solidFill>
                  <a:srgbClr val="212121"/>
                </a:solidFill>
              </a:rPr>
              <a:t>[5]</a:t>
            </a:r>
            <a:r>
              <a:rPr lang="en" sz="1400">
                <a:solidFill>
                  <a:srgbClr val="212121"/>
                </a:solidFill>
              </a:rPr>
              <a:t>. </a:t>
            </a:r>
            <a:endParaRPr sz="1400"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Higher temperatures mean we will see harsher and more frequent severe extreme weather events.</a:t>
            </a:r>
            <a:endParaRPr sz="1400">
              <a:solidFill>
                <a:srgbClr val="212121"/>
              </a:solidFill>
            </a:endParaRPr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700" y="1253375"/>
            <a:ext cx="3546750" cy="23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2226825" y="556700"/>
            <a:ext cx="69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895600" y="4554300"/>
            <a:ext cx="697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[5]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https://unfccc.int/process-and-meetings/the-paris-agreement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Sources of Greenhouse Gas Emissions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Emissions by economic sector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6160125" y="2158050"/>
            <a:ext cx="21906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</a:rPr>
              <a:t>The U.S. is the </a:t>
            </a:r>
            <a:r>
              <a:rPr lang="en" sz="1400">
                <a:solidFill>
                  <a:srgbClr val="212121"/>
                </a:solidFill>
              </a:rPr>
              <a:t>largest contributor</a:t>
            </a:r>
            <a:r>
              <a:rPr lang="en" sz="1400">
                <a:solidFill>
                  <a:srgbClr val="212121"/>
                </a:solidFill>
              </a:rPr>
              <a:t> of CO2 emissions in the world</a:t>
            </a:r>
            <a:r>
              <a:rPr lang="en" sz="1000">
                <a:solidFill>
                  <a:srgbClr val="212121"/>
                </a:solidFill>
              </a:rPr>
              <a:t>[7],</a:t>
            </a:r>
            <a:endParaRPr sz="1000"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</a:rPr>
              <a:t>(*) The Industrial Processes sector emissions  percentage does not include energy-related emissions </a:t>
            </a:r>
            <a:endParaRPr sz="9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933250" y="4569025"/>
            <a:ext cx="45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[6]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https://www.epa.gov/ghgemissions/sources-greenhouse-gas-emissions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[7]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https://ourworldindata.org/contributed-most-global-co2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25"/>
            <a:ext cx="5046149" cy="3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5223275" y="1937275"/>
            <a:ext cx="43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(*)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000000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