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4" r:id="rId2"/>
  </p:sldMasterIdLst>
  <p:notesMasterIdLst>
    <p:notesMasterId r:id="rId38"/>
  </p:notesMasterIdLst>
  <p:sldIdLst>
    <p:sldId id="324" r:id="rId3"/>
    <p:sldId id="341" r:id="rId4"/>
    <p:sldId id="342" r:id="rId5"/>
    <p:sldId id="344" r:id="rId6"/>
    <p:sldId id="345" r:id="rId7"/>
    <p:sldId id="346" r:id="rId8"/>
    <p:sldId id="347" r:id="rId9"/>
    <p:sldId id="348" r:id="rId10"/>
    <p:sldId id="349" r:id="rId11"/>
    <p:sldId id="350" r:id="rId12"/>
    <p:sldId id="351" r:id="rId13"/>
    <p:sldId id="352" r:id="rId14"/>
    <p:sldId id="339" r:id="rId15"/>
    <p:sldId id="340" r:id="rId16"/>
    <p:sldId id="353" r:id="rId17"/>
    <p:sldId id="371" r:id="rId18"/>
    <p:sldId id="372" r:id="rId19"/>
    <p:sldId id="361" r:id="rId20"/>
    <p:sldId id="362" r:id="rId21"/>
    <p:sldId id="363" r:id="rId22"/>
    <p:sldId id="364" r:id="rId23"/>
    <p:sldId id="365" r:id="rId24"/>
    <p:sldId id="366" r:id="rId25"/>
    <p:sldId id="367" r:id="rId26"/>
    <p:sldId id="370" r:id="rId27"/>
    <p:sldId id="368" r:id="rId28"/>
    <p:sldId id="369" r:id="rId29"/>
    <p:sldId id="354" r:id="rId30"/>
    <p:sldId id="355" r:id="rId31"/>
    <p:sldId id="356" r:id="rId32"/>
    <p:sldId id="357" r:id="rId33"/>
    <p:sldId id="358" r:id="rId34"/>
    <p:sldId id="359" r:id="rId35"/>
    <p:sldId id="360" r:id="rId36"/>
    <p:sldId id="296" r:id="rId37"/>
  </p:sldIdLst>
  <p:sldSz cx="12192000" cy="6858000"/>
  <p:notesSz cx="6858000" cy="9144000"/>
  <p:embeddedFontLst>
    <p:embeddedFont>
      <p:font typeface="ＭＳ Ｐゴシック" panose="020B0600070205080204" pitchFamily="34" charset="-128"/>
      <p:regular r:id="rId39"/>
    </p:embeddedFont>
    <p:embeddedFont>
      <p:font typeface="Franklin Gothic Medium" panose="020B0603020102020204" pitchFamily="34" charset="0"/>
      <p:regular r:id="rId40"/>
      <p:italic r:id="rId41"/>
    </p:embeddedFont>
    <p:embeddedFont>
      <p:font typeface="Franklin Gothic Book" panose="020B0503020102020204" pitchFamily="34" charset="0"/>
      <p:regular r:id="rId42"/>
      <p:italic r:id="rId43"/>
    </p:embeddedFont>
    <p:embeddedFont>
      <p:font typeface="Calibri Light" panose="020F0302020204030204" pitchFamily="34" charset="0"/>
      <p:regular r:id="rId44"/>
      <p:italic r:id="rId45"/>
    </p:embeddedFont>
    <p:embeddedFont>
      <p:font typeface="Cambria Math" panose="02040503050406030204" pitchFamily="18" charset="0"/>
      <p:regular r:id="rId46"/>
    </p:embeddedFont>
    <p:embeddedFont>
      <p:font typeface="Calibri" panose="020F050202020403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Zhihui" initials="WZ" lastIdx="11" clrIdx="0">
    <p:extLst>
      <p:ext uri="{19B8F6BF-5375-455C-9EA6-DF929625EA0E}">
        <p15:presenceInfo xmlns:p15="http://schemas.microsoft.com/office/powerpoint/2012/main" userId="Wang, Zhih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89408" autoAdjust="0"/>
  </p:normalViewPr>
  <p:slideViewPr>
    <p:cSldViewPr snapToGrid="0">
      <p:cViewPr varScale="1">
        <p:scale>
          <a:sx n="79" d="100"/>
          <a:sy n="79" d="100"/>
        </p:scale>
        <p:origin x="91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ttl\Desktop\UTH_projects\qBio_Bootcamp\qBio_lectures\Day4_problem\Day4_in_class_exercise_GCSF_unfolding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pH 3.5 HCL</c:v>
          </c:tx>
          <c:spPr>
            <a:ln w="28575" cap="rnd">
              <a:noFill/>
              <a:round/>
            </a:ln>
            <a:effectLst/>
          </c:spPr>
          <c:marker>
            <c:symbol val="circle"/>
            <c:size val="5"/>
            <c:spPr>
              <a:solidFill>
                <a:srgbClr val="FF0000"/>
              </a:solidFill>
              <a:ln w="9525">
                <a:solidFill>
                  <a:srgbClr val="FF0000"/>
                </a:solidFill>
              </a:ln>
              <a:effectLst/>
            </c:spPr>
          </c:marker>
          <c:xVal>
            <c:numRef>
              <c:f>Sheet1!$A$4:$A$25</c:f>
              <c:numCache>
                <c:formatCode>General</c:formatCode>
                <c:ptCount val="22"/>
                <c:pt idx="0">
                  <c:v>0</c:v>
                </c:pt>
                <c:pt idx="1">
                  <c:v>0.96699999999999997</c:v>
                </c:pt>
                <c:pt idx="2">
                  <c:v>1.4504999999999999</c:v>
                </c:pt>
                <c:pt idx="3">
                  <c:v>1.9339999999999999</c:v>
                </c:pt>
                <c:pt idx="4">
                  <c:v>2.4175</c:v>
                </c:pt>
                <c:pt idx="5">
                  <c:v>3.1427499999999999</c:v>
                </c:pt>
                <c:pt idx="6">
                  <c:v>3.8679999999999999</c:v>
                </c:pt>
                <c:pt idx="7">
                  <c:v>4.2306249999999999</c:v>
                </c:pt>
                <c:pt idx="8">
                  <c:v>4.5932500000000003</c:v>
                </c:pt>
                <c:pt idx="9">
                  <c:v>4.9558749999999998</c:v>
                </c:pt>
                <c:pt idx="10">
                  <c:v>5.1250999999999998</c:v>
                </c:pt>
                <c:pt idx="11">
                  <c:v>5.3185000000000002</c:v>
                </c:pt>
                <c:pt idx="12">
                  <c:v>5.4877250000000002</c:v>
                </c:pt>
                <c:pt idx="13">
                  <c:v>5.6811249999999998</c:v>
                </c:pt>
                <c:pt idx="14">
                  <c:v>5.8503499999999997</c:v>
                </c:pt>
                <c:pt idx="15">
                  <c:v>6.0437500000000002</c:v>
                </c:pt>
                <c:pt idx="16">
                  <c:v>6.4063749999999997</c:v>
                </c:pt>
                <c:pt idx="17">
                  <c:v>6.7690000000000001</c:v>
                </c:pt>
                <c:pt idx="18">
                  <c:v>7.2525000000000004</c:v>
                </c:pt>
                <c:pt idx="19">
                  <c:v>7.9777500000000003</c:v>
                </c:pt>
                <c:pt idx="20">
                  <c:v>8.7029999999999994</c:v>
                </c:pt>
                <c:pt idx="21">
                  <c:v>9.3557249999999996</c:v>
                </c:pt>
              </c:numCache>
            </c:numRef>
          </c:xVal>
          <c:yVal>
            <c:numRef>
              <c:f>Sheet1!$B$4:$B$25</c:f>
              <c:numCache>
                <c:formatCode>General</c:formatCode>
                <c:ptCount val="22"/>
                <c:pt idx="0">
                  <c:v>-21.264700000000001</c:v>
                </c:pt>
                <c:pt idx="1">
                  <c:v>-22.354096800000001</c:v>
                </c:pt>
                <c:pt idx="2">
                  <c:v>-22.208795199999997</c:v>
                </c:pt>
                <c:pt idx="3">
                  <c:v>-22.218493599999999</c:v>
                </c:pt>
                <c:pt idx="4">
                  <c:v>-22.743192000000001</c:v>
                </c:pt>
                <c:pt idx="5">
                  <c:v>-22.295239600000002</c:v>
                </c:pt>
                <c:pt idx="6">
                  <c:v>-21.642287199999998</c:v>
                </c:pt>
                <c:pt idx="7">
                  <c:v>-21.643311000000001</c:v>
                </c:pt>
                <c:pt idx="8">
                  <c:v>-20.129334800000002</c:v>
                </c:pt>
                <c:pt idx="9">
                  <c:v>-14.685358600000001</c:v>
                </c:pt>
                <c:pt idx="10">
                  <c:v>-11.675503039999999</c:v>
                </c:pt>
                <c:pt idx="11">
                  <c:v>-8.5863824000000015</c:v>
                </c:pt>
                <c:pt idx="12">
                  <c:v>-6.2615268400000001</c:v>
                </c:pt>
                <c:pt idx="13">
                  <c:v>-4.7724061999999998</c:v>
                </c:pt>
                <c:pt idx="14">
                  <c:v>-3.8375506399999999</c:v>
                </c:pt>
                <c:pt idx="15">
                  <c:v>-3.2784299999999997</c:v>
                </c:pt>
                <c:pt idx="16">
                  <c:v>-2.5069537999999998</c:v>
                </c:pt>
                <c:pt idx="17">
                  <c:v>-2.3804775999999999</c:v>
                </c:pt>
                <c:pt idx="18">
                  <c:v>-2.3751760000000002</c:v>
                </c:pt>
                <c:pt idx="19">
                  <c:v>-1.8572236000000002</c:v>
                </c:pt>
                <c:pt idx="20">
                  <c:v>-1.7392711999999997</c:v>
                </c:pt>
                <c:pt idx="21">
                  <c:v>-1.9991140399999998</c:v>
                </c:pt>
              </c:numCache>
            </c:numRef>
          </c:yVal>
          <c:smooth val="0"/>
        </c:ser>
        <c:ser>
          <c:idx val="1"/>
          <c:order val="1"/>
          <c:tx>
            <c:v>pH 3.5 + 150 mM HaCl</c:v>
          </c:tx>
          <c:spPr>
            <a:ln w="25400" cap="rnd">
              <a:noFill/>
              <a:round/>
            </a:ln>
            <a:effectLst/>
          </c:spPr>
          <c:marker>
            <c:symbol val="circle"/>
            <c:size val="5"/>
            <c:spPr>
              <a:solidFill>
                <a:srgbClr val="00B050"/>
              </a:solidFill>
              <a:ln w="9525">
                <a:solidFill>
                  <a:srgbClr val="00B050"/>
                </a:solidFill>
              </a:ln>
              <a:effectLst/>
            </c:spPr>
          </c:marker>
          <c:xVal>
            <c:numRef>
              <c:f>Sheet1!$D$4:$D$26</c:f>
              <c:numCache>
                <c:formatCode>General</c:formatCode>
                <c:ptCount val="23"/>
                <c:pt idx="0">
                  <c:v>0</c:v>
                </c:pt>
                <c:pt idx="1">
                  <c:v>0.93659999999999999</c:v>
                </c:pt>
                <c:pt idx="2">
                  <c:v>1.6390500000000001</c:v>
                </c:pt>
                <c:pt idx="3">
                  <c:v>2.3414999999999999</c:v>
                </c:pt>
                <c:pt idx="4">
                  <c:v>2.8098000000000001</c:v>
                </c:pt>
                <c:pt idx="5">
                  <c:v>3.2781000000000002</c:v>
                </c:pt>
                <c:pt idx="6">
                  <c:v>3.7464</c:v>
                </c:pt>
                <c:pt idx="7">
                  <c:v>4.2146999999999997</c:v>
                </c:pt>
                <c:pt idx="8">
                  <c:v>4.6829999999999998</c:v>
                </c:pt>
                <c:pt idx="9">
                  <c:v>4.9171499999999995</c:v>
                </c:pt>
                <c:pt idx="10">
                  <c:v>5.1513</c:v>
                </c:pt>
                <c:pt idx="11">
                  <c:v>5.3854499999999996</c:v>
                </c:pt>
                <c:pt idx="12">
                  <c:v>5.6196000000000002</c:v>
                </c:pt>
                <c:pt idx="13">
                  <c:v>5.8537499999999998</c:v>
                </c:pt>
                <c:pt idx="14">
                  <c:v>6.0878999999999994</c:v>
                </c:pt>
                <c:pt idx="15">
                  <c:v>6.3220499999999991</c:v>
                </c:pt>
                <c:pt idx="16">
                  <c:v>6.5562000000000005</c:v>
                </c:pt>
                <c:pt idx="17">
                  <c:v>6.7903500000000001</c:v>
                </c:pt>
                <c:pt idx="18">
                  <c:v>7.0244999999999997</c:v>
                </c:pt>
                <c:pt idx="19">
                  <c:v>7.4927999999999999</c:v>
                </c:pt>
                <c:pt idx="20">
                  <c:v>7.9611000000000001</c:v>
                </c:pt>
                <c:pt idx="21">
                  <c:v>8.4293999999999993</c:v>
                </c:pt>
                <c:pt idx="22">
                  <c:v>9.0616050000000001</c:v>
                </c:pt>
              </c:numCache>
            </c:numRef>
          </c:xVal>
          <c:yVal>
            <c:numRef>
              <c:f>Sheet1!$E$4:$E$26</c:f>
              <c:numCache>
                <c:formatCode>General</c:formatCode>
                <c:ptCount val="23"/>
                <c:pt idx="0">
                  <c:v>-21.309849999999997</c:v>
                </c:pt>
                <c:pt idx="1">
                  <c:v>-22.141470180000002</c:v>
                </c:pt>
                <c:pt idx="2">
                  <c:v>-20.700560315000001</c:v>
                </c:pt>
                <c:pt idx="3">
                  <c:v>-23.412750450000001</c:v>
                </c:pt>
                <c:pt idx="4">
                  <c:v>-21.947810539999999</c:v>
                </c:pt>
                <c:pt idx="5">
                  <c:v>-22.68607063</c:v>
                </c:pt>
                <c:pt idx="6">
                  <c:v>-20.967580720000001</c:v>
                </c:pt>
                <c:pt idx="7">
                  <c:v>-22.118190810000002</c:v>
                </c:pt>
                <c:pt idx="8">
                  <c:v>-20.875950899999999</c:v>
                </c:pt>
                <c:pt idx="9">
                  <c:v>-18.809380945000001</c:v>
                </c:pt>
                <c:pt idx="10">
                  <c:v>-16.465910989999998</c:v>
                </c:pt>
                <c:pt idx="11">
                  <c:v>-14.344191035000001</c:v>
                </c:pt>
                <c:pt idx="12">
                  <c:v>-10.634421080000001</c:v>
                </c:pt>
                <c:pt idx="13">
                  <c:v>-7.3350011250000007</c:v>
                </c:pt>
                <c:pt idx="14">
                  <c:v>-5.1022311700000014</c:v>
                </c:pt>
                <c:pt idx="15">
                  <c:v>-3.7631612150000002</c:v>
                </c:pt>
                <c:pt idx="16">
                  <c:v>-3.2115412599999993</c:v>
                </c:pt>
                <c:pt idx="17">
                  <c:v>-3.187021305</c:v>
                </c:pt>
                <c:pt idx="18">
                  <c:v>-2.6509513499999997</c:v>
                </c:pt>
                <c:pt idx="19">
                  <c:v>-2.2613114400000001</c:v>
                </c:pt>
                <c:pt idx="20">
                  <c:v>-1.9608715300000004</c:v>
                </c:pt>
                <c:pt idx="21">
                  <c:v>-1.9064816200000001</c:v>
                </c:pt>
                <c:pt idx="22">
                  <c:v>-1.8548077415000002</c:v>
                </c:pt>
              </c:numCache>
            </c:numRef>
          </c:yVal>
          <c:smooth val="0"/>
        </c:ser>
        <c:ser>
          <c:idx val="2"/>
          <c:order val="2"/>
          <c:tx>
            <c:v>pH 7.4 PBS</c:v>
          </c:tx>
          <c:spPr>
            <a:ln w="25400" cap="rnd">
              <a:noFill/>
              <a:round/>
            </a:ln>
            <a:effectLst/>
          </c:spPr>
          <c:marker>
            <c:symbol val="circle"/>
            <c:size val="5"/>
            <c:spPr>
              <a:solidFill>
                <a:srgbClr val="0070C0"/>
              </a:solidFill>
              <a:ln w="9525">
                <a:solidFill>
                  <a:srgbClr val="0070C0"/>
                </a:solidFill>
              </a:ln>
              <a:effectLst/>
            </c:spPr>
          </c:marker>
          <c:xVal>
            <c:numRef>
              <c:f>Sheet1!$G$4:$G$23</c:f>
              <c:numCache>
                <c:formatCode>General</c:formatCode>
                <c:ptCount val="20"/>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9.4</c:v>
                </c:pt>
              </c:numCache>
            </c:numRef>
          </c:xVal>
          <c:yVal>
            <c:numRef>
              <c:f>Sheet1!$H$4:$H$23</c:f>
              <c:numCache>
                <c:formatCode>General</c:formatCode>
                <c:ptCount val="20"/>
                <c:pt idx="0">
                  <c:v>-25.368203164812581</c:v>
                </c:pt>
                <c:pt idx="1">
                  <c:v>-25.414657697166756</c:v>
                </c:pt>
                <c:pt idx="2">
                  <c:v>-25.461112229519205</c:v>
                </c:pt>
                <c:pt idx="3">
                  <c:v>-25.507566760133024</c:v>
                </c:pt>
                <c:pt idx="4">
                  <c:v>-25.554021058512731</c:v>
                </c:pt>
                <c:pt idx="5">
                  <c:v>-25.60046521281831</c:v>
                </c:pt>
                <c:pt idx="6">
                  <c:v>-25.646692072742965</c:v>
                </c:pt>
                <c:pt idx="7">
                  <c:v>-25.690075903802338</c:v>
                </c:pt>
                <c:pt idx="8">
                  <c:v>-25.707545192390324</c:v>
                </c:pt>
                <c:pt idx="9">
                  <c:v>-25.547228580521104</c:v>
                </c:pt>
                <c:pt idx="10">
                  <c:v>-24.46049557198241</c:v>
                </c:pt>
                <c:pt idx="11">
                  <c:v>-20.273147129723991</c:v>
                </c:pt>
                <c:pt idx="12">
                  <c:v>-12.453444147960218</c:v>
                </c:pt>
                <c:pt idx="13">
                  <c:v>-6.5300177531622232</c:v>
                </c:pt>
                <c:pt idx="14">
                  <c:v>-4.156476931823299</c:v>
                </c:pt>
                <c:pt idx="15">
                  <c:v>-3.3886700207525444</c:v>
                </c:pt>
                <c:pt idx="16">
                  <c:v>-3.1335551462588347</c:v>
                </c:pt>
                <c:pt idx="17">
                  <c:v>-3.0348601409424592</c:v>
                </c:pt>
                <c:pt idx="18">
                  <c:v>-2.9857653295913358</c:v>
                </c:pt>
                <c:pt idx="19">
                  <c:v>-2.9591372667542695</c:v>
                </c:pt>
              </c:numCache>
            </c:numRef>
          </c:yVal>
          <c:smooth val="0"/>
        </c:ser>
        <c:dLbls>
          <c:showLegendKey val="0"/>
          <c:showVal val="0"/>
          <c:showCatName val="0"/>
          <c:showSerName val="0"/>
          <c:showPercent val="0"/>
          <c:showBubbleSize val="0"/>
        </c:dLbls>
        <c:axId val="278122904"/>
        <c:axId val="278120160"/>
      </c:scatterChart>
      <c:valAx>
        <c:axId val="278122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CD signal at 222 nm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20160"/>
        <c:crossesAt val="-30"/>
        <c:crossBetween val="midCat"/>
      </c:valAx>
      <c:valAx>
        <c:axId val="27812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Urea concentration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22904"/>
        <c:crossesAt val="0"/>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60898-CFBB-4AB0-9D49-49FD5A8AAEB5}"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F146A-FD47-4B5B-BEC8-012145F61E2C}" type="slidenum">
              <a:rPr lang="en-US" smtClean="0"/>
              <a:t>‹#›</a:t>
            </a:fld>
            <a:endParaRPr lang="en-US"/>
          </a:p>
        </p:txBody>
      </p:sp>
    </p:spTree>
    <p:extLst>
      <p:ext uri="{BB962C8B-B14F-4D97-AF65-F5344CB8AC3E}">
        <p14:creationId xmlns:p14="http://schemas.microsoft.com/office/powerpoint/2010/main" val="257223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90412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72846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2513266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ogo End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eaLnBrk="1" fontAlgn="auto" hangingPunct="1">
              <a:spcBef>
                <a:spcPts val="0"/>
              </a:spcBef>
              <a:spcAft>
                <a:spcPts val="0"/>
              </a:spcAft>
              <a:defRPr/>
            </a:pPr>
            <a:endParaRPr lang="en-US" sz="2400" dirty="0"/>
          </a:p>
        </p:txBody>
      </p:sp>
      <p:sp>
        <p:nvSpPr>
          <p:cNvPr id="5" name="Rectangle 4"/>
          <p:cNvSpPr/>
          <p:nvPr userDrawn="1"/>
        </p:nvSpPr>
        <p:spPr>
          <a:xfrm>
            <a:off x="0" y="1977289"/>
            <a:ext cx="12192000" cy="28750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p>
        </p:txBody>
      </p:sp>
      <p:pic>
        <p:nvPicPr>
          <p:cNvPr id="6"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57601" y="2649207"/>
            <a:ext cx="4876800" cy="1436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2799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1813235"/>
            <a:ext cx="12192000" cy="3081867"/>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prstClr val="white"/>
              </a:solidFill>
            </a:endParaRPr>
          </a:p>
        </p:txBody>
      </p:sp>
      <p:sp>
        <p:nvSpPr>
          <p:cNvPr id="18" name="Rectangle 17"/>
          <p:cNvSpPr/>
          <p:nvPr userDrawn="1"/>
        </p:nvSpPr>
        <p:spPr>
          <a:xfrm>
            <a:off x="0" y="1"/>
            <a:ext cx="12192000" cy="17250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fontAlgn="base">
              <a:spcBef>
                <a:spcPct val="0"/>
              </a:spcBef>
              <a:spcAft>
                <a:spcPct val="0"/>
              </a:spcAft>
              <a:defRPr/>
            </a:pPr>
            <a:endParaRPr lang="en-US" sz="2400">
              <a:solidFill>
                <a:prstClr val="white"/>
              </a:solidFill>
            </a:endParaRPr>
          </a:p>
        </p:txBody>
      </p:sp>
      <p:pic>
        <p:nvPicPr>
          <p:cNvPr id="19"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24155" y="5521872"/>
            <a:ext cx="2514180" cy="7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Title 12"/>
          <p:cNvSpPr>
            <a:spLocks noGrp="1"/>
          </p:cNvSpPr>
          <p:nvPr>
            <p:ph type="title" hasCustomPrompt="1"/>
          </p:nvPr>
        </p:nvSpPr>
        <p:spPr>
          <a:xfrm>
            <a:off x="568174" y="1963090"/>
            <a:ext cx="11096959" cy="1354217"/>
          </a:xfrm>
          <a:prstGeom prst="rect">
            <a:avLst/>
          </a:prstGeom>
        </p:spPr>
        <p:txBody>
          <a:bodyPr>
            <a:noAutofit/>
          </a:bodyPr>
          <a:lstStyle>
            <a:lvl1pPr algn="r">
              <a:defRPr sz="6400" cap="none" baseline="0">
                <a:solidFill>
                  <a:schemeClr val="bg1"/>
                </a:solidFill>
                <a:latin typeface="Franklin Gothic Book"/>
                <a:cs typeface="Franklin Gothic Book"/>
              </a:defRPr>
            </a:lvl1pPr>
          </a:lstStyle>
          <a:p>
            <a:r>
              <a:rPr lang="en-US" dirty="0"/>
              <a:t>Click to Insert Title of PPT</a:t>
            </a:r>
          </a:p>
        </p:txBody>
      </p:sp>
      <p:sp>
        <p:nvSpPr>
          <p:cNvPr id="21" name="Text Placeholder 22"/>
          <p:cNvSpPr>
            <a:spLocks noGrp="1"/>
          </p:cNvSpPr>
          <p:nvPr>
            <p:ph type="body" sz="quarter" idx="10" hasCustomPrompt="1"/>
          </p:nvPr>
        </p:nvSpPr>
        <p:spPr>
          <a:xfrm>
            <a:off x="568174" y="3328447"/>
            <a:ext cx="11097681" cy="519280"/>
          </a:xfrm>
          <a:prstGeom prst="rect">
            <a:avLst/>
          </a:prstGeom>
        </p:spPr>
        <p:txBody>
          <a:bodyPr>
            <a:noAutofit/>
          </a:bodyPr>
          <a:lstStyle>
            <a:lvl1pPr algn="r">
              <a:buNone/>
              <a:defRPr sz="3733">
                <a:solidFill>
                  <a:srgbClr val="FFFFFF"/>
                </a:solidFill>
                <a:latin typeface="Franklin Gothic Book"/>
                <a:cs typeface="Franklin Gothic Book"/>
              </a:defRPr>
            </a:lvl1pPr>
          </a:lstStyle>
          <a:p>
            <a:pPr lvl="0"/>
            <a:r>
              <a:rPr lang="en-US" dirty="0"/>
              <a:t>Click to Insert Presenter’s Name</a:t>
            </a:r>
          </a:p>
        </p:txBody>
      </p:sp>
      <p:sp>
        <p:nvSpPr>
          <p:cNvPr id="22" name="Text Placeholder 26"/>
          <p:cNvSpPr>
            <a:spLocks noGrp="1"/>
          </p:cNvSpPr>
          <p:nvPr>
            <p:ph type="body" sz="quarter" idx="11" hasCustomPrompt="1"/>
          </p:nvPr>
        </p:nvSpPr>
        <p:spPr>
          <a:xfrm>
            <a:off x="5332081" y="4008619"/>
            <a:ext cx="6333776" cy="643467"/>
          </a:xfrm>
          <a:prstGeom prst="rect">
            <a:avLst/>
          </a:prstGeom>
        </p:spPr>
        <p:txBody>
          <a:bodyPr>
            <a:noAutofit/>
          </a:bodyPr>
          <a:lstStyle>
            <a:lvl1pPr algn="r">
              <a:buNone/>
              <a:defRPr sz="2400">
                <a:solidFill>
                  <a:srgbClr val="FFFFFF"/>
                </a:solidFill>
                <a:latin typeface="Franklin Gothic Book"/>
                <a:cs typeface="Franklin Gothic Book"/>
              </a:defRPr>
            </a:lvl1pPr>
            <a:lvl2pPr>
              <a:buNone/>
              <a:defRPr sz="1067">
                <a:solidFill>
                  <a:srgbClr val="95B3D7"/>
                </a:solidFill>
                <a:latin typeface="Franklin Gothic Book"/>
                <a:cs typeface="Franklin Gothic Book"/>
              </a:defRPr>
            </a:lvl2pPr>
            <a:lvl3pPr>
              <a:defRPr sz="1067">
                <a:solidFill>
                  <a:srgbClr val="95B3D7"/>
                </a:solidFill>
                <a:latin typeface="Franklin Gothic Book"/>
                <a:cs typeface="Franklin Gothic Book"/>
              </a:defRPr>
            </a:lvl3pPr>
            <a:lvl4pPr>
              <a:defRPr sz="1067">
                <a:solidFill>
                  <a:srgbClr val="95B3D7"/>
                </a:solidFill>
                <a:latin typeface="Franklin Gothic Book"/>
                <a:cs typeface="Franklin Gothic Book"/>
              </a:defRPr>
            </a:lvl4pPr>
            <a:lvl5pPr>
              <a:buNone/>
              <a:defRPr sz="1067">
                <a:solidFill>
                  <a:srgbClr val="95B3D7"/>
                </a:solidFill>
                <a:latin typeface="Franklin Gothic Book"/>
                <a:cs typeface="Franklin Gothic Book"/>
              </a:defRPr>
            </a:lvl5pPr>
          </a:lstStyle>
          <a:p>
            <a:pPr lvl="0"/>
            <a:r>
              <a:rPr lang="en-US" dirty="0"/>
              <a:t>Click to Insert Date</a:t>
            </a:r>
          </a:p>
        </p:txBody>
      </p:sp>
    </p:spTree>
    <p:extLst>
      <p:ext uri="{BB962C8B-B14F-4D97-AF65-F5344CB8AC3E}">
        <p14:creationId xmlns:p14="http://schemas.microsoft.com/office/powerpoint/2010/main" val="2218337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Two Line Title and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4" name="Title 1"/>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
        <p:nvSpPr>
          <p:cNvPr id="7" name="Text Placeholder 6"/>
          <p:cNvSpPr>
            <a:spLocks noGrp="1"/>
          </p:cNvSpPr>
          <p:nvPr>
            <p:ph type="body" sz="quarter" idx="11"/>
          </p:nvPr>
        </p:nvSpPr>
        <p:spPr>
          <a:xfrm>
            <a:off x="256118" y="1363646"/>
            <a:ext cx="11542183" cy="469425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72198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Line Title,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6235" y="66839"/>
            <a:ext cx="7553329" cy="667440"/>
          </a:xfrm>
          <a:prstGeom prst="rect">
            <a:avLst/>
          </a:prstGeom>
        </p:spPr>
        <p:txBody>
          <a:bodyPr anchor="b" anchorCtr="0"/>
          <a:lstStyle>
            <a:lvl1pPr algn="l">
              <a:defRPr sz="4267">
                <a:solidFill>
                  <a:schemeClr val="bg2"/>
                </a:solidFill>
                <a:latin typeface="+mn-lt"/>
              </a:defRPr>
            </a:lvl1pPr>
          </a:lstStyle>
          <a:p>
            <a:r>
              <a:rPr lang="en-US" dirty="0"/>
              <a:t>Click to Insert a One Line Title</a:t>
            </a:r>
          </a:p>
        </p:txBody>
      </p:sp>
      <p:sp>
        <p:nvSpPr>
          <p:cNvPr id="6" name="Slide Number Placeholder 5"/>
          <p:cNvSpPr>
            <a:spLocks noGrp="1"/>
          </p:cNvSpPr>
          <p:nvPr>
            <p:ph type="sldNum" sz="quarter" idx="12"/>
          </p:nvPr>
        </p:nvSpPr>
        <p:spPr/>
        <p:txBody>
          <a:bodyPr/>
          <a:lstStyle>
            <a:lvl1pPr>
              <a:defRPr/>
            </a:lvl1pPr>
          </a:lstStyle>
          <a:p>
            <a:pPr>
              <a:defRPr/>
            </a:pPr>
            <a:fld id="{E766B70F-21E2-1A44-9377-13DF4CB57480}" type="slidenum">
              <a:rPr lang="en-US">
                <a:solidFill>
                  <a:prstClr val="black">
                    <a:tint val="75000"/>
                  </a:prstClr>
                </a:solidFill>
              </a:rPr>
              <a:pPr>
                <a:defRPr/>
              </a:pPr>
              <a:t>‹#›</a:t>
            </a:fld>
            <a:endParaRPr lang="en-US" dirty="0">
              <a:solidFill>
                <a:prstClr val="black">
                  <a:tint val="75000"/>
                </a:prstClr>
              </a:solidFill>
            </a:endParaRPr>
          </a:p>
        </p:txBody>
      </p:sp>
      <p:sp>
        <p:nvSpPr>
          <p:cNvPr id="8" name="Content Placeholder 30"/>
          <p:cNvSpPr>
            <a:spLocks noGrp="1"/>
          </p:cNvSpPr>
          <p:nvPr>
            <p:ph sz="quarter" idx="13" hasCustomPrompt="1"/>
          </p:nvPr>
        </p:nvSpPr>
        <p:spPr>
          <a:xfrm>
            <a:off x="267374" y="678579"/>
            <a:ext cx="7553329" cy="366408"/>
          </a:xfrm>
          <a:prstGeom prst="rect">
            <a:avLst/>
          </a:prstGeom>
        </p:spPr>
        <p:txBody>
          <a:bodyPr anchor="ctr" anchorCtr="0">
            <a:noAutofit/>
          </a:bodyPr>
          <a:lstStyle>
            <a:lvl1pPr>
              <a:buNone/>
              <a:defRPr sz="1867" baseline="0">
                <a:solidFill>
                  <a:srgbClr val="FFFFFF"/>
                </a:solidFill>
                <a:latin typeface="Franklin Gothic Book"/>
                <a:cs typeface="Franklin Gothic Book"/>
              </a:defRPr>
            </a:lvl1pPr>
            <a:lvl2pPr>
              <a:buNone/>
              <a:defRPr sz="1333">
                <a:solidFill>
                  <a:schemeClr val="bg1"/>
                </a:solidFill>
                <a:latin typeface="Franklin Gothic Book"/>
                <a:cs typeface="Franklin Gothic Book"/>
              </a:defRPr>
            </a:lvl2pPr>
            <a:lvl3pPr>
              <a:buNone/>
              <a:defRPr sz="1333">
                <a:solidFill>
                  <a:schemeClr val="bg1"/>
                </a:solidFill>
                <a:latin typeface="Franklin Gothic Book"/>
                <a:cs typeface="Franklin Gothic Book"/>
              </a:defRPr>
            </a:lvl3pPr>
            <a:lvl4pPr>
              <a:buNone/>
              <a:defRPr sz="1333">
                <a:solidFill>
                  <a:schemeClr val="bg1"/>
                </a:solidFill>
                <a:latin typeface="Franklin Gothic Book"/>
                <a:cs typeface="Franklin Gothic Book"/>
              </a:defRPr>
            </a:lvl4pPr>
            <a:lvl5pPr>
              <a:buNone/>
              <a:defRPr sz="1333">
                <a:solidFill>
                  <a:schemeClr val="bg1"/>
                </a:solidFill>
                <a:latin typeface="Franklin Gothic Book"/>
                <a:cs typeface="Franklin Gothic Book"/>
              </a:defRPr>
            </a:lvl5pPr>
          </a:lstStyle>
          <a:p>
            <a:pPr lvl="0"/>
            <a:r>
              <a:rPr lang="en-US" dirty="0"/>
              <a:t>Click to insert a subtitle</a:t>
            </a:r>
          </a:p>
        </p:txBody>
      </p:sp>
      <p:sp>
        <p:nvSpPr>
          <p:cNvPr id="9" name="Text Placeholder 6"/>
          <p:cNvSpPr>
            <a:spLocks noGrp="1"/>
          </p:cNvSpPr>
          <p:nvPr>
            <p:ph type="body" sz="quarter" idx="11"/>
          </p:nvPr>
        </p:nvSpPr>
        <p:spPr>
          <a:xfrm>
            <a:off x="256118" y="1363646"/>
            <a:ext cx="11542183" cy="469425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6582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p:nvPr userDrawn="1"/>
        </p:nvSpPr>
        <p:spPr>
          <a:xfrm>
            <a:off x="0" y="1"/>
            <a:ext cx="12192000" cy="13256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fontAlgn="base">
              <a:spcBef>
                <a:spcPct val="0"/>
              </a:spcBef>
              <a:spcAft>
                <a:spcPct val="0"/>
              </a:spcAft>
              <a:defRPr/>
            </a:pPr>
            <a:endParaRPr lang="en-US" sz="2400">
              <a:solidFill>
                <a:prstClr val="white"/>
              </a:solidFill>
            </a:endParaRPr>
          </a:p>
        </p:txBody>
      </p:sp>
      <p:sp>
        <p:nvSpPr>
          <p:cNvPr id="7" name="Rectangle 6"/>
          <p:cNvSpPr/>
          <p:nvPr userDrawn="1"/>
        </p:nvSpPr>
        <p:spPr>
          <a:xfrm>
            <a:off x="0" y="1036009"/>
            <a:ext cx="12192000" cy="4110624"/>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defTabSz="609585">
              <a:defRPr/>
            </a:pPr>
            <a:endParaRPr lang="en-US" sz="2400" dirty="0">
              <a:solidFill>
                <a:prstClr val="white"/>
              </a:solidFill>
            </a:endParaRPr>
          </a:p>
        </p:txBody>
      </p:sp>
      <p:pic>
        <p:nvPicPr>
          <p:cNvPr id="9"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24155" y="5599852"/>
            <a:ext cx="2514180" cy="7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12"/>
          <p:cNvSpPr>
            <a:spLocks noGrp="1"/>
          </p:cNvSpPr>
          <p:nvPr>
            <p:ph type="title" hasCustomPrompt="1"/>
          </p:nvPr>
        </p:nvSpPr>
        <p:spPr>
          <a:xfrm>
            <a:off x="568174" y="1036010"/>
            <a:ext cx="11096959" cy="3865545"/>
          </a:xfrm>
          <a:prstGeom prst="rect">
            <a:avLst/>
          </a:prstGeom>
        </p:spPr>
        <p:txBody>
          <a:bodyPr anchor="ctr" anchorCtr="0">
            <a:noAutofit/>
          </a:bodyPr>
          <a:lstStyle>
            <a:lvl1pPr algn="l">
              <a:defRPr sz="6400" cap="none" baseline="0">
                <a:solidFill>
                  <a:schemeClr val="bg1"/>
                </a:solidFill>
                <a:latin typeface="Franklin Gothic Book"/>
                <a:cs typeface="Franklin Gothic Book"/>
              </a:defRPr>
            </a:lvl1pPr>
          </a:lstStyle>
          <a:p>
            <a:r>
              <a:rPr lang="en-US" dirty="0"/>
              <a:t>Click to Insert Section Title</a:t>
            </a:r>
          </a:p>
        </p:txBody>
      </p:sp>
    </p:spTree>
    <p:extLst>
      <p:ext uri="{BB962C8B-B14F-4D97-AF65-F5344CB8AC3E}">
        <p14:creationId xmlns:p14="http://schemas.microsoft.com/office/powerpoint/2010/main" val="3440240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defRPr/>
            </a:lvl1pPr>
          </a:lstStyle>
          <a:p>
            <a:pPr>
              <a:defRPr/>
            </a:pPr>
            <a:fld id="{09DBDD65-0315-3D4E-8F6A-C2933BE6C519}" type="slidenum">
              <a:rPr lang="en-US">
                <a:solidFill>
                  <a:prstClr val="black">
                    <a:tint val="75000"/>
                  </a:prstClr>
                </a:solidFill>
              </a:rPr>
              <a:pPr>
                <a:defRPr/>
              </a:pPr>
              <a:t>‹#›</a:t>
            </a:fld>
            <a:endParaRPr lang="en-US">
              <a:solidFill>
                <a:prstClr val="black">
                  <a:tint val="75000"/>
                </a:prstClr>
              </a:solidFill>
            </a:endParaRPr>
          </a:p>
        </p:txBody>
      </p:sp>
      <p:sp>
        <p:nvSpPr>
          <p:cNvPr id="9" name="Text Placeholder 6"/>
          <p:cNvSpPr>
            <a:spLocks noGrp="1"/>
          </p:cNvSpPr>
          <p:nvPr>
            <p:ph type="body" sz="quarter" idx="11"/>
          </p:nvPr>
        </p:nvSpPr>
        <p:spPr>
          <a:xfrm>
            <a:off x="256119" y="1363646"/>
            <a:ext cx="5665141" cy="469425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6"/>
          <p:cNvSpPr>
            <a:spLocks noGrp="1"/>
          </p:cNvSpPr>
          <p:nvPr>
            <p:ph type="body" sz="quarter" idx="13"/>
          </p:nvPr>
        </p:nvSpPr>
        <p:spPr>
          <a:xfrm>
            <a:off x="6137200" y="1363646"/>
            <a:ext cx="5660705" cy="469425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a:extLst>
              <a:ext uri="{FF2B5EF4-FFF2-40B4-BE49-F238E27FC236}">
                <a16:creationId xmlns="" xmlns:a16="http://schemas.microsoft.com/office/drawing/2014/main" id="{13D4C513-697D-CC4F-9FF3-8F05B992AA41}"/>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3694391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or Two Line 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pPr>
              <a:defRPr/>
            </a:pPr>
            <a:fld id="{A8AA633C-D28C-A845-896F-49A3166D2736}" type="slidenum">
              <a:rPr lang="en-US">
                <a:solidFill>
                  <a:prstClr val="black">
                    <a:tint val="75000"/>
                  </a:prstClr>
                </a:solidFill>
              </a:rPr>
              <a:pPr>
                <a:defRPr/>
              </a:pPr>
              <a:t>‹#›</a:t>
            </a:fld>
            <a:endParaRPr lang="en-US">
              <a:solidFill>
                <a:prstClr val="black">
                  <a:tint val="75000"/>
                </a:prstClr>
              </a:solidFill>
            </a:endParaRPr>
          </a:p>
        </p:txBody>
      </p:sp>
      <p:sp>
        <p:nvSpPr>
          <p:cNvPr id="4" name="Title 1">
            <a:extLst>
              <a:ext uri="{FF2B5EF4-FFF2-40B4-BE49-F238E27FC236}">
                <a16:creationId xmlns="" xmlns:a16="http://schemas.microsoft.com/office/drawing/2014/main" id="{3B3B8BF3-B98F-4E42-9033-550A5A02B429}"/>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1756753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Line Title &amp; Subhead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4" name="Title 1"/>
          <p:cNvSpPr>
            <a:spLocks noGrp="1"/>
          </p:cNvSpPr>
          <p:nvPr>
            <p:ph type="title" hasCustomPrompt="1"/>
          </p:nvPr>
        </p:nvSpPr>
        <p:spPr>
          <a:xfrm>
            <a:off x="256235" y="66839"/>
            <a:ext cx="7553329" cy="667440"/>
          </a:xfrm>
          <a:prstGeom prst="rect">
            <a:avLst/>
          </a:prstGeom>
        </p:spPr>
        <p:txBody>
          <a:bodyPr anchor="b" anchorCtr="0"/>
          <a:lstStyle>
            <a:lvl1pPr algn="l">
              <a:defRPr sz="4267">
                <a:solidFill>
                  <a:schemeClr val="bg2"/>
                </a:solidFill>
                <a:latin typeface="+mn-lt"/>
              </a:defRPr>
            </a:lvl1pPr>
          </a:lstStyle>
          <a:p>
            <a:r>
              <a:rPr lang="en-US" dirty="0"/>
              <a:t>Click to Insert a One Line Title</a:t>
            </a:r>
          </a:p>
        </p:txBody>
      </p:sp>
      <p:sp>
        <p:nvSpPr>
          <p:cNvPr id="5" name="Content Placeholder 30"/>
          <p:cNvSpPr>
            <a:spLocks noGrp="1"/>
          </p:cNvSpPr>
          <p:nvPr>
            <p:ph sz="quarter" idx="13" hasCustomPrompt="1"/>
          </p:nvPr>
        </p:nvSpPr>
        <p:spPr>
          <a:xfrm>
            <a:off x="267374" y="678579"/>
            <a:ext cx="7553329" cy="366408"/>
          </a:xfrm>
          <a:prstGeom prst="rect">
            <a:avLst/>
          </a:prstGeom>
        </p:spPr>
        <p:txBody>
          <a:bodyPr anchor="ctr" anchorCtr="0">
            <a:noAutofit/>
          </a:bodyPr>
          <a:lstStyle>
            <a:lvl1pPr>
              <a:buNone/>
              <a:defRPr sz="1867" baseline="0">
                <a:solidFill>
                  <a:srgbClr val="FFFFFF"/>
                </a:solidFill>
                <a:latin typeface="Franklin Gothic Book"/>
                <a:cs typeface="Franklin Gothic Book"/>
              </a:defRPr>
            </a:lvl1pPr>
            <a:lvl2pPr>
              <a:buNone/>
              <a:defRPr sz="1333">
                <a:solidFill>
                  <a:schemeClr val="bg1"/>
                </a:solidFill>
                <a:latin typeface="Franklin Gothic Book"/>
                <a:cs typeface="Franklin Gothic Book"/>
              </a:defRPr>
            </a:lvl2pPr>
            <a:lvl3pPr>
              <a:buNone/>
              <a:defRPr sz="1333">
                <a:solidFill>
                  <a:schemeClr val="bg1"/>
                </a:solidFill>
                <a:latin typeface="Franklin Gothic Book"/>
                <a:cs typeface="Franklin Gothic Book"/>
              </a:defRPr>
            </a:lvl3pPr>
            <a:lvl4pPr>
              <a:buNone/>
              <a:defRPr sz="1333">
                <a:solidFill>
                  <a:schemeClr val="bg1"/>
                </a:solidFill>
                <a:latin typeface="Franklin Gothic Book"/>
                <a:cs typeface="Franklin Gothic Book"/>
              </a:defRPr>
            </a:lvl4pPr>
            <a:lvl5pPr>
              <a:buNone/>
              <a:defRPr sz="1333">
                <a:solidFill>
                  <a:schemeClr val="bg1"/>
                </a:solidFill>
                <a:latin typeface="Franklin Gothic Book"/>
                <a:cs typeface="Franklin Gothic Book"/>
              </a:defRPr>
            </a:lvl5pPr>
          </a:lstStyle>
          <a:p>
            <a:pPr lvl="0"/>
            <a:r>
              <a:rPr lang="en-US" dirty="0"/>
              <a:t>Click to insert a subtitle</a:t>
            </a:r>
          </a:p>
        </p:txBody>
      </p:sp>
    </p:spTree>
    <p:extLst>
      <p:ext uri="{BB962C8B-B14F-4D97-AF65-F5344CB8AC3E}">
        <p14:creationId xmlns:p14="http://schemas.microsoft.com/office/powerpoint/2010/main" val="284246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2354015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159099"/>
            <a:ext cx="12192000" cy="5698901"/>
          </a:xfrm>
          <a:prstGeom prst="rect">
            <a:avLst/>
          </a:prstGeom>
        </p:spPr>
        <p:txBody>
          <a:bodyPr rtlCol="0">
            <a:normAutofit/>
          </a:bodyPr>
          <a:lstStyle>
            <a:lvl1pPr marL="0" indent="0" algn="ctr">
              <a:buNone/>
              <a:defRPr sz="3733" i="1"/>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smtClean="0"/>
              <a:t>Click icon to add picture</a:t>
            </a:r>
            <a:endParaRPr lang="en-US" noProof="0" dirty="0"/>
          </a:p>
        </p:txBody>
      </p:sp>
      <p:sp>
        <p:nvSpPr>
          <p:cNvPr id="7" name="Slide Number Placeholder 5"/>
          <p:cNvSpPr>
            <a:spLocks noGrp="1"/>
          </p:cNvSpPr>
          <p:nvPr>
            <p:ph type="sldNum" sz="quarter" idx="12"/>
          </p:nvPr>
        </p:nvSpPr>
        <p:spPr/>
        <p:txBody>
          <a:bodyPr/>
          <a:lstStyle>
            <a:lvl1pPr>
              <a:defRPr/>
            </a:lvl1pPr>
          </a:lstStyle>
          <a:p>
            <a:pPr>
              <a:defRPr/>
            </a:pPr>
            <a:fld id="{C2AEC428-166A-1343-8159-716EF29B90D3}" type="slidenum">
              <a:rPr lang="en-US">
                <a:solidFill>
                  <a:prstClr val="black">
                    <a:tint val="75000"/>
                  </a:prstClr>
                </a:solidFill>
              </a:rPr>
              <a:pPr>
                <a:defRPr/>
              </a:pPr>
              <a:t>‹#›</a:t>
            </a:fld>
            <a:endParaRPr lang="en-US">
              <a:solidFill>
                <a:prstClr val="black">
                  <a:tint val="75000"/>
                </a:prstClr>
              </a:solidFill>
            </a:endParaRPr>
          </a:p>
        </p:txBody>
      </p:sp>
      <p:sp>
        <p:nvSpPr>
          <p:cNvPr id="5" name="Title 1">
            <a:extLst>
              <a:ext uri="{FF2B5EF4-FFF2-40B4-BE49-F238E27FC236}">
                <a16:creationId xmlns="" xmlns:a16="http://schemas.microsoft.com/office/drawing/2014/main" id="{E0D34306-7ADB-0843-8954-E6ABDEF2C9C1}"/>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2232929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8" name="Chart Placeholder 7"/>
          <p:cNvSpPr>
            <a:spLocks noGrp="1"/>
          </p:cNvSpPr>
          <p:nvPr>
            <p:ph type="chart" sz="quarter" idx="11"/>
          </p:nvPr>
        </p:nvSpPr>
        <p:spPr>
          <a:xfrm>
            <a:off x="256118" y="1454151"/>
            <a:ext cx="11542183" cy="4648200"/>
          </a:xfrm>
          <a:prstGeom prst="rect">
            <a:avLst/>
          </a:prstGeom>
          <a:ln>
            <a:noFill/>
          </a:ln>
          <a:effectLst/>
        </p:spPr>
        <p:txBody>
          <a:bodyPr vert="horz"/>
          <a:lstStyle>
            <a:lvl1pPr marL="0" indent="0" algn="ctr">
              <a:buNone/>
              <a:defRPr i="1" baseline="0">
                <a:ln>
                  <a:noFill/>
                </a:ln>
              </a:defRPr>
            </a:lvl1pPr>
          </a:lstStyle>
          <a:p>
            <a:r>
              <a:rPr lang="en-US" smtClean="0"/>
              <a:t>Click icon to add chart</a:t>
            </a:r>
            <a:endParaRPr lang="en-US" dirty="0"/>
          </a:p>
        </p:txBody>
      </p:sp>
      <p:sp>
        <p:nvSpPr>
          <p:cNvPr id="5" name="Title 1">
            <a:extLst>
              <a:ext uri="{FF2B5EF4-FFF2-40B4-BE49-F238E27FC236}">
                <a16:creationId xmlns="" xmlns:a16="http://schemas.microsoft.com/office/drawing/2014/main" id="{F48F1B36-7303-7F4F-92FA-D96B0D5D816C}"/>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2309825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5" name="Chart Placeholder 7"/>
          <p:cNvSpPr>
            <a:spLocks noGrp="1"/>
          </p:cNvSpPr>
          <p:nvPr>
            <p:ph type="chart" sz="quarter" idx="11"/>
          </p:nvPr>
        </p:nvSpPr>
        <p:spPr>
          <a:xfrm>
            <a:off x="5966721" y="1363646"/>
            <a:ext cx="5831579" cy="4738705"/>
          </a:xfrm>
          <a:prstGeom prst="rect">
            <a:avLst/>
          </a:prstGeom>
          <a:ln>
            <a:noFill/>
          </a:ln>
          <a:effectLst/>
        </p:spPr>
        <p:txBody>
          <a:bodyPr vert="horz"/>
          <a:lstStyle>
            <a:lvl1pPr marL="0" indent="0" algn="ctr">
              <a:buNone/>
              <a:defRPr i="1" baseline="0">
                <a:ln>
                  <a:noFill/>
                </a:ln>
              </a:defRPr>
            </a:lvl1pPr>
          </a:lstStyle>
          <a:p>
            <a:r>
              <a:rPr lang="en-US" smtClean="0"/>
              <a:t>Click icon to add chart</a:t>
            </a:r>
            <a:endParaRPr lang="en-US" dirty="0"/>
          </a:p>
        </p:txBody>
      </p:sp>
      <p:sp>
        <p:nvSpPr>
          <p:cNvPr id="6" name="Text Placeholder 6"/>
          <p:cNvSpPr>
            <a:spLocks noGrp="1"/>
          </p:cNvSpPr>
          <p:nvPr>
            <p:ph type="body" sz="quarter" idx="12"/>
          </p:nvPr>
        </p:nvSpPr>
        <p:spPr>
          <a:xfrm>
            <a:off x="256119" y="1363646"/>
            <a:ext cx="5403743" cy="473870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1">
            <a:extLst>
              <a:ext uri="{FF2B5EF4-FFF2-40B4-BE49-F238E27FC236}">
                <a16:creationId xmlns="" xmlns:a16="http://schemas.microsoft.com/office/drawing/2014/main" id="{CFE04864-693F-3246-A5F8-2D10C581E3C3}"/>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22987425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6" name="Table Placeholder 5"/>
          <p:cNvSpPr>
            <a:spLocks noGrp="1"/>
          </p:cNvSpPr>
          <p:nvPr>
            <p:ph type="tbl" sz="quarter" idx="11"/>
          </p:nvPr>
        </p:nvSpPr>
        <p:spPr>
          <a:xfrm>
            <a:off x="256118" y="1534101"/>
            <a:ext cx="11542183" cy="4511099"/>
          </a:xfrm>
          <a:prstGeom prst="rect">
            <a:avLst/>
          </a:prstGeom>
        </p:spPr>
        <p:txBody>
          <a:bodyPr vert="horz"/>
          <a:lstStyle>
            <a:lvl1pPr marL="0" indent="0" algn="ctr">
              <a:buNone/>
              <a:defRPr i="1" baseline="0"/>
            </a:lvl1pPr>
          </a:lstStyle>
          <a:p>
            <a:r>
              <a:rPr lang="en-US" smtClean="0"/>
              <a:t>Click icon to add table</a:t>
            </a:r>
            <a:endParaRPr lang="en-US" dirty="0"/>
          </a:p>
        </p:txBody>
      </p:sp>
      <p:sp>
        <p:nvSpPr>
          <p:cNvPr id="5" name="Title 1">
            <a:extLst>
              <a:ext uri="{FF2B5EF4-FFF2-40B4-BE49-F238E27FC236}">
                <a16:creationId xmlns="" xmlns:a16="http://schemas.microsoft.com/office/drawing/2014/main" id="{C7D16BCA-F494-1F42-BBDF-33587CA95747}"/>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1165350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pPr>
              <a:defRPr/>
            </a:pPr>
            <a:fld id="{467ADD1E-B802-D74A-B01B-88120A20ADB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9986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End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defTabSz="609585">
              <a:defRPr/>
            </a:pPr>
            <a:endParaRPr lang="en-US" sz="2400" dirty="0">
              <a:solidFill>
                <a:prstClr val="white"/>
              </a:solidFill>
            </a:endParaRPr>
          </a:p>
        </p:txBody>
      </p:sp>
      <p:sp>
        <p:nvSpPr>
          <p:cNvPr id="5" name="Rectangle 4"/>
          <p:cNvSpPr/>
          <p:nvPr userDrawn="1"/>
        </p:nvSpPr>
        <p:spPr>
          <a:xfrm>
            <a:off x="0" y="1977289"/>
            <a:ext cx="12192000" cy="28750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fontAlgn="base">
              <a:spcBef>
                <a:spcPct val="0"/>
              </a:spcBef>
              <a:spcAft>
                <a:spcPct val="0"/>
              </a:spcAft>
              <a:defRPr/>
            </a:pPr>
            <a:endParaRPr lang="en-US" sz="2400">
              <a:solidFill>
                <a:prstClr val="white"/>
              </a:solidFill>
            </a:endParaRPr>
          </a:p>
        </p:txBody>
      </p:sp>
      <p:pic>
        <p:nvPicPr>
          <p:cNvPr id="6"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57601" y="2649207"/>
            <a:ext cx="4876800" cy="1436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05279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FD45D3-CBBF-471C-9F91-8EB1F9F6687A}" type="slidenum">
              <a:rPr lang="en-US" smtClean="0"/>
              <a:t>‹#›</a:t>
            </a:fld>
            <a:endParaRPr lang="en-US"/>
          </a:p>
        </p:txBody>
      </p:sp>
    </p:spTree>
    <p:extLst>
      <p:ext uri="{BB962C8B-B14F-4D97-AF65-F5344CB8AC3E}">
        <p14:creationId xmlns:p14="http://schemas.microsoft.com/office/powerpoint/2010/main" val="37298325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3FD45D3-CBBF-471C-9F91-8EB1F9F6687A}" type="slidenum">
              <a:rPr lang="en-US" smtClean="0"/>
              <a:t>‹#›</a:t>
            </a:fld>
            <a:endParaRPr lang="en-US"/>
          </a:p>
        </p:txBody>
      </p:sp>
    </p:spTree>
    <p:extLst>
      <p:ext uri="{BB962C8B-B14F-4D97-AF65-F5344CB8AC3E}">
        <p14:creationId xmlns:p14="http://schemas.microsoft.com/office/powerpoint/2010/main" val="260902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55105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72415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492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19761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425829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351696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59997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47EC4-1EC2-4948-94E2-9C72BFEAC904}" type="slidenum">
              <a:rPr lang="en-US" smtClean="0"/>
              <a:t>‹#›</a:t>
            </a:fld>
            <a:endParaRPr lang="en-US"/>
          </a:p>
        </p:txBody>
      </p:sp>
    </p:spTree>
    <p:extLst>
      <p:ext uri="{BB962C8B-B14F-4D97-AF65-F5344CB8AC3E}">
        <p14:creationId xmlns:p14="http://schemas.microsoft.com/office/powerpoint/2010/main" val="2499778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70760" y="6356351"/>
            <a:ext cx="3127145" cy="366183"/>
          </a:xfrm>
          <a:prstGeom prst="rect">
            <a:avLst/>
          </a:prstGeom>
        </p:spPr>
        <p:txBody>
          <a:bodyPr vert="horz" lIns="91440" tIns="45720" rIns="91440" bIns="45720" rtlCol="0" anchor="ctr"/>
          <a:lstStyle>
            <a:lvl1pPr algn="r" fontAlgn="auto">
              <a:spcBef>
                <a:spcPts val="0"/>
              </a:spcBef>
              <a:spcAft>
                <a:spcPts val="0"/>
              </a:spcAft>
              <a:defRPr sz="1333" smtClean="0">
                <a:solidFill>
                  <a:schemeClr val="tx1">
                    <a:tint val="75000"/>
                  </a:schemeClr>
                </a:solidFill>
                <a:latin typeface="+mn-lt"/>
                <a:ea typeface="+mn-ea"/>
                <a:cs typeface="+mn-cs"/>
              </a:defRPr>
            </a:lvl1pPr>
          </a:lstStyle>
          <a:p>
            <a:pPr defTabSz="609585">
              <a:defRPr/>
            </a:pPr>
            <a:fld id="{3613944A-7182-2740-AB46-1BA98C6877A1}" type="slidenum">
              <a:rPr lang="en-US" smtClean="0">
                <a:solidFill>
                  <a:prstClr val="black">
                    <a:tint val="75000"/>
                  </a:prstClr>
                </a:solidFill>
              </a:rPr>
              <a:pPr defTabSz="609585">
                <a:defRPr/>
              </a:pPr>
              <a:t>‹#›</a:t>
            </a:fld>
            <a:endParaRPr lang="en-US" dirty="0">
              <a:solidFill>
                <a:prstClr val="black">
                  <a:tint val="75000"/>
                </a:prstClr>
              </a:solidFill>
            </a:endParaRPr>
          </a:p>
        </p:txBody>
      </p:sp>
      <p:sp>
        <p:nvSpPr>
          <p:cNvPr id="7" name="Rectangle 6"/>
          <p:cNvSpPr/>
          <p:nvPr userDrawn="1"/>
        </p:nvSpPr>
        <p:spPr>
          <a:xfrm>
            <a:off x="8056034" y="0"/>
            <a:ext cx="4135967" cy="1158240"/>
          </a:xfrm>
          <a:prstGeom prst="rect">
            <a:avLst/>
          </a:prstGeom>
          <a:solidFill>
            <a:srgbClr val="F0F4F8">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prstClr val="white"/>
              </a:solidFill>
            </a:endParaRPr>
          </a:p>
        </p:txBody>
      </p:sp>
      <p:sp>
        <p:nvSpPr>
          <p:cNvPr id="8" name="Rectangle 7"/>
          <p:cNvSpPr/>
          <p:nvPr userDrawn="1"/>
        </p:nvSpPr>
        <p:spPr>
          <a:xfrm>
            <a:off x="4" y="3"/>
            <a:ext cx="8056033" cy="1158240"/>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prstClr val="white"/>
              </a:solidFill>
            </a:endParaRPr>
          </a:p>
        </p:txBody>
      </p:sp>
      <p:pic>
        <p:nvPicPr>
          <p:cNvPr id="9" name="Picture 6"/>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9029700" y="241305"/>
            <a:ext cx="2345267" cy="6900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927073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9" r:id="rId14"/>
    <p:sldLayoutId id="2147483680" r:id="rId15"/>
  </p:sldLayoutIdLst>
  <p:hf hdr="0" ftr="0" dt="0"/>
  <p:txStyles>
    <p:titleStyle>
      <a:lvl1pPr algn="ctr" defTabSz="609585" rtl="0" eaLnBrk="1" fontAlgn="base" hangingPunct="1">
        <a:spcBef>
          <a:spcPct val="0"/>
        </a:spcBef>
        <a:spcAft>
          <a:spcPct val="0"/>
        </a:spcAft>
        <a:defRPr sz="5867" kern="1200">
          <a:solidFill>
            <a:schemeClr val="tx1"/>
          </a:solidFill>
          <a:latin typeface="+mj-lt"/>
          <a:ea typeface="ＭＳ Ｐゴシック" charset="0"/>
          <a:cs typeface="ＭＳ Ｐゴシック" charset="0"/>
        </a:defRPr>
      </a:lvl1pPr>
      <a:lvl2pPr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2pPr>
      <a:lvl3pPr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3pPr>
      <a:lvl4pPr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4pPr>
      <a:lvl5pPr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5pPr>
      <a:lvl6pPr marL="609585"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6pPr>
      <a:lvl7pPr marL="1219170"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7pPr>
      <a:lvl8pPr marL="1828754"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8pPr>
      <a:lvl9pPr marL="2438339"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4267" kern="1200">
          <a:solidFill>
            <a:schemeClr val="tx1"/>
          </a:solidFill>
          <a:latin typeface="+mn-lt"/>
          <a:ea typeface="ＭＳ Ｐゴシック" charset="0"/>
          <a:cs typeface="ＭＳ Ｐゴシック" charset="0"/>
        </a:defRPr>
      </a:lvl1pPr>
      <a:lvl2pPr marL="990575" indent="-380990" algn="l" defTabSz="609585" rtl="0" eaLnBrk="1" fontAlgn="base" hangingPunct="1">
        <a:spcBef>
          <a:spcPct val="20000"/>
        </a:spcBef>
        <a:spcAft>
          <a:spcPct val="0"/>
        </a:spcAft>
        <a:buFont typeface="Arial" charset="0"/>
        <a:buChar char="–"/>
        <a:defRPr sz="3733" kern="1200">
          <a:solidFill>
            <a:schemeClr val="tx1"/>
          </a:solidFill>
          <a:latin typeface="+mn-lt"/>
          <a:ea typeface="ＭＳ Ｐゴシック" charset="0"/>
          <a:cs typeface="+mn-cs"/>
        </a:defRPr>
      </a:lvl2pPr>
      <a:lvl3pPr marL="1523962" indent="-304792" algn="l" defTabSz="609585"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3pPr>
      <a:lvl4pPr marL="2133547" indent="-304792" algn="l" defTabSz="609585" rtl="0" eaLnBrk="1" fontAlgn="base" hangingPunct="1">
        <a:spcBef>
          <a:spcPct val="20000"/>
        </a:spcBef>
        <a:spcAft>
          <a:spcPct val="0"/>
        </a:spcAft>
        <a:buFont typeface="Arial" charset="0"/>
        <a:buChar char="–"/>
        <a:defRPr sz="2667" kern="1200">
          <a:solidFill>
            <a:schemeClr val="tx1"/>
          </a:solidFill>
          <a:latin typeface="+mn-lt"/>
          <a:ea typeface="ＭＳ Ｐゴシック" charset="0"/>
          <a:cs typeface="+mn-cs"/>
        </a:defRPr>
      </a:lvl4pPr>
      <a:lvl5pPr marL="2743131" indent="-304792" algn="l" defTabSz="609585" rtl="0" eaLnBrk="1" fontAlgn="base" hangingPunct="1">
        <a:spcBef>
          <a:spcPct val="20000"/>
        </a:spcBef>
        <a:spcAft>
          <a:spcPct val="0"/>
        </a:spcAft>
        <a:buFont typeface="Arial" charset="0"/>
        <a:buChar char="»"/>
        <a:defRPr sz="2667" kern="1200">
          <a:solidFill>
            <a:schemeClr val="tx1"/>
          </a:solidFill>
          <a:latin typeface="+mn-lt"/>
          <a:ea typeface="ＭＳ Ｐゴシック" charset="0"/>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3.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www.rdocumentation.org/packages/utils/versions/3.6.2/topics/read.table"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MAPTA presents: R Coding Bootcamp</a:t>
            </a:r>
            <a:br>
              <a:rPr lang="en-US" sz="3200" dirty="0" smtClean="0"/>
            </a:br>
            <a:r>
              <a:rPr lang="en-US" sz="3200" dirty="0" smtClean="0"/>
              <a:t>Day 4: Importing &amp; fitting data with built-in and user-defined equations</a:t>
            </a:r>
            <a:endParaRPr lang="en-US" sz="3200" dirty="0"/>
          </a:p>
        </p:txBody>
      </p:sp>
      <p:sp>
        <p:nvSpPr>
          <p:cNvPr id="7" name="Text Placeholder 6"/>
          <p:cNvSpPr>
            <a:spLocks noGrp="1"/>
          </p:cNvSpPr>
          <p:nvPr>
            <p:ph type="body" sz="quarter" idx="10"/>
          </p:nvPr>
        </p:nvSpPr>
        <p:spPr>
          <a:xfrm>
            <a:off x="568174" y="3491007"/>
            <a:ext cx="11097681" cy="519280"/>
          </a:xfrm>
        </p:spPr>
        <p:txBody>
          <a:bodyPr/>
          <a:lstStyle/>
          <a:p>
            <a:r>
              <a:rPr lang="en-US" dirty="0" smtClean="0"/>
              <a:t>Joseph D. Butner, PhD</a:t>
            </a:r>
            <a:endParaRPr lang="en-US" dirty="0"/>
          </a:p>
        </p:txBody>
      </p:sp>
      <p:sp>
        <p:nvSpPr>
          <p:cNvPr id="8" name="Text Placeholder 7"/>
          <p:cNvSpPr>
            <a:spLocks noGrp="1"/>
          </p:cNvSpPr>
          <p:nvPr>
            <p:ph type="body" sz="quarter" idx="11"/>
          </p:nvPr>
        </p:nvSpPr>
        <p:spPr>
          <a:xfrm>
            <a:off x="5332081" y="4100059"/>
            <a:ext cx="6333776" cy="643467"/>
          </a:xfrm>
        </p:spPr>
        <p:txBody>
          <a:bodyPr/>
          <a:lstStyle/>
          <a:p>
            <a:r>
              <a:rPr lang="en-US" dirty="0" smtClean="0"/>
              <a:t>January 24, 2022</a:t>
            </a:r>
            <a:endParaRPr lang="en-US" dirty="0"/>
          </a:p>
        </p:txBody>
      </p:sp>
      <p:sp>
        <p:nvSpPr>
          <p:cNvPr id="3" name="Slide Number Placeholder 2"/>
          <p:cNvSpPr>
            <a:spLocks noGrp="1"/>
          </p:cNvSpPr>
          <p:nvPr>
            <p:ph type="sldNum" sz="quarter" idx="4294967295"/>
          </p:nvPr>
        </p:nvSpPr>
        <p:spPr>
          <a:xfrm>
            <a:off x="9064625" y="6356350"/>
            <a:ext cx="3127375" cy="366713"/>
          </a:xfrm>
        </p:spPr>
        <p:txBody>
          <a:bodyPr/>
          <a:lstStyle/>
          <a:p>
            <a:pPr>
              <a:defRPr/>
            </a:pPr>
            <a:fld id="{E766B70F-21E2-1A44-9377-13DF4CB57480}" type="slidenum">
              <a:rPr lang="en-US" smtClean="0">
                <a:solidFill>
                  <a:prstClr val="black">
                    <a:tint val="75000"/>
                  </a:prstClr>
                </a:solidFill>
              </a:rPr>
              <a:pPr>
                <a:defRPr/>
              </a:pPr>
              <a:t>1</a:t>
            </a:fld>
            <a:endParaRPr lang="en-US" dirty="0">
              <a:solidFill>
                <a:prstClr val="black">
                  <a:tint val="75000"/>
                </a:prstClr>
              </a:solidFill>
            </a:endParaRPr>
          </a:p>
        </p:txBody>
      </p:sp>
      <p:sp>
        <p:nvSpPr>
          <p:cNvPr id="2" name="Isosceles Triangle 1"/>
          <p:cNvSpPr/>
          <p:nvPr/>
        </p:nvSpPr>
        <p:spPr>
          <a:xfrm>
            <a:off x="10651788" y="4289898"/>
            <a:ext cx="84630" cy="55447"/>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76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 paths</a:t>
            </a:r>
          </a:p>
        </p:txBody>
      </p:sp>
      <p:sp>
        <p:nvSpPr>
          <p:cNvPr id="3" name="Content Placeholder 2"/>
          <p:cNvSpPr>
            <a:spLocks noGrp="1"/>
          </p:cNvSpPr>
          <p:nvPr>
            <p:ph type="body" sz="quarter" idx="11"/>
          </p:nvPr>
        </p:nvSpPr>
        <p:spPr/>
        <p:txBody>
          <a:bodyPr/>
          <a:lstStyle/>
          <a:p>
            <a:r>
              <a:rPr lang="en-US" sz="3200" dirty="0" smtClean="0"/>
              <a:t>If we are doing a lot, typing this file path to where our files are will get old!</a:t>
            </a:r>
          </a:p>
          <a:p>
            <a:pPr lvl="1"/>
            <a:r>
              <a:rPr lang="en-US" sz="2400" dirty="0"/>
              <a:t>C:\</a:t>
            </a:r>
            <a:r>
              <a:rPr lang="en-US" sz="2400" dirty="0" smtClean="0"/>
              <a:t>Users\Littl\Documents\Rcode\RBootcamp\examples</a:t>
            </a:r>
          </a:p>
          <a:p>
            <a:r>
              <a:rPr lang="en-US" sz="3200" dirty="0" smtClean="0"/>
              <a:t>A better way is to set our working directory to this file. Then, we don’t have to enter any paths at all!</a:t>
            </a:r>
            <a:endParaRPr lang="en-US" sz="3200" dirty="0"/>
          </a:p>
        </p:txBody>
      </p:sp>
      <p:pic>
        <p:nvPicPr>
          <p:cNvPr id="4" name="Picture 3"/>
          <p:cNvPicPr>
            <a:picLocks noChangeAspect="1"/>
          </p:cNvPicPr>
          <p:nvPr/>
        </p:nvPicPr>
        <p:blipFill>
          <a:blip r:embed="rId2"/>
          <a:stretch>
            <a:fillRect/>
          </a:stretch>
        </p:blipFill>
        <p:spPr>
          <a:xfrm>
            <a:off x="2583561" y="4050792"/>
            <a:ext cx="7814300" cy="1060704"/>
          </a:xfrm>
          <a:prstGeom prst="rect">
            <a:avLst/>
          </a:prstGeom>
        </p:spPr>
      </p:pic>
      <p:sp>
        <p:nvSpPr>
          <p:cNvPr id="5" name="TextBox 4"/>
          <p:cNvSpPr txBox="1"/>
          <p:nvPr/>
        </p:nvSpPr>
        <p:spPr>
          <a:xfrm>
            <a:off x="838200" y="5385816"/>
            <a:ext cx="9774936" cy="1200329"/>
          </a:xfrm>
          <a:prstGeom prst="rect">
            <a:avLst/>
          </a:prstGeom>
          <a:noFill/>
        </p:spPr>
        <p:txBody>
          <a:bodyPr wrap="square" rtlCol="0">
            <a:spAutoFit/>
          </a:bodyPr>
          <a:lstStyle/>
          <a:p>
            <a:r>
              <a:rPr lang="en-US" dirty="0" smtClean="0"/>
              <a:t>Note: in windows, you have to use the double backslash “\\”</a:t>
            </a:r>
          </a:p>
          <a:p>
            <a:endParaRPr lang="en-US" dirty="0"/>
          </a:p>
          <a:p>
            <a:r>
              <a:rPr lang="en-US" dirty="0" smtClean="0"/>
              <a:t>Windows uses backslashes, Linux/</a:t>
            </a:r>
            <a:r>
              <a:rPr lang="en-US" dirty="0" err="1" smtClean="0"/>
              <a:t>unix</a:t>
            </a:r>
            <a:r>
              <a:rPr lang="en-US" dirty="0" smtClean="0"/>
              <a:t>(Mac) uses front slashes “/”. Any guesses as to what operating system the R developers prefer?</a:t>
            </a:r>
            <a:endParaRPr lang="en-US" dirty="0"/>
          </a:p>
        </p:txBody>
      </p:sp>
    </p:spTree>
    <p:extLst>
      <p:ext uri="{BB962C8B-B14F-4D97-AF65-F5344CB8AC3E}">
        <p14:creationId xmlns:p14="http://schemas.microsoft.com/office/powerpoint/2010/main" val="71280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 paths</a:t>
            </a:r>
          </a:p>
        </p:txBody>
      </p:sp>
      <p:sp>
        <p:nvSpPr>
          <p:cNvPr id="3" name="Content Placeholder 2"/>
          <p:cNvSpPr>
            <a:spLocks noGrp="1"/>
          </p:cNvSpPr>
          <p:nvPr>
            <p:ph type="body" sz="quarter" idx="11"/>
          </p:nvPr>
        </p:nvSpPr>
        <p:spPr>
          <a:xfrm>
            <a:off x="256118" y="1363646"/>
            <a:ext cx="7088265" cy="5494354"/>
          </a:xfrm>
        </p:spPr>
        <p:txBody>
          <a:bodyPr>
            <a:normAutofit lnSpcReduction="10000"/>
          </a:bodyPr>
          <a:lstStyle/>
          <a:p>
            <a:r>
              <a:rPr lang="en-US" sz="2800" dirty="0" smtClean="0"/>
              <a:t>Let’s import the data set we saw earlier:</a:t>
            </a:r>
          </a:p>
          <a:p>
            <a:endParaRPr lang="en-US" sz="2800" dirty="0"/>
          </a:p>
          <a:p>
            <a:endParaRPr lang="en-US" sz="2800" dirty="0" smtClean="0"/>
          </a:p>
          <a:p>
            <a:endParaRPr lang="en-US" sz="2800" dirty="0"/>
          </a:p>
          <a:p>
            <a:endParaRPr lang="en-US" sz="2800" dirty="0" smtClean="0"/>
          </a:p>
          <a:p>
            <a:endParaRPr lang="en-US" sz="2800" dirty="0"/>
          </a:p>
          <a:p>
            <a:r>
              <a:rPr lang="en-US" sz="2800" dirty="0" smtClean="0"/>
              <a:t>Setting a working directory is temporary to the session; it will revert to default after closing the program</a:t>
            </a:r>
          </a:p>
          <a:p>
            <a:r>
              <a:rPr lang="en-US" sz="2800" dirty="0" smtClean="0"/>
              <a:t>Note: it’s possible to permanently set a different working directory (but we won’t get into this)</a:t>
            </a:r>
          </a:p>
          <a:p>
            <a:endParaRPr lang="en-US" sz="2800" dirty="0"/>
          </a:p>
          <a:p>
            <a:endParaRPr lang="en-US" sz="2800" dirty="0" smtClean="0"/>
          </a:p>
          <a:p>
            <a:endParaRPr lang="en-US" sz="2800" dirty="0"/>
          </a:p>
        </p:txBody>
      </p:sp>
      <p:pic>
        <p:nvPicPr>
          <p:cNvPr id="4" name="Picture 3"/>
          <p:cNvPicPr>
            <a:picLocks noChangeAspect="1"/>
          </p:cNvPicPr>
          <p:nvPr/>
        </p:nvPicPr>
        <p:blipFill>
          <a:blip r:embed="rId2"/>
          <a:stretch>
            <a:fillRect/>
          </a:stretch>
        </p:blipFill>
        <p:spPr>
          <a:xfrm>
            <a:off x="7637964" y="2047198"/>
            <a:ext cx="4190870" cy="3711562"/>
          </a:xfrm>
          <a:prstGeom prst="rect">
            <a:avLst/>
          </a:prstGeom>
        </p:spPr>
      </p:pic>
      <p:pic>
        <p:nvPicPr>
          <p:cNvPr id="5" name="Picture 4"/>
          <p:cNvPicPr>
            <a:picLocks noChangeAspect="1"/>
          </p:cNvPicPr>
          <p:nvPr/>
        </p:nvPicPr>
        <p:blipFill>
          <a:blip r:embed="rId3"/>
          <a:stretch>
            <a:fillRect/>
          </a:stretch>
        </p:blipFill>
        <p:spPr>
          <a:xfrm>
            <a:off x="634267" y="1784551"/>
            <a:ext cx="5895975" cy="2476500"/>
          </a:xfrm>
          <a:prstGeom prst="rect">
            <a:avLst/>
          </a:prstGeom>
        </p:spPr>
      </p:pic>
    </p:spTree>
    <p:extLst>
      <p:ext uri="{BB962C8B-B14F-4D97-AF65-F5344CB8AC3E}">
        <p14:creationId xmlns:p14="http://schemas.microsoft.com/office/powerpoint/2010/main" val="38906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 with Read Excel package</a:t>
            </a:r>
          </a:p>
        </p:txBody>
      </p:sp>
      <p:sp>
        <p:nvSpPr>
          <p:cNvPr id="3" name="Content Placeholder 2"/>
          <p:cNvSpPr>
            <a:spLocks noGrp="1"/>
          </p:cNvSpPr>
          <p:nvPr>
            <p:ph type="body" sz="quarter" idx="11"/>
          </p:nvPr>
        </p:nvSpPr>
        <p:spPr>
          <a:xfrm>
            <a:off x="8137002" y="2865553"/>
            <a:ext cx="3800195" cy="2365577"/>
          </a:xfrm>
        </p:spPr>
        <p:txBody>
          <a:bodyPr/>
          <a:lstStyle/>
          <a:p>
            <a:pPr marL="0" indent="0">
              <a:buNone/>
            </a:pPr>
            <a:r>
              <a:rPr lang="en-US" sz="2800" dirty="0" smtClean="0"/>
              <a:t>Q: what’s a </a:t>
            </a:r>
            <a:r>
              <a:rPr lang="en-US" sz="2800" dirty="0" err="1" smtClean="0"/>
              <a:t>tibble</a:t>
            </a:r>
            <a:r>
              <a:rPr lang="en-US" sz="2800" dirty="0" smtClean="0"/>
              <a:t>?</a:t>
            </a:r>
          </a:p>
          <a:p>
            <a:pPr marL="0" indent="0">
              <a:buNone/>
            </a:pPr>
            <a:r>
              <a:rPr lang="en-US" sz="2800" dirty="0" smtClean="0"/>
              <a:t>A: a </a:t>
            </a:r>
            <a:r>
              <a:rPr lang="en-US" sz="2800" dirty="0" err="1" smtClean="0"/>
              <a:t>tibble</a:t>
            </a:r>
            <a:r>
              <a:rPr lang="en-US" sz="2800" dirty="0" smtClean="0"/>
              <a:t> is a more modern data frame, which is another more advanced data structure (similar to a matrix)</a:t>
            </a:r>
            <a:endParaRPr lang="en-US" sz="2800" dirty="0"/>
          </a:p>
        </p:txBody>
      </p:sp>
      <p:pic>
        <p:nvPicPr>
          <p:cNvPr id="4" name="Picture 3"/>
          <p:cNvPicPr>
            <a:picLocks noChangeAspect="1"/>
          </p:cNvPicPr>
          <p:nvPr/>
        </p:nvPicPr>
        <p:blipFill>
          <a:blip r:embed="rId2"/>
          <a:stretch>
            <a:fillRect/>
          </a:stretch>
        </p:blipFill>
        <p:spPr>
          <a:xfrm>
            <a:off x="1081468" y="2666238"/>
            <a:ext cx="5895975" cy="2476500"/>
          </a:xfrm>
          <a:prstGeom prst="rect">
            <a:avLst/>
          </a:prstGeom>
        </p:spPr>
      </p:pic>
      <p:cxnSp>
        <p:nvCxnSpPr>
          <p:cNvPr id="8" name="Straight Arrow Connector 7"/>
          <p:cNvCxnSpPr>
            <a:stCxn id="3" idx="1"/>
          </p:cNvCxnSpPr>
          <p:nvPr/>
        </p:nvCxnSpPr>
        <p:spPr>
          <a:xfrm flipH="1" flipV="1">
            <a:off x="2430684" y="3483980"/>
            <a:ext cx="5706318" cy="56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373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Markdown: includes</a:t>
            </a:r>
            <a:endParaRPr lang="en-US" dirty="0"/>
          </a:p>
        </p:txBody>
      </p:sp>
      <p:sp>
        <p:nvSpPr>
          <p:cNvPr id="3" name="Content Placeholder 2"/>
          <p:cNvSpPr>
            <a:spLocks noGrp="1"/>
          </p:cNvSpPr>
          <p:nvPr>
            <p:ph type="body" sz="quarter" idx="11"/>
          </p:nvPr>
        </p:nvSpPr>
        <p:spPr/>
        <p:txBody>
          <a:bodyPr/>
          <a:lstStyle/>
          <a:p>
            <a:r>
              <a:rPr lang="en-US" sz="2800" dirty="0"/>
              <a:t>U</a:t>
            </a:r>
            <a:r>
              <a:rPr lang="en-US" sz="2800" dirty="0" smtClean="0"/>
              <a:t>sing “third-party libraries” </a:t>
            </a:r>
            <a:r>
              <a:rPr lang="en-US" sz="2800" dirty="0" smtClean="0"/>
              <a:t>(TPLs) in </a:t>
            </a:r>
            <a:r>
              <a:rPr lang="en-US" sz="2800" dirty="0" smtClean="0"/>
              <a:t>R Markdown</a:t>
            </a:r>
            <a:endParaRPr lang="en-US" sz="2800" dirty="0"/>
          </a:p>
          <a:p>
            <a:r>
              <a:rPr lang="en-US" sz="2800" dirty="0" smtClean="0"/>
              <a:t>AKA: the software we installed from </a:t>
            </a:r>
            <a:r>
              <a:rPr lang="en-US" sz="2800" dirty="0" err="1" smtClean="0"/>
              <a:t>Cran</a:t>
            </a:r>
            <a:r>
              <a:rPr lang="en-US" sz="2800" dirty="0" smtClean="0"/>
              <a:t> or </a:t>
            </a:r>
            <a:r>
              <a:rPr lang="en-US" sz="2800" dirty="0" err="1" smtClean="0"/>
              <a:t>Github</a:t>
            </a:r>
            <a:endParaRPr lang="en-US" sz="2800" dirty="0" smtClean="0"/>
          </a:p>
          <a:p>
            <a:r>
              <a:rPr lang="en-US" sz="2800" dirty="0" smtClean="0"/>
              <a:t>In the same way that we load them in the console</a:t>
            </a:r>
          </a:p>
          <a:p>
            <a:pPr marL="457200" lvl="1" indent="0">
              <a:buNone/>
            </a:pPr>
            <a:r>
              <a:rPr lang="en-US" sz="2000" dirty="0" smtClean="0">
                <a:sym typeface="Wingdings" panose="05000000000000000000" pitchFamily="2" charset="2"/>
              </a:rPr>
              <a:t></a:t>
            </a:r>
            <a:r>
              <a:rPr lang="en-US" sz="2000" dirty="0" smtClean="0"/>
              <a:t>library</a:t>
            </a:r>
            <a:r>
              <a:rPr lang="en-US" sz="2000" dirty="0"/>
              <a:t>("</a:t>
            </a:r>
            <a:r>
              <a:rPr lang="en-US" sz="2000" dirty="0" err="1"/>
              <a:t>readxl</a:t>
            </a:r>
            <a:r>
              <a:rPr lang="en-US" sz="2000" dirty="0" smtClean="0"/>
              <a:t>")</a:t>
            </a:r>
            <a:endParaRPr lang="en-US" sz="2000" dirty="0"/>
          </a:p>
          <a:p>
            <a:r>
              <a:rPr lang="en-US" sz="2800" dirty="0" smtClean="0"/>
              <a:t>We must load them in R Markdown if we want to use them: includes</a:t>
            </a:r>
          </a:p>
        </p:txBody>
      </p:sp>
      <p:pic>
        <p:nvPicPr>
          <p:cNvPr id="4" name="Picture 3"/>
          <p:cNvPicPr>
            <a:picLocks noChangeAspect="1"/>
          </p:cNvPicPr>
          <p:nvPr/>
        </p:nvPicPr>
        <p:blipFill>
          <a:blip r:embed="rId2"/>
          <a:stretch>
            <a:fillRect/>
          </a:stretch>
        </p:blipFill>
        <p:spPr>
          <a:xfrm>
            <a:off x="2777939" y="4058228"/>
            <a:ext cx="6882324" cy="2527767"/>
          </a:xfrm>
          <a:prstGeom prst="rect">
            <a:avLst/>
          </a:prstGeom>
        </p:spPr>
      </p:pic>
    </p:spTree>
    <p:extLst>
      <p:ext uri="{BB962C8B-B14F-4D97-AF65-F5344CB8AC3E}">
        <p14:creationId xmlns:p14="http://schemas.microsoft.com/office/powerpoint/2010/main" val="58019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Markdown: includes</a:t>
            </a:r>
            <a:endParaRPr lang="en-US" dirty="0"/>
          </a:p>
        </p:txBody>
      </p:sp>
      <p:sp>
        <p:nvSpPr>
          <p:cNvPr id="3" name="Content Placeholder 2"/>
          <p:cNvSpPr>
            <a:spLocks noGrp="1"/>
          </p:cNvSpPr>
          <p:nvPr>
            <p:ph type="body" sz="quarter" idx="11"/>
          </p:nvPr>
        </p:nvSpPr>
        <p:spPr>
          <a:xfrm>
            <a:off x="256118" y="1363646"/>
            <a:ext cx="11542183" cy="5494354"/>
          </a:xfrm>
        </p:spPr>
        <p:txBody>
          <a:bodyPr>
            <a:normAutofit fontScale="77500" lnSpcReduction="20000"/>
          </a:bodyPr>
          <a:lstStyle/>
          <a:p>
            <a:endParaRPr lang="en-US" dirty="0" smtClean="0"/>
          </a:p>
          <a:p>
            <a:endParaRPr lang="en-US" dirty="0"/>
          </a:p>
          <a:p>
            <a:endParaRPr lang="en-US" dirty="0"/>
          </a:p>
          <a:p>
            <a:endParaRPr lang="en-US" dirty="0" smtClean="0"/>
          </a:p>
          <a:p>
            <a:endParaRPr lang="en-US" dirty="0" smtClean="0"/>
          </a:p>
          <a:p>
            <a:endParaRPr lang="en-US" dirty="0" smtClean="0"/>
          </a:p>
          <a:p>
            <a:r>
              <a:rPr lang="en-US" dirty="0" smtClean="0"/>
              <a:t>Note: includes are at the top of the script</a:t>
            </a:r>
          </a:p>
          <a:p>
            <a:r>
              <a:rPr lang="en-US" b="1" u="sng" dirty="0" smtClean="0"/>
              <a:t>This is an important point</a:t>
            </a:r>
          </a:p>
          <a:p>
            <a:pPr lvl="1"/>
            <a:r>
              <a:rPr lang="en-US" dirty="0" smtClean="0"/>
              <a:t>Code is executed “in order”</a:t>
            </a:r>
          </a:p>
          <a:p>
            <a:pPr lvl="1"/>
            <a:r>
              <a:rPr lang="en-US" dirty="0" smtClean="0"/>
              <a:t>This means you must define something </a:t>
            </a:r>
            <a:r>
              <a:rPr lang="en-US" u="sng" dirty="0" smtClean="0"/>
              <a:t>before/above</a:t>
            </a:r>
            <a:r>
              <a:rPr lang="en-US" dirty="0" smtClean="0"/>
              <a:t> you call it!</a:t>
            </a:r>
          </a:p>
          <a:p>
            <a:pPr lvl="1"/>
            <a:r>
              <a:rPr lang="en-US" dirty="0" smtClean="0"/>
              <a:t>Or it will be undefined and you’ll get an error</a:t>
            </a:r>
          </a:p>
          <a:p>
            <a:pPr lvl="1"/>
            <a:r>
              <a:rPr lang="en-US" dirty="0" smtClean="0"/>
              <a:t>It’s easy to mess this up on large chunks of code, so good practice is to define everything at the top</a:t>
            </a:r>
          </a:p>
        </p:txBody>
      </p:sp>
      <p:pic>
        <p:nvPicPr>
          <p:cNvPr id="4" name="Picture 3"/>
          <p:cNvPicPr>
            <a:picLocks noChangeAspect="1"/>
          </p:cNvPicPr>
          <p:nvPr/>
        </p:nvPicPr>
        <p:blipFill>
          <a:blip r:embed="rId2"/>
          <a:stretch>
            <a:fillRect/>
          </a:stretch>
        </p:blipFill>
        <p:spPr>
          <a:xfrm>
            <a:off x="2769753" y="1455015"/>
            <a:ext cx="6595725" cy="2422504"/>
          </a:xfrm>
          <a:prstGeom prst="rect">
            <a:avLst/>
          </a:prstGeom>
        </p:spPr>
      </p:pic>
    </p:spTree>
    <p:extLst>
      <p:ext uri="{BB962C8B-B14F-4D97-AF65-F5344CB8AC3E}">
        <p14:creationId xmlns:p14="http://schemas.microsoft.com/office/powerpoint/2010/main" val="36570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15</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smtClean="0"/>
              <a:t>Fitting to data: linear model</a:t>
            </a:r>
            <a:endParaRPr lang="en-US" dirty="0"/>
          </a:p>
        </p:txBody>
      </p:sp>
      <p:sp>
        <p:nvSpPr>
          <p:cNvPr id="4" name="Text Placeholder 3"/>
          <p:cNvSpPr>
            <a:spLocks noGrp="1"/>
          </p:cNvSpPr>
          <p:nvPr>
            <p:ph type="body" sz="quarter" idx="11"/>
          </p:nvPr>
        </p:nvSpPr>
        <p:spPr>
          <a:xfrm>
            <a:off x="256118" y="1363646"/>
            <a:ext cx="5765303" cy="4694255"/>
          </a:xfrm>
        </p:spPr>
        <p:txBody>
          <a:bodyPr/>
          <a:lstStyle/>
          <a:p>
            <a:r>
              <a:rPr lang="en-US" dirty="0" smtClean="0"/>
              <a:t>Linear model: y=</a:t>
            </a:r>
            <a:r>
              <a:rPr lang="en-US" dirty="0" err="1" smtClean="0"/>
              <a:t>mx+b</a:t>
            </a:r>
            <a:endParaRPr lang="en-US" dirty="0" smtClean="0"/>
          </a:p>
          <a:p>
            <a:pPr lvl="1"/>
            <a:r>
              <a:rPr lang="en-US" dirty="0"/>
              <a:t>m</a:t>
            </a:r>
            <a:r>
              <a:rPr lang="en-US" dirty="0" smtClean="0"/>
              <a:t>=slope</a:t>
            </a:r>
          </a:p>
          <a:p>
            <a:pPr lvl="1"/>
            <a:r>
              <a:rPr lang="en-US" dirty="0"/>
              <a:t>b</a:t>
            </a:r>
            <a:r>
              <a:rPr lang="en-US" dirty="0" smtClean="0"/>
              <a:t>=intercept</a:t>
            </a:r>
          </a:p>
          <a:p>
            <a:r>
              <a:rPr lang="en-US" dirty="0" smtClean="0"/>
              <a:t>I generated some data that should follow roughly the linear model y=1.3b+0</a:t>
            </a:r>
            <a:endParaRPr lang="en-US" dirty="0"/>
          </a:p>
        </p:txBody>
      </p:sp>
      <p:sp>
        <p:nvSpPr>
          <p:cNvPr id="6" name="TextBox 5"/>
          <p:cNvSpPr txBox="1"/>
          <p:nvPr/>
        </p:nvSpPr>
        <p:spPr>
          <a:xfrm>
            <a:off x="7023371" y="5987019"/>
            <a:ext cx="4280170" cy="369332"/>
          </a:xfrm>
          <a:prstGeom prst="rect">
            <a:avLst/>
          </a:prstGeom>
          <a:noFill/>
        </p:spPr>
        <p:txBody>
          <a:bodyPr wrap="square" rtlCol="0">
            <a:spAutoFit/>
          </a:bodyPr>
          <a:lstStyle/>
          <a:p>
            <a:r>
              <a:rPr lang="en-US" dirty="0"/>
              <a:t>Formula for y:  =A2*1.3+RAND()-0.5</a:t>
            </a:r>
          </a:p>
        </p:txBody>
      </p:sp>
      <p:pic>
        <p:nvPicPr>
          <p:cNvPr id="9" name="Picture 8"/>
          <p:cNvPicPr>
            <a:picLocks noChangeAspect="1"/>
          </p:cNvPicPr>
          <p:nvPr/>
        </p:nvPicPr>
        <p:blipFill>
          <a:blip r:embed="rId2"/>
          <a:stretch>
            <a:fillRect/>
          </a:stretch>
        </p:blipFill>
        <p:spPr>
          <a:xfrm>
            <a:off x="8209946" y="1824595"/>
            <a:ext cx="1907020" cy="3422624"/>
          </a:xfrm>
          <a:prstGeom prst="rect">
            <a:avLst/>
          </a:prstGeom>
        </p:spPr>
      </p:pic>
    </p:spTree>
    <p:extLst>
      <p:ext uri="{BB962C8B-B14F-4D97-AF65-F5344CB8AC3E}">
        <p14:creationId xmlns:p14="http://schemas.microsoft.com/office/powerpoint/2010/main" val="1831092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16</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t>Fitting to data: linear </a:t>
            </a:r>
            <a:r>
              <a:rPr lang="en-US" dirty="0" smtClean="0"/>
              <a:t>model lm()</a:t>
            </a:r>
            <a:endParaRPr lang="en-US" dirty="0"/>
          </a:p>
        </p:txBody>
      </p:sp>
      <p:pic>
        <p:nvPicPr>
          <p:cNvPr id="5" name="Picture 4"/>
          <p:cNvPicPr>
            <a:picLocks noChangeAspect="1"/>
          </p:cNvPicPr>
          <p:nvPr/>
        </p:nvPicPr>
        <p:blipFill>
          <a:blip r:embed="rId2"/>
          <a:stretch>
            <a:fillRect/>
          </a:stretch>
        </p:blipFill>
        <p:spPr>
          <a:xfrm>
            <a:off x="4285945" y="2055474"/>
            <a:ext cx="7359471" cy="3781122"/>
          </a:xfrm>
          <a:prstGeom prst="rect">
            <a:avLst/>
          </a:prstGeom>
        </p:spPr>
      </p:pic>
      <p:sp>
        <p:nvSpPr>
          <p:cNvPr id="6" name="TextBox 5"/>
          <p:cNvSpPr txBox="1"/>
          <p:nvPr/>
        </p:nvSpPr>
        <p:spPr>
          <a:xfrm>
            <a:off x="1363663" y="1523574"/>
            <a:ext cx="1272737" cy="369332"/>
          </a:xfrm>
          <a:prstGeom prst="rect">
            <a:avLst/>
          </a:prstGeom>
          <a:noFill/>
          <a:ln>
            <a:solidFill>
              <a:schemeClr val="tx1"/>
            </a:solidFill>
          </a:ln>
        </p:spPr>
        <p:txBody>
          <a:bodyPr wrap="square" rtlCol="0">
            <a:spAutoFit/>
          </a:bodyPr>
          <a:lstStyle/>
          <a:p>
            <a:r>
              <a:rPr lang="en-US" dirty="0" smtClean="0"/>
              <a:t>The data</a:t>
            </a:r>
            <a:endParaRPr lang="en-US" dirty="0"/>
          </a:p>
        </p:txBody>
      </p:sp>
      <p:sp>
        <p:nvSpPr>
          <p:cNvPr id="7" name="Left Brace 6"/>
          <p:cNvSpPr/>
          <p:nvPr/>
        </p:nvSpPr>
        <p:spPr>
          <a:xfrm>
            <a:off x="3702185" y="2130357"/>
            <a:ext cx="490801" cy="70039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Connector 7"/>
          <p:cNvCxnSpPr>
            <a:stCxn id="6" idx="3"/>
            <a:endCxn id="7" idx="1"/>
          </p:cNvCxnSpPr>
          <p:nvPr/>
        </p:nvCxnSpPr>
        <p:spPr>
          <a:xfrm>
            <a:off x="2636400" y="1708240"/>
            <a:ext cx="1065785" cy="772313"/>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49230" y="2665219"/>
            <a:ext cx="2945708" cy="923330"/>
          </a:xfrm>
          <a:prstGeom prst="rect">
            <a:avLst/>
          </a:prstGeom>
          <a:noFill/>
          <a:ln>
            <a:solidFill>
              <a:schemeClr val="tx1"/>
            </a:solidFill>
          </a:ln>
        </p:spPr>
        <p:txBody>
          <a:bodyPr wrap="square" rtlCol="0">
            <a:spAutoFit/>
          </a:bodyPr>
          <a:lstStyle/>
          <a:p>
            <a:r>
              <a:rPr lang="en-US" dirty="0" smtClean="0"/>
              <a:t>Combine the data into a structure called a Frame (lm() needs this format)</a:t>
            </a:r>
            <a:endParaRPr lang="en-US" dirty="0"/>
          </a:p>
        </p:txBody>
      </p:sp>
      <p:sp>
        <p:nvSpPr>
          <p:cNvPr id="16" name="TextBox 15"/>
          <p:cNvSpPr txBox="1"/>
          <p:nvPr/>
        </p:nvSpPr>
        <p:spPr>
          <a:xfrm>
            <a:off x="149230" y="3773215"/>
            <a:ext cx="2574946" cy="646331"/>
          </a:xfrm>
          <a:prstGeom prst="rect">
            <a:avLst/>
          </a:prstGeom>
          <a:noFill/>
          <a:ln>
            <a:solidFill>
              <a:schemeClr val="tx1"/>
            </a:solidFill>
          </a:ln>
        </p:spPr>
        <p:txBody>
          <a:bodyPr wrap="square" rtlCol="0">
            <a:spAutoFit/>
          </a:bodyPr>
          <a:lstStyle/>
          <a:p>
            <a:r>
              <a:rPr lang="en-US" dirty="0" smtClean="0"/>
              <a:t>Fit the data, save it to a variable named “fit”</a:t>
            </a:r>
            <a:endParaRPr lang="en-US" dirty="0"/>
          </a:p>
        </p:txBody>
      </p:sp>
      <p:sp>
        <p:nvSpPr>
          <p:cNvPr id="18" name="TextBox 17"/>
          <p:cNvSpPr txBox="1"/>
          <p:nvPr/>
        </p:nvSpPr>
        <p:spPr>
          <a:xfrm>
            <a:off x="563612" y="4604212"/>
            <a:ext cx="1960966" cy="646331"/>
          </a:xfrm>
          <a:prstGeom prst="rect">
            <a:avLst/>
          </a:prstGeom>
          <a:noFill/>
          <a:ln>
            <a:solidFill>
              <a:schemeClr val="tx1"/>
            </a:solidFill>
          </a:ln>
        </p:spPr>
        <p:txBody>
          <a:bodyPr wrap="square" rtlCol="0">
            <a:spAutoFit/>
          </a:bodyPr>
          <a:lstStyle/>
          <a:p>
            <a:r>
              <a:rPr lang="en-US" dirty="0" smtClean="0"/>
              <a:t>Show us the fit parameters</a:t>
            </a:r>
            <a:endParaRPr lang="en-US" dirty="0"/>
          </a:p>
        </p:txBody>
      </p:sp>
      <p:sp>
        <p:nvSpPr>
          <p:cNvPr id="20" name="TextBox 19"/>
          <p:cNvSpPr txBox="1"/>
          <p:nvPr/>
        </p:nvSpPr>
        <p:spPr>
          <a:xfrm>
            <a:off x="349347" y="5435209"/>
            <a:ext cx="2287053" cy="369332"/>
          </a:xfrm>
          <a:prstGeom prst="rect">
            <a:avLst/>
          </a:prstGeom>
          <a:noFill/>
          <a:ln>
            <a:solidFill>
              <a:schemeClr val="tx1"/>
            </a:solidFill>
          </a:ln>
        </p:spPr>
        <p:txBody>
          <a:bodyPr wrap="square" rtlCol="0">
            <a:spAutoFit/>
          </a:bodyPr>
          <a:lstStyle/>
          <a:p>
            <a:r>
              <a:rPr lang="en-US" dirty="0" smtClean="0"/>
              <a:t>Make the scatterplot</a:t>
            </a:r>
            <a:endParaRPr lang="en-US" dirty="0"/>
          </a:p>
        </p:txBody>
      </p:sp>
      <p:sp>
        <p:nvSpPr>
          <p:cNvPr id="22" name="TextBox 21"/>
          <p:cNvSpPr txBox="1"/>
          <p:nvPr/>
        </p:nvSpPr>
        <p:spPr>
          <a:xfrm>
            <a:off x="678180" y="6170110"/>
            <a:ext cx="2239381" cy="369332"/>
          </a:xfrm>
          <a:prstGeom prst="rect">
            <a:avLst/>
          </a:prstGeom>
          <a:noFill/>
          <a:ln>
            <a:solidFill>
              <a:schemeClr val="tx1"/>
            </a:solidFill>
          </a:ln>
        </p:spPr>
        <p:txBody>
          <a:bodyPr wrap="square" rtlCol="0">
            <a:spAutoFit/>
          </a:bodyPr>
          <a:lstStyle/>
          <a:p>
            <a:r>
              <a:rPr lang="en-US" dirty="0" smtClean="0"/>
              <a:t>Plot the linear model</a:t>
            </a:r>
            <a:endParaRPr lang="en-US" dirty="0"/>
          </a:p>
        </p:txBody>
      </p:sp>
      <p:cxnSp>
        <p:nvCxnSpPr>
          <p:cNvPr id="24" name="Straight Arrow Connector 23"/>
          <p:cNvCxnSpPr>
            <a:stCxn id="13" idx="3"/>
          </p:cNvCxnSpPr>
          <p:nvPr/>
        </p:nvCxnSpPr>
        <p:spPr>
          <a:xfrm flipV="1">
            <a:off x="3094938" y="3067543"/>
            <a:ext cx="1248462" cy="593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6" idx="3"/>
          </p:cNvCxnSpPr>
          <p:nvPr/>
        </p:nvCxnSpPr>
        <p:spPr>
          <a:xfrm flipV="1">
            <a:off x="2724176" y="3451233"/>
            <a:ext cx="1768576" cy="645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8" idx="3"/>
          </p:cNvCxnSpPr>
          <p:nvPr/>
        </p:nvCxnSpPr>
        <p:spPr>
          <a:xfrm flipV="1">
            <a:off x="2524578" y="3842818"/>
            <a:ext cx="1960965" cy="10845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0" idx="3"/>
          </p:cNvCxnSpPr>
          <p:nvPr/>
        </p:nvCxnSpPr>
        <p:spPr>
          <a:xfrm flipV="1">
            <a:off x="2636400" y="5390226"/>
            <a:ext cx="1649545" cy="2296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2" idx="3"/>
          </p:cNvCxnSpPr>
          <p:nvPr/>
        </p:nvCxnSpPr>
        <p:spPr>
          <a:xfrm flipV="1">
            <a:off x="2917561" y="5814105"/>
            <a:ext cx="1575191" cy="5406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6" name="Picture 35"/>
          <p:cNvPicPr>
            <a:picLocks noChangeAspect="1"/>
          </p:cNvPicPr>
          <p:nvPr/>
        </p:nvPicPr>
        <p:blipFill>
          <a:blip r:embed="rId3"/>
          <a:stretch>
            <a:fillRect/>
          </a:stretch>
        </p:blipFill>
        <p:spPr>
          <a:xfrm>
            <a:off x="7095569" y="4707271"/>
            <a:ext cx="3911542" cy="1855672"/>
          </a:xfrm>
          <a:prstGeom prst="rect">
            <a:avLst/>
          </a:prstGeom>
        </p:spPr>
      </p:pic>
    </p:spTree>
    <p:extLst>
      <p:ext uri="{BB962C8B-B14F-4D97-AF65-F5344CB8AC3E}">
        <p14:creationId xmlns:p14="http://schemas.microsoft.com/office/powerpoint/2010/main" val="138319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6" grpId="0" animBg="1"/>
      <p:bldP spid="18" grpId="0" animBg="1"/>
      <p:bldP spid="20"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17</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smtClean="0"/>
              <a:t>Linear model: the results</a:t>
            </a:r>
            <a:endParaRPr lang="en-US" dirty="0"/>
          </a:p>
        </p:txBody>
      </p:sp>
      <p:pic>
        <p:nvPicPr>
          <p:cNvPr id="5" name="Picture 4"/>
          <p:cNvPicPr>
            <a:picLocks noChangeAspect="1"/>
          </p:cNvPicPr>
          <p:nvPr/>
        </p:nvPicPr>
        <p:blipFill>
          <a:blip r:embed="rId2"/>
          <a:stretch>
            <a:fillRect/>
          </a:stretch>
        </p:blipFill>
        <p:spPr>
          <a:xfrm>
            <a:off x="743383" y="2819140"/>
            <a:ext cx="4584589" cy="2755631"/>
          </a:xfrm>
          <a:prstGeom prst="rect">
            <a:avLst/>
          </a:prstGeom>
        </p:spPr>
      </p:pic>
      <p:pic>
        <p:nvPicPr>
          <p:cNvPr id="6" name="Picture 5"/>
          <p:cNvPicPr>
            <a:picLocks noChangeAspect="1"/>
          </p:cNvPicPr>
          <p:nvPr/>
        </p:nvPicPr>
        <p:blipFill>
          <a:blip r:embed="rId3"/>
          <a:stretch>
            <a:fillRect/>
          </a:stretch>
        </p:blipFill>
        <p:spPr>
          <a:xfrm>
            <a:off x="6031175" y="3499105"/>
            <a:ext cx="5766730" cy="2735791"/>
          </a:xfrm>
          <a:prstGeom prst="rect">
            <a:avLst/>
          </a:prstGeom>
        </p:spPr>
      </p:pic>
      <p:sp>
        <p:nvSpPr>
          <p:cNvPr id="7" name="TextBox 6"/>
          <p:cNvSpPr txBox="1"/>
          <p:nvPr/>
        </p:nvSpPr>
        <p:spPr>
          <a:xfrm>
            <a:off x="843280" y="1930400"/>
            <a:ext cx="4683760" cy="523220"/>
          </a:xfrm>
          <a:prstGeom prst="rect">
            <a:avLst/>
          </a:prstGeom>
          <a:noFill/>
        </p:spPr>
        <p:txBody>
          <a:bodyPr wrap="square" rtlCol="0">
            <a:spAutoFit/>
          </a:bodyPr>
          <a:lstStyle/>
          <a:p>
            <a:r>
              <a:rPr lang="en-US" sz="2800" dirty="0" smtClean="0"/>
              <a:t>In Excel: linear </a:t>
            </a:r>
            <a:r>
              <a:rPr lang="en-US" sz="2800" dirty="0" err="1" smtClean="0"/>
              <a:t>trendline</a:t>
            </a:r>
            <a:endParaRPr lang="en-US" sz="2800" dirty="0"/>
          </a:p>
        </p:txBody>
      </p:sp>
      <p:pic>
        <p:nvPicPr>
          <p:cNvPr id="8" name="Picture 7"/>
          <p:cNvPicPr>
            <a:picLocks noChangeAspect="1"/>
          </p:cNvPicPr>
          <p:nvPr/>
        </p:nvPicPr>
        <p:blipFill>
          <a:blip r:embed="rId4"/>
          <a:stretch>
            <a:fillRect/>
          </a:stretch>
        </p:blipFill>
        <p:spPr>
          <a:xfrm>
            <a:off x="8422677" y="2030112"/>
            <a:ext cx="3180043" cy="1441143"/>
          </a:xfrm>
          <a:prstGeom prst="rect">
            <a:avLst/>
          </a:prstGeom>
        </p:spPr>
      </p:pic>
      <p:sp>
        <p:nvSpPr>
          <p:cNvPr id="9" name="TextBox 8"/>
          <p:cNvSpPr txBox="1"/>
          <p:nvPr/>
        </p:nvSpPr>
        <p:spPr>
          <a:xfrm>
            <a:off x="6328880" y="1428747"/>
            <a:ext cx="4683760" cy="523220"/>
          </a:xfrm>
          <a:prstGeom prst="rect">
            <a:avLst/>
          </a:prstGeom>
          <a:noFill/>
        </p:spPr>
        <p:txBody>
          <a:bodyPr wrap="square" rtlCol="0">
            <a:spAutoFit/>
          </a:bodyPr>
          <a:lstStyle/>
          <a:p>
            <a:r>
              <a:rPr lang="en-US" sz="2800" dirty="0" smtClean="0"/>
              <a:t>In R: linear model</a:t>
            </a:r>
            <a:endParaRPr lang="en-US" sz="2800" dirty="0"/>
          </a:p>
        </p:txBody>
      </p:sp>
      <p:sp>
        <p:nvSpPr>
          <p:cNvPr id="10" name="Oval 9"/>
          <p:cNvSpPr/>
          <p:nvPr/>
        </p:nvSpPr>
        <p:spPr>
          <a:xfrm>
            <a:off x="8178800" y="3037840"/>
            <a:ext cx="2966720" cy="508067"/>
          </a:xfrm>
          <a:prstGeom prst="ellipse">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527040" y="2453620"/>
            <a:ext cx="1818640" cy="646331"/>
          </a:xfrm>
          <a:prstGeom prst="rect">
            <a:avLst/>
          </a:prstGeom>
          <a:noFill/>
          <a:ln>
            <a:solidFill>
              <a:schemeClr val="tx1"/>
            </a:solidFill>
          </a:ln>
        </p:spPr>
        <p:txBody>
          <a:bodyPr wrap="square" rtlCol="0">
            <a:spAutoFit/>
          </a:bodyPr>
          <a:lstStyle/>
          <a:p>
            <a:pPr algn="ctr"/>
            <a:r>
              <a:rPr lang="en-US" dirty="0" smtClean="0"/>
              <a:t>We got the same answer!</a:t>
            </a:r>
            <a:endParaRPr lang="en-US" dirty="0"/>
          </a:p>
        </p:txBody>
      </p:sp>
      <p:cxnSp>
        <p:nvCxnSpPr>
          <p:cNvPr id="13" name="Straight Arrow Connector 12"/>
          <p:cNvCxnSpPr>
            <a:stCxn id="11" idx="1"/>
          </p:cNvCxnSpPr>
          <p:nvPr/>
        </p:nvCxnSpPr>
        <p:spPr>
          <a:xfrm flipH="1">
            <a:off x="3373120" y="2776786"/>
            <a:ext cx="2153920" cy="6944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p:cNvCxnSpPr>
          <p:nvPr/>
        </p:nvCxnSpPr>
        <p:spPr>
          <a:xfrm>
            <a:off x="7345680" y="2776786"/>
            <a:ext cx="833120" cy="323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038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equations in R</a:t>
            </a:r>
            <a:endParaRPr lang="en-US" dirty="0"/>
          </a:p>
        </p:txBody>
      </p:sp>
      <p:sp>
        <p:nvSpPr>
          <p:cNvPr id="3" name="Content Placeholder 2"/>
          <p:cNvSpPr>
            <a:spLocks noGrp="1"/>
          </p:cNvSpPr>
          <p:nvPr>
            <p:ph type="body" sz="quarter" idx="11"/>
          </p:nvPr>
        </p:nvSpPr>
        <p:spPr/>
        <p:txBody>
          <a:bodyPr/>
          <a:lstStyle/>
          <a:p>
            <a:r>
              <a:rPr lang="en-US" dirty="0" smtClean="0"/>
              <a:t>What if we want to fit some other (perhaps more complicated) function to some data?</a:t>
            </a:r>
          </a:p>
          <a:p>
            <a:r>
              <a:rPr lang="en-US" dirty="0" smtClean="0"/>
              <a:t>A good place to start is by defining the mathematical function (the equation)…</a:t>
            </a:r>
          </a:p>
          <a:p>
            <a:endParaRPr lang="en-US" dirty="0"/>
          </a:p>
          <a:p>
            <a:r>
              <a:rPr lang="en-US" dirty="0" smtClean="0"/>
              <a:t>The basic format:</a:t>
            </a:r>
          </a:p>
          <a:p>
            <a:pPr lvl="1"/>
            <a:r>
              <a:rPr lang="en-US" dirty="0" err="1" smtClean="0"/>
              <a:t>myEquation</a:t>
            </a:r>
            <a:r>
              <a:rPr lang="en-US" dirty="0" smtClean="0"/>
              <a:t> &lt;- function(var1, var2, …, </a:t>
            </a:r>
            <a:r>
              <a:rPr lang="en-US" dirty="0" err="1" smtClean="0"/>
              <a:t>varN</a:t>
            </a:r>
            <a:r>
              <a:rPr lang="en-US" dirty="0" smtClean="0"/>
              <a:t>){equation}</a:t>
            </a:r>
            <a:endParaRPr lang="en-US" dirty="0"/>
          </a:p>
        </p:txBody>
      </p:sp>
    </p:spTree>
    <p:extLst>
      <p:ext uri="{BB962C8B-B14F-4D97-AF65-F5344CB8AC3E}">
        <p14:creationId xmlns:p14="http://schemas.microsoft.com/office/powerpoint/2010/main" val="66857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equations to data</a:t>
            </a:r>
            <a:endParaRPr lang="en-US" dirty="0"/>
          </a:p>
        </p:txBody>
      </p:sp>
      <p:sp>
        <p:nvSpPr>
          <p:cNvPr id="3" name="Content Placeholder 2"/>
          <p:cNvSpPr>
            <a:spLocks noGrp="1"/>
          </p:cNvSpPr>
          <p:nvPr>
            <p:ph type="body" sz="quarter" idx="11"/>
          </p:nvPr>
        </p:nvSpPr>
        <p:spPr/>
        <p:txBody>
          <a:bodyPr>
            <a:normAutofit fontScale="77500" lnSpcReduction="20000"/>
          </a:bodyPr>
          <a:lstStyle/>
          <a:p>
            <a:r>
              <a:rPr lang="en-US" dirty="0" smtClean="0"/>
              <a:t>Once we have a function, we can apply it to our data</a:t>
            </a:r>
          </a:p>
          <a:p>
            <a:r>
              <a:rPr lang="en-US" dirty="0" smtClean="0"/>
              <a:t>With a linear model </a:t>
            </a:r>
          </a:p>
          <a:p>
            <a:pPr lvl="1"/>
            <a:r>
              <a:rPr lang="en-US" dirty="0" smtClean="0"/>
              <a:t>lm()</a:t>
            </a:r>
          </a:p>
          <a:p>
            <a:pPr lvl="1"/>
            <a:r>
              <a:rPr lang="en-US" dirty="0" smtClean="0"/>
              <a:t>We didn’t define the function, but we know it has y = mx + b built in</a:t>
            </a:r>
          </a:p>
          <a:p>
            <a:pPr lvl="2"/>
            <a:r>
              <a:rPr lang="en-US" dirty="0" smtClean="0"/>
              <a:t>The developers did the work for us!</a:t>
            </a:r>
          </a:p>
          <a:p>
            <a:r>
              <a:rPr lang="en-US" dirty="0" smtClean="0"/>
              <a:t>But of course there are other fitting algorithms</a:t>
            </a:r>
          </a:p>
          <a:p>
            <a:pPr lvl="1"/>
            <a:r>
              <a:rPr lang="en-US" dirty="0" smtClean="0"/>
              <a:t>General fitting (let R pick the best one)</a:t>
            </a:r>
          </a:p>
          <a:p>
            <a:pPr lvl="2"/>
            <a:r>
              <a:rPr lang="en-US" dirty="0" smtClean="0"/>
              <a:t>fitted()</a:t>
            </a:r>
          </a:p>
          <a:p>
            <a:pPr lvl="1"/>
            <a:r>
              <a:rPr lang="en-US" dirty="0" smtClean="0"/>
              <a:t>Nonlinear least squares</a:t>
            </a:r>
          </a:p>
          <a:p>
            <a:pPr lvl="2"/>
            <a:r>
              <a:rPr lang="en-US" dirty="0" err="1" smtClean="0"/>
              <a:t>nls</a:t>
            </a:r>
            <a:r>
              <a:rPr lang="en-US" dirty="0" smtClean="0"/>
              <a:t>()</a:t>
            </a:r>
          </a:p>
          <a:p>
            <a:r>
              <a:rPr lang="en-US" dirty="0" smtClean="0"/>
              <a:t>And there are others. But for now, let’s do an example </a:t>
            </a:r>
          </a:p>
          <a:p>
            <a:pPr lvl="1"/>
            <a:r>
              <a:rPr lang="en-US" dirty="0" smtClean="0"/>
              <a:t>It won’t be helpful to our learning if I list all the names here anyways…</a:t>
            </a:r>
          </a:p>
          <a:p>
            <a:pPr lvl="1"/>
            <a:endParaRPr lang="en-US" dirty="0"/>
          </a:p>
        </p:txBody>
      </p:sp>
    </p:spTree>
    <p:extLst>
      <p:ext uri="{BB962C8B-B14F-4D97-AF65-F5344CB8AC3E}">
        <p14:creationId xmlns:p14="http://schemas.microsoft.com/office/powerpoint/2010/main" val="137601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data</a:t>
            </a:r>
            <a:endParaRPr lang="en-US" dirty="0"/>
          </a:p>
        </p:txBody>
      </p:sp>
      <p:sp>
        <p:nvSpPr>
          <p:cNvPr id="3" name="Content Placeholder 2"/>
          <p:cNvSpPr>
            <a:spLocks noGrp="1"/>
          </p:cNvSpPr>
          <p:nvPr>
            <p:ph type="body" sz="quarter" idx="11"/>
          </p:nvPr>
        </p:nvSpPr>
        <p:spPr/>
        <p:txBody>
          <a:bodyPr>
            <a:normAutofit fontScale="85000" lnSpcReduction="10000"/>
          </a:bodyPr>
          <a:lstStyle/>
          <a:p>
            <a:r>
              <a:rPr lang="en-US" dirty="0" smtClean="0"/>
              <a:t>Because no one will ever give you the data you want to analyze in R format</a:t>
            </a:r>
          </a:p>
          <a:p>
            <a:r>
              <a:rPr lang="en-US" dirty="0" smtClean="0"/>
              <a:t>Chances are, you’ll be importing from Excel</a:t>
            </a:r>
          </a:p>
          <a:p>
            <a:r>
              <a:rPr lang="en-US" dirty="0" smtClean="0"/>
              <a:t>We can do this in either interactive or automated approaches</a:t>
            </a:r>
          </a:p>
          <a:p>
            <a:pPr lvl="1"/>
            <a:r>
              <a:rPr lang="en-US" dirty="0" smtClean="0"/>
              <a:t>Interactive: </a:t>
            </a:r>
          </a:p>
          <a:p>
            <a:pPr lvl="2"/>
            <a:r>
              <a:rPr lang="en-US" dirty="0"/>
              <a:t>S</a:t>
            </a:r>
            <a:r>
              <a:rPr lang="en-US" dirty="0" smtClean="0"/>
              <a:t>imilar to copy &amp; paste</a:t>
            </a:r>
          </a:p>
          <a:p>
            <a:pPr lvl="1"/>
            <a:r>
              <a:rPr lang="en-US" dirty="0" smtClean="0"/>
              <a:t>Automated:</a:t>
            </a:r>
          </a:p>
          <a:p>
            <a:pPr lvl="2"/>
            <a:r>
              <a:rPr lang="en-US" dirty="0" smtClean="0"/>
              <a:t>We will often want to repeat analysis on many data sets or similar sets of data</a:t>
            </a:r>
          </a:p>
          <a:p>
            <a:pPr lvl="2"/>
            <a:r>
              <a:rPr lang="en-US" dirty="0" smtClean="0"/>
              <a:t>In this case, we may write stand-alone code (like you saw using R Markdown)</a:t>
            </a:r>
          </a:p>
        </p:txBody>
      </p:sp>
    </p:spTree>
    <p:extLst>
      <p:ext uri="{BB962C8B-B14F-4D97-AF65-F5344CB8AC3E}">
        <p14:creationId xmlns:p14="http://schemas.microsoft.com/office/powerpoint/2010/main" val="139608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aside about vocabulary</a:t>
            </a:r>
            <a:endParaRPr lang="en-US" dirty="0"/>
          </a:p>
        </p:txBody>
      </p:sp>
      <p:sp>
        <p:nvSpPr>
          <p:cNvPr id="3" name="Content Placeholder 2"/>
          <p:cNvSpPr>
            <a:spLocks noGrp="1"/>
          </p:cNvSpPr>
          <p:nvPr>
            <p:ph type="body" sz="quarter" idx="11"/>
          </p:nvPr>
        </p:nvSpPr>
        <p:spPr>
          <a:xfrm>
            <a:off x="256118" y="1363646"/>
            <a:ext cx="11542183" cy="5231707"/>
          </a:xfrm>
        </p:spPr>
        <p:txBody>
          <a:bodyPr>
            <a:normAutofit fontScale="77500" lnSpcReduction="20000"/>
          </a:bodyPr>
          <a:lstStyle/>
          <a:p>
            <a:r>
              <a:rPr lang="en-US" dirty="0" smtClean="0"/>
              <a:t>Note that we are using </a:t>
            </a:r>
            <a:r>
              <a:rPr lang="en-US" u="sng" dirty="0" smtClean="0"/>
              <a:t>computer functions </a:t>
            </a:r>
          </a:p>
          <a:p>
            <a:pPr lvl="1"/>
            <a:r>
              <a:rPr lang="en-US" dirty="0" err="1"/>
              <a:t>n</a:t>
            </a:r>
            <a:r>
              <a:rPr lang="en-US" dirty="0" err="1" smtClean="0"/>
              <a:t>lm</a:t>
            </a:r>
            <a:r>
              <a:rPr lang="en-US" dirty="0" smtClean="0"/>
              <a:t>(), lm(), etc.</a:t>
            </a:r>
            <a:endParaRPr lang="en-US" dirty="0"/>
          </a:p>
          <a:p>
            <a:r>
              <a:rPr lang="en-US" dirty="0" smtClean="0"/>
              <a:t>to fit </a:t>
            </a:r>
            <a:r>
              <a:rPr lang="en-US" u="sng" dirty="0" smtClean="0"/>
              <a:t>mathematical functions </a:t>
            </a:r>
          </a:p>
          <a:p>
            <a:pPr lvl="1"/>
            <a:r>
              <a:rPr lang="en-US" dirty="0" smtClean="0"/>
              <a:t>y(x)= ….</a:t>
            </a:r>
          </a:p>
          <a:p>
            <a:pPr lvl="1"/>
            <a:r>
              <a:rPr lang="en-US" dirty="0" smtClean="0"/>
              <a:t>I would call them “functions” but R has stacked the odds against me here:</a:t>
            </a:r>
          </a:p>
          <a:p>
            <a:pPr lvl="1"/>
            <a:endParaRPr lang="en-US" dirty="0" smtClean="0"/>
          </a:p>
          <a:p>
            <a:r>
              <a:rPr lang="en-US" dirty="0" smtClean="0"/>
              <a:t>So you can see how the vocabulary can get confusing!</a:t>
            </a:r>
          </a:p>
          <a:p>
            <a:pPr lvl="1"/>
            <a:r>
              <a:rPr lang="en-US" dirty="0" smtClean="0"/>
              <a:t>Functions vs. functions…</a:t>
            </a:r>
          </a:p>
          <a:p>
            <a:pPr lvl="1"/>
            <a:r>
              <a:rPr lang="en-US" dirty="0" smtClean="0"/>
              <a:t>I will </a:t>
            </a:r>
            <a:r>
              <a:rPr lang="en-US" b="1" dirty="0" smtClean="0"/>
              <a:t>refer to mathematical functions as </a:t>
            </a:r>
            <a:r>
              <a:rPr lang="en-US" b="1" u="sng" dirty="0" smtClean="0"/>
              <a:t>equations</a:t>
            </a:r>
            <a:r>
              <a:rPr lang="en-US" b="1" dirty="0" smtClean="0"/>
              <a:t> in this talk</a:t>
            </a:r>
          </a:p>
          <a:p>
            <a:endParaRPr lang="en-US" dirty="0" smtClean="0"/>
          </a:p>
          <a:p>
            <a:r>
              <a:rPr lang="en-US" dirty="0" smtClean="0"/>
              <a:t>I will do my best, but </a:t>
            </a:r>
            <a:r>
              <a:rPr lang="en-US" u="sng" dirty="0" smtClean="0"/>
              <a:t>please interrupt me and ask if it’s not clear (or if I misspeak)</a:t>
            </a:r>
            <a:endParaRPr lang="en-US" u="sng" dirty="0"/>
          </a:p>
        </p:txBody>
      </p:sp>
      <p:pic>
        <p:nvPicPr>
          <p:cNvPr id="4" name="Picture 3"/>
          <p:cNvPicPr>
            <a:picLocks noChangeAspect="1"/>
          </p:cNvPicPr>
          <p:nvPr/>
        </p:nvPicPr>
        <p:blipFill>
          <a:blip r:embed="rId2"/>
          <a:stretch>
            <a:fillRect/>
          </a:stretch>
        </p:blipFill>
        <p:spPr>
          <a:xfrm>
            <a:off x="2701071" y="3400829"/>
            <a:ext cx="7493749" cy="413616"/>
          </a:xfrm>
          <a:prstGeom prst="rect">
            <a:avLst/>
          </a:prstGeom>
        </p:spPr>
      </p:pic>
      <p:sp>
        <p:nvSpPr>
          <p:cNvPr id="5" name="Oval 4"/>
          <p:cNvSpPr/>
          <p:nvPr/>
        </p:nvSpPr>
        <p:spPr>
          <a:xfrm>
            <a:off x="3268297" y="3295136"/>
            <a:ext cx="1258455" cy="4156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6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Gaussian</a:t>
            </a:r>
            <a:endParaRPr lang="en-US" dirty="0"/>
          </a:p>
        </p:txBody>
      </p:sp>
      <p:sp>
        <p:nvSpPr>
          <p:cNvPr id="3" name="Content Placeholder 2"/>
          <p:cNvSpPr>
            <a:spLocks noGrp="1"/>
          </p:cNvSpPr>
          <p:nvPr>
            <p:ph type="body" sz="quarter" idx="11"/>
          </p:nvPr>
        </p:nvSpPr>
        <p:spPr>
          <a:xfrm>
            <a:off x="256118" y="1363646"/>
            <a:ext cx="7662197" cy="4694255"/>
          </a:xfrm>
        </p:spPr>
        <p:txBody>
          <a:bodyPr>
            <a:normAutofit fontScale="77500" lnSpcReduction="20000"/>
          </a:bodyPr>
          <a:lstStyle/>
          <a:p>
            <a:r>
              <a:rPr lang="en-US" dirty="0" smtClean="0"/>
              <a:t>The formula:</a:t>
            </a:r>
          </a:p>
          <a:p>
            <a:endParaRPr lang="en-US" dirty="0"/>
          </a:p>
          <a:p>
            <a:endParaRPr lang="en-US" dirty="0" smtClean="0"/>
          </a:p>
          <a:p>
            <a:r>
              <a:rPr lang="en-US" dirty="0" smtClean="0"/>
              <a:t>And in R:</a:t>
            </a:r>
          </a:p>
          <a:p>
            <a:endParaRPr lang="en-US" dirty="0"/>
          </a:p>
          <a:p>
            <a:endParaRPr lang="en-US" dirty="0" smtClean="0"/>
          </a:p>
          <a:p>
            <a:endParaRPr lang="en-US" dirty="0"/>
          </a:p>
          <a:p>
            <a:r>
              <a:rPr lang="en-US" dirty="0" smtClean="0"/>
              <a:t>I made us some “perfect” data, and we know the answer! Let’s ask R to fit this equation to the data and see how close R can get to finding </a:t>
            </a:r>
            <a:r>
              <a:rPr lang="el-GR" dirty="0" smtClean="0"/>
              <a:t>μ</a:t>
            </a:r>
            <a:r>
              <a:rPr lang="en-US" dirty="0" smtClean="0"/>
              <a:t> and </a:t>
            </a:r>
            <a:r>
              <a:rPr lang="el-GR" dirty="0" smtClean="0"/>
              <a:t>σ</a:t>
            </a: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8301470" y="1179785"/>
            <a:ext cx="3486150" cy="4686300"/>
          </a:xfrm>
          <a:prstGeom prst="rect">
            <a:avLst/>
          </a:prstGeom>
        </p:spPr>
      </p:pic>
      <p:pic>
        <p:nvPicPr>
          <p:cNvPr id="5" name="Picture 4"/>
          <p:cNvPicPr>
            <a:picLocks noChangeAspect="1"/>
          </p:cNvPicPr>
          <p:nvPr/>
        </p:nvPicPr>
        <p:blipFill>
          <a:blip r:embed="rId3"/>
          <a:stretch>
            <a:fillRect/>
          </a:stretch>
        </p:blipFill>
        <p:spPr>
          <a:xfrm>
            <a:off x="2794383" y="1859123"/>
            <a:ext cx="3981450" cy="1057275"/>
          </a:xfrm>
          <a:prstGeom prst="rect">
            <a:avLst/>
          </a:prstGeom>
        </p:spPr>
      </p:pic>
      <p:pic>
        <p:nvPicPr>
          <p:cNvPr id="6" name="Picture 5"/>
          <p:cNvPicPr>
            <a:picLocks noChangeAspect="1"/>
          </p:cNvPicPr>
          <p:nvPr/>
        </p:nvPicPr>
        <p:blipFill>
          <a:blip r:embed="rId4"/>
          <a:stretch>
            <a:fillRect/>
          </a:stretch>
        </p:blipFill>
        <p:spPr>
          <a:xfrm>
            <a:off x="393641" y="3522935"/>
            <a:ext cx="7670096" cy="607070"/>
          </a:xfrm>
          <a:prstGeom prst="rect">
            <a:avLst/>
          </a:prstGeom>
        </p:spPr>
      </p:pic>
      <p:sp>
        <p:nvSpPr>
          <p:cNvPr id="7" name="TextBox 6"/>
          <p:cNvSpPr txBox="1"/>
          <p:nvPr/>
        </p:nvSpPr>
        <p:spPr>
          <a:xfrm>
            <a:off x="8574391" y="5922020"/>
            <a:ext cx="3426690" cy="646331"/>
          </a:xfrm>
          <a:prstGeom prst="rect">
            <a:avLst/>
          </a:prstGeom>
          <a:noFill/>
        </p:spPr>
        <p:txBody>
          <a:bodyPr wrap="square" rtlCol="0">
            <a:spAutoFit/>
          </a:bodyPr>
          <a:lstStyle/>
          <a:p>
            <a:r>
              <a:rPr lang="en-US" dirty="0" smtClean="0"/>
              <a:t>The equation in column D:</a:t>
            </a:r>
          </a:p>
          <a:p>
            <a:r>
              <a:rPr lang="en-US" dirty="0"/>
              <a:t>=NORM.DIST(C2,$B$2,$B$3,FALSE)</a:t>
            </a:r>
          </a:p>
        </p:txBody>
      </p:sp>
    </p:spTree>
    <p:extLst>
      <p:ext uri="{BB962C8B-B14F-4D97-AF65-F5344CB8AC3E}">
        <p14:creationId xmlns:p14="http://schemas.microsoft.com/office/powerpoint/2010/main" val="148913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Gaussian</a:t>
            </a:r>
          </a:p>
        </p:txBody>
      </p:sp>
      <p:sp>
        <p:nvSpPr>
          <p:cNvPr id="3" name="Content Placeholder 2"/>
          <p:cNvSpPr>
            <a:spLocks noGrp="1"/>
          </p:cNvSpPr>
          <p:nvPr>
            <p:ph type="body" sz="quarter" idx="11"/>
          </p:nvPr>
        </p:nvSpPr>
        <p:spPr>
          <a:xfrm>
            <a:off x="256119" y="1363646"/>
            <a:ext cx="4696882" cy="4694255"/>
          </a:xfrm>
        </p:spPr>
        <p:txBody>
          <a:bodyPr/>
          <a:lstStyle/>
          <a:p>
            <a:r>
              <a:rPr lang="en-US" sz="3200" dirty="0" smtClean="0"/>
              <a:t>Equation from last page</a:t>
            </a:r>
          </a:p>
          <a:p>
            <a:r>
              <a:rPr lang="en-US" sz="3200" dirty="0" smtClean="0"/>
              <a:t>Data from last page (pasted manually)</a:t>
            </a:r>
          </a:p>
          <a:p>
            <a:r>
              <a:rPr lang="en-US" sz="3200" dirty="0" smtClean="0"/>
              <a:t>Asking R to fit the data</a:t>
            </a:r>
          </a:p>
          <a:p>
            <a:r>
              <a:rPr lang="en-US" sz="3200" dirty="0" smtClean="0"/>
              <a:t>The answer</a:t>
            </a:r>
          </a:p>
          <a:p>
            <a:pPr lvl="1"/>
            <a:r>
              <a:rPr lang="en-US" sz="2400" dirty="0" smtClean="0"/>
              <a:t>Looks like R got it right!</a:t>
            </a:r>
            <a:endParaRPr lang="en-US" sz="2400" dirty="0"/>
          </a:p>
        </p:txBody>
      </p:sp>
      <p:pic>
        <p:nvPicPr>
          <p:cNvPr id="4" name="Picture 3"/>
          <p:cNvPicPr>
            <a:picLocks noChangeAspect="1"/>
          </p:cNvPicPr>
          <p:nvPr/>
        </p:nvPicPr>
        <p:blipFill>
          <a:blip r:embed="rId2"/>
          <a:stretch>
            <a:fillRect/>
          </a:stretch>
        </p:blipFill>
        <p:spPr>
          <a:xfrm>
            <a:off x="5299942" y="2246354"/>
            <a:ext cx="6714865" cy="3635854"/>
          </a:xfrm>
          <a:prstGeom prst="rect">
            <a:avLst/>
          </a:prstGeom>
        </p:spPr>
      </p:pic>
      <p:cxnSp>
        <p:nvCxnSpPr>
          <p:cNvPr id="6" name="Straight Arrow Connector 5"/>
          <p:cNvCxnSpPr/>
          <p:nvPr/>
        </p:nvCxnSpPr>
        <p:spPr>
          <a:xfrm>
            <a:off x="4736598" y="1897718"/>
            <a:ext cx="719322" cy="7058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032899" y="2320369"/>
            <a:ext cx="920101" cy="10250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a:off x="5109796" y="3084055"/>
            <a:ext cx="190146" cy="56744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4572000" y="3416519"/>
            <a:ext cx="883920" cy="5458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330422" y="4726132"/>
            <a:ext cx="1156417" cy="396843"/>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4377447" y="4459024"/>
            <a:ext cx="922495" cy="4438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9106" y="5882673"/>
            <a:ext cx="11625701" cy="923330"/>
          </a:xfrm>
          <a:prstGeom prst="rect">
            <a:avLst/>
          </a:prstGeom>
          <a:noFill/>
          <a:ln>
            <a:solidFill>
              <a:schemeClr val="tx1"/>
            </a:solidFill>
          </a:ln>
        </p:spPr>
        <p:txBody>
          <a:bodyPr wrap="square" rtlCol="0">
            <a:spAutoFit/>
          </a:bodyPr>
          <a:lstStyle/>
          <a:p>
            <a:r>
              <a:rPr lang="en-US" dirty="0" smtClean="0"/>
              <a:t>**I’ve copied &amp; pasted the data so we can see it all on one slide. But what if we import it from Excel? To make this example work, we would need to convert the </a:t>
            </a:r>
            <a:r>
              <a:rPr lang="en-US" dirty="0" err="1" smtClean="0"/>
              <a:t>tibble</a:t>
            </a:r>
            <a:r>
              <a:rPr lang="en-US" dirty="0" smtClean="0"/>
              <a:t> data format into a vector. Hint: you can do this with the “pull</a:t>
            </a:r>
            <a:r>
              <a:rPr lang="en-US" dirty="0"/>
              <a:t>()” function in library("</a:t>
            </a:r>
            <a:r>
              <a:rPr lang="en-US" dirty="0" err="1"/>
              <a:t>dplyr</a:t>
            </a:r>
            <a:r>
              <a:rPr lang="en-US" dirty="0" smtClean="0"/>
              <a:t>") version &gt;0.7.0</a:t>
            </a:r>
            <a:endParaRPr lang="en-US" dirty="0"/>
          </a:p>
        </p:txBody>
      </p:sp>
    </p:spTree>
    <p:extLst>
      <p:ext uri="{BB962C8B-B14F-4D97-AF65-F5344CB8AC3E}">
        <p14:creationId xmlns:p14="http://schemas.microsoft.com/office/powerpoint/2010/main" val="295160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6"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data: a closer look</a:t>
            </a:r>
            <a:endParaRPr lang="en-US" dirty="0"/>
          </a:p>
        </p:txBody>
      </p:sp>
      <p:sp>
        <p:nvSpPr>
          <p:cNvPr id="3" name="Content Placeholder 2"/>
          <p:cNvSpPr>
            <a:spLocks noGrp="1"/>
          </p:cNvSpPr>
          <p:nvPr>
            <p:ph type="body" sz="quarter" idx="11"/>
          </p:nvPr>
        </p:nvSpPr>
        <p:spPr/>
        <p:txBody>
          <a:bodyPr/>
          <a:lstStyle/>
          <a:p>
            <a:r>
              <a:rPr lang="en-US" dirty="0" smtClean="0"/>
              <a:t>That was </a:t>
            </a:r>
            <a:r>
              <a:rPr lang="en-US" dirty="0"/>
              <a:t>s</a:t>
            </a:r>
            <a:r>
              <a:rPr lang="en-US" dirty="0" smtClean="0"/>
              <a:t>omewhat complicated, let’s take a closer look at what we did</a:t>
            </a:r>
            <a:endParaRPr lang="en-US" dirty="0"/>
          </a:p>
        </p:txBody>
      </p:sp>
      <p:pic>
        <p:nvPicPr>
          <p:cNvPr id="4" name="Picture 3"/>
          <p:cNvPicPr>
            <a:picLocks noChangeAspect="1"/>
          </p:cNvPicPr>
          <p:nvPr/>
        </p:nvPicPr>
        <p:blipFill>
          <a:blip r:embed="rId2"/>
          <a:stretch>
            <a:fillRect/>
          </a:stretch>
        </p:blipFill>
        <p:spPr>
          <a:xfrm>
            <a:off x="1383145" y="2733964"/>
            <a:ext cx="9753593" cy="387927"/>
          </a:xfrm>
          <a:prstGeom prst="rect">
            <a:avLst/>
          </a:prstGeom>
        </p:spPr>
      </p:pic>
      <p:sp>
        <p:nvSpPr>
          <p:cNvPr id="5" name="TextBox 4"/>
          <p:cNvSpPr txBox="1"/>
          <p:nvPr/>
        </p:nvSpPr>
        <p:spPr>
          <a:xfrm>
            <a:off x="581891" y="3568565"/>
            <a:ext cx="2299854" cy="923330"/>
          </a:xfrm>
          <a:prstGeom prst="rect">
            <a:avLst/>
          </a:prstGeom>
          <a:noFill/>
        </p:spPr>
        <p:txBody>
          <a:bodyPr wrap="square" rtlCol="0">
            <a:spAutoFit/>
          </a:bodyPr>
          <a:lstStyle/>
          <a:p>
            <a:r>
              <a:rPr lang="en-US" dirty="0" smtClean="0"/>
              <a:t>We asked for a nonlinear least squares fit</a:t>
            </a:r>
            <a:endParaRPr lang="en-US" dirty="0"/>
          </a:p>
        </p:txBody>
      </p:sp>
      <p:sp>
        <p:nvSpPr>
          <p:cNvPr id="6" name="TextBox 5"/>
          <p:cNvSpPr txBox="1"/>
          <p:nvPr/>
        </p:nvSpPr>
        <p:spPr>
          <a:xfrm>
            <a:off x="2401454" y="4491895"/>
            <a:ext cx="1422400" cy="923330"/>
          </a:xfrm>
          <a:prstGeom prst="rect">
            <a:avLst/>
          </a:prstGeom>
          <a:noFill/>
        </p:spPr>
        <p:txBody>
          <a:bodyPr wrap="square" rtlCol="0">
            <a:spAutoFit/>
          </a:bodyPr>
          <a:lstStyle/>
          <a:p>
            <a:r>
              <a:rPr lang="en-US" dirty="0" smtClean="0"/>
              <a:t>The dependent variable</a:t>
            </a:r>
            <a:endParaRPr lang="en-US" dirty="0"/>
          </a:p>
        </p:txBody>
      </p:sp>
      <p:sp>
        <p:nvSpPr>
          <p:cNvPr id="7" name="TextBox 6"/>
          <p:cNvSpPr txBox="1"/>
          <p:nvPr/>
        </p:nvSpPr>
        <p:spPr>
          <a:xfrm>
            <a:off x="3823854" y="3740727"/>
            <a:ext cx="1450109" cy="923330"/>
          </a:xfrm>
          <a:prstGeom prst="rect">
            <a:avLst/>
          </a:prstGeom>
          <a:noFill/>
        </p:spPr>
        <p:txBody>
          <a:bodyPr wrap="square" rtlCol="0">
            <a:spAutoFit/>
          </a:bodyPr>
          <a:lstStyle/>
          <a:p>
            <a:r>
              <a:rPr lang="en-US" dirty="0" smtClean="0"/>
              <a:t>The function to use for the fit</a:t>
            </a:r>
            <a:endParaRPr lang="en-US" dirty="0"/>
          </a:p>
        </p:txBody>
      </p:sp>
      <p:sp>
        <p:nvSpPr>
          <p:cNvPr id="8" name="TextBox 7"/>
          <p:cNvSpPr txBox="1"/>
          <p:nvPr/>
        </p:nvSpPr>
        <p:spPr>
          <a:xfrm>
            <a:off x="5643417" y="4414675"/>
            <a:ext cx="1283856" cy="923330"/>
          </a:xfrm>
          <a:prstGeom prst="rect">
            <a:avLst/>
          </a:prstGeom>
          <a:noFill/>
        </p:spPr>
        <p:txBody>
          <a:bodyPr wrap="square" rtlCol="0">
            <a:spAutoFit/>
          </a:bodyPr>
          <a:lstStyle/>
          <a:p>
            <a:r>
              <a:rPr lang="en-US" dirty="0" smtClean="0"/>
              <a:t>The variables to fit</a:t>
            </a:r>
            <a:endParaRPr lang="en-US" dirty="0"/>
          </a:p>
        </p:txBody>
      </p:sp>
      <p:sp>
        <p:nvSpPr>
          <p:cNvPr id="9" name="TextBox 8"/>
          <p:cNvSpPr txBox="1"/>
          <p:nvPr/>
        </p:nvSpPr>
        <p:spPr>
          <a:xfrm>
            <a:off x="7721598" y="3531466"/>
            <a:ext cx="4230255" cy="3139321"/>
          </a:xfrm>
          <a:prstGeom prst="rect">
            <a:avLst/>
          </a:prstGeom>
          <a:noFill/>
        </p:spPr>
        <p:txBody>
          <a:bodyPr wrap="square" rtlCol="0">
            <a:spAutoFit/>
          </a:bodyPr>
          <a:lstStyle/>
          <a:p>
            <a:r>
              <a:rPr lang="en-US" dirty="0" smtClean="0"/>
              <a:t>Our “best guesses” as to what mu and sigma might be. </a:t>
            </a:r>
          </a:p>
          <a:p>
            <a:endParaRPr lang="en-US" dirty="0"/>
          </a:p>
          <a:p>
            <a:r>
              <a:rPr lang="en-US" dirty="0" smtClean="0"/>
              <a:t>Numerical fitting algorithms need to start at a value; if we can start somewhere close we have a better chance of finding the answer</a:t>
            </a:r>
          </a:p>
          <a:p>
            <a:endParaRPr lang="en-US" dirty="0"/>
          </a:p>
          <a:p>
            <a:r>
              <a:rPr lang="en-US" dirty="0" smtClean="0"/>
              <a:t>Some software don’t require guesses (they default =1) but we need this in the </a:t>
            </a:r>
            <a:r>
              <a:rPr lang="en-US" dirty="0" err="1" smtClean="0"/>
              <a:t>nls</a:t>
            </a:r>
            <a:r>
              <a:rPr lang="en-US" dirty="0" smtClean="0"/>
              <a:t>() function. Guess =1 if you don’t know</a:t>
            </a:r>
            <a:endParaRPr lang="en-US" dirty="0"/>
          </a:p>
        </p:txBody>
      </p:sp>
      <p:cxnSp>
        <p:nvCxnSpPr>
          <p:cNvPr id="11" name="Straight Arrow Connector 10"/>
          <p:cNvCxnSpPr>
            <a:stCxn id="5" idx="0"/>
          </p:cNvCxnSpPr>
          <p:nvPr/>
        </p:nvCxnSpPr>
        <p:spPr>
          <a:xfrm flipV="1">
            <a:off x="1731818" y="3121891"/>
            <a:ext cx="1011382" cy="446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p:cNvCxnSpPr>
          <p:nvPr/>
        </p:nvCxnSpPr>
        <p:spPr>
          <a:xfrm flipV="1">
            <a:off x="3112654" y="3020291"/>
            <a:ext cx="221673" cy="1471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0"/>
          </p:cNvCxnSpPr>
          <p:nvPr/>
        </p:nvCxnSpPr>
        <p:spPr>
          <a:xfrm flipH="1" flipV="1">
            <a:off x="3823854" y="2983345"/>
            <a:ext cx="725055" cy="75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0"/>
          </p:cNvCxnSpPr>
          <p:nvPr/>
        </p:nvCxnSpPr>
        <p:spPr>
          <a:xfrm flipH="1" flipV="1">
            <a:off x="4969164" y="3020291"/>
            <a:ext cx="1316181" cy="139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p:cNvCxnSpPr>
          <p:nvPr/>
        </p:nvCxnSpPr>
        <p:spPr>
          <a:xfrm flipH="1" flipV="1">
            <a:off x="5837382" y="3121891"/>
            <a:ext cx="447963" cy="1292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8423564" y="3121891"/>
            <a:ext cx="92363" cy="36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931564" y="3121891"/>
            <a:ext cx="526472" cy="446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853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data: a closer look</a:t>
            </a:r>
          </a:p>
        </p:txBody>
      </p:sp>
      <p:sp>
        <p:nvSpPr>
          <p:cNvPr id="3" name="Content Placeholder 2"/>
          <p:cNvSpPr>
            <a:spLocks noGrp="1"/>
          </p:cNvSpPr>
          <p:nvPr>
            <p:ph type="body" sz="quarter" idx="11"/>
          </p:nvPr>
        </p:nvSpPr>
        <p:spPr/>
        <p:txBody>
          <a:bodyPr/>
          <a:lstStyle/>
          <a:p>
            <a:r>
              <a:rPr lang="en-US" dirty="0" smtClean="0"/>
              <a:t>And plotting the fit to make sure we got it right</a:t>
            </a:r>
            <a:endParaRPr lang="en-US" dirty="0"/>
          </a:p>
        </p:txBody>
      </p:sp>
      <p:pic>
        <p:nvPicPr>
          <p:cNvPr id="4" name="Picture 3"/>
          <p:cNvPicPr>
            <a:picLocks noChangeAspect="1"/>
          </p:cNvPicPr>
          <p:nvPr/>
        </p:nvPicPr>
        <p:blipFill>
          <a:blip r:embed="rId2"/>
          <a:stretch>
            <a:fillRect/>
          </a:stretch>
        </p:blipFill>
        <p:spPr>
          <a:xfrm>
            <a:off x="616026" y="3043742"/>
            <a:ext cx="6143981" cy="2322585"/>
          </a:xfrm>
          <a:prstGeom prst="rect">
            <a:avLst/>
          </a:prstGeom>
        </p:spPr>
      </p:pic>
      <p:pic>
        <p:nvPicPr>
          <p:cNvPr id="5" name="Picture 4"/>
          <p:cNvPicPr>
            <a:picLocks noChangeAspect="1"/>
          </p:cNvPicPr>
          <p:nvPr/>
        </p:nvPicPr>
        <p:blipFill>
          <a:blip r:embed="rId3"/>
          <a:stretch>
            <a:fillRect/>
          </a:stretch>
        </p:blipFill>
        <p:spPr>
          <a:xfrm>
            <a:off x="6679472" y="2253962"/>
            <a:ext cx="5076825" cy="4400550"/>
          </a:xfrm>
          <a:prstGeom prst="rect">
            <a:avLst/>
          </a:prstGeom>
        </p:spPr>
      </p:pic>
    </p:spTree>
    <p:extLst>
      <p:ext uri="{BB962C8B-B14F-4D97-AF65-F5344CB8AC3E}">
        <p14:creationId xmlns:p14="http://schemas.microsoft.com/office/powerpoint/2010/main" val="2004164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25</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smtClean="0"/>
              <a:t>A quick aside</a:t>
            </a:r>
            <a:endParaRPr lang="en-US" dirty="0"/>
          </a:p>
        </p:txBody>
      </p:sp>
      <p:sp>
        <p:nvSpPr>
          <p:cNvPr id="4" name="Text Placeholder 3"/>
          <p:cNvSpPr>
            <a:spLocks noGrp="1"/>
          </p:cNvSpPr>
          <p:nvPr>
            <p:ph type="body" sz="quarter" idx="11"/>
          </p:nvPr>
        </p:nvSpPr>
        <p:spPr/>
        <p:txBody>
          <a:bodyPr/>
          <a:lstStyle/>
          <a:p>
            <a:r>
              <a:rPr lang="en-US" sz="3600" dirty="0" smtClean="0"/>
              <a:t>In this example, I generated “perfect” data and fit it</a:t>
            </a:r>
          </a:p>
          <a:p>
            <a:r>
              <a:rPr lang="en-US" sz="3600" dirty="0" smtClean="0"/>
              <a:t>It turns our, R cannot fit perfect data!</a:t>
            </a:r>
          </a:p>
          <a:p>
            <a:pPr lvl="1"/>
            <a:r>
              <a:rPr lang="en-US" sz="2800" dirty="0" smtClean="0"/>
              <a:t>In reality, this is a bug that should be fixed, but hey what do you want for free? It works on all real data, and that’s good enough</a:t>
            </a:r>
          </a:p>
          <a:p>
            <a:r>
              <a:rPr lang="en-US" sz="3600" dirty="0" smtClean="0"/>
              <a:t>If you import the data from Excel this example won’t work</a:t>
            </a:r>
          </a:p>
          <a:p>
            <a:r>
              <a:rPr lang="en-US" sz="3600" dirty="0" smtClean="0"/>
              <a:t>By copy &amp; pasting the data, I have rounded the number off at a certain decimal – introducing some error – so the example works</a:t>
            </a:r>
            <a:endParaRPr lang="en-US" sz="3600" dirty="0"/>
          </a:p>
        </p:txBody>
      </p:sp>
    </p:spTree>
    <p:extLst>
      <p:ext uri="{BB962C8B-B14F-4D97-AF65-F5344CB8AC3E}">
        <p14:creationId xmlns:p14="http://schemas.microsoft.com/office/powerpoint/2010/main" val="83991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 deeper look</a:t>
            </a:r>
            <a:endParaRPr lang="en-US" dirty="0"/>
          </a:p>
        </p:txBody>
      </p:sp>
      <p:sp>
        <p:nvSpPr>
          <p:cNvPr id="3" name="Content Placeholder 2"/>
          <p:cNvSpPr>
            <a:spLocks noGrp="1"/>
          </p:cNvSpPr>
          <p:nvPr>
            <p:ph type="body" sz="quarter" idx="11"/>
          </p:nvPr>
        </p:nvSpPr>
        <p:spPr>
          <a:xfrm>
            <a:off x="256118" y="1363646"/>
            <a:ext cx="11542183" cy="5173341"/>
          </a:xfrm>
        </p:spPr>
        <p:txBody>
          <a:bodyPr>
            <a:normAutofit fontScale="77500" lnSpcReduction="20000"/>
          </a:bodyPr>
          <a:lstStyle/>
          <a:p>
            <a:r>
              <a:rPr lang="en-US" dirty="0" smtClean="0"/>
              <a:t>There are actually more arguments we can use</a:t>
            </a:r>
          </a:p>
          <a:p>
            <a:r>
              <a:rPr lang="en-US" dirty="0" err="1" smtClean="0"/>
              <a:t>nls</a:t>
            </a:r>
            <a:r>
              <a:rPr lang="en-US" dirty="0" smtClean="0"/>
              <a:t>(formula</a:t>
            </a:r>
            <a:r>
              <a:rPr lang="en-US" dirty="0"/>
              <a:t>, data, start, control, algorithm</a:t>
            </a:r>
            <a:r>
              <a:rPr lang="en-US" dirty="0" smtClean="0"/>
              <a:t>, </a:t>
            </a:r>
            <a:r>
              <a:rPr lang="en-US" dirty="0"/>
              <a:t>trace, subset, weights, </a:t>
            </a:r>
            <a:r>
              <a:rPr lang="en-US" dirty="0" err="1"/>
              <a:t>na.action</a:t>
            </a:r>
            <a:r>
              <a:rPr lang="en-US" dirty="0"/>
              <a:t>, </a:t>
            </a:r>
            <a:r>
              <a:rPr lang="en-US" dirty="0" smtClean="0"/>
              <a:t>model, lower</a:t>
            </a:r>
            <a:r>
              <a:rPr lang="en-US" dirty="0"/>
              <a:t>, upper, </a:t>
            </a:r>
            <a:r>
              <a:rPr lang="en-US" dirty="0" smtClean="0"/>
              <a:t>…)</a:t>
            </a:r>
          </a:p>
          <a:p>
            <a:endParaRPr lang="en-US" dirty="0"/>
          </a:p>
          <a:p>
            <a:r>
              <a:rPr lang="en-US" dirty="0" smtClean="0"/>
              <a:t>I will discuss SOME of these</a:t>
            </a:r>
          </a:p>
          <a:p>
            <a:r>
              <a:rPr lang="en-US" dirty="0" smtClean="0"/>
              <a:t>Algorithm: a numerical method</a:t>
            </a:r>
          </a:p>
          <a:p>
            <a:pPr lvl="1"/>
            <a:r>
              <a:rPr lang="en-US" dirty="0" smtClean="0"/>
              <a:t>Newton’s methods, </a:t>
            </a:r>
            <a:r>
              <a:rPr lang="en-US" dirty="0" err="1" smtClean="0"/>
              <a:t>Runge-Kutta</a:t>
            </a:r>
            <a:r>
              <a:rPr lang="en-US" dirty="0"/>
              <a:t>, </a:t>
            </a:r>
            <a:r>
              <a:rPr lang="en-US" dirty="0" err="1"/>
              <a:t>Levenberg</a:t>
            </a:r>
            <a:r>
              <a:rPr lang="en-US" dirty="0"/>
              <a:t>–Marquardt </a:t>
            </a:r>
          </a:p>
          <a:p>
            <a:pPr lvl="1"/>
            <a:r>
              <a:rPr lang="en-US" dirty="0" smtClean="0"/>
              <a:t>And many more!</a:t>
            </a:r>
            <a:r>
              <a:rPr lang="en-US" dirty="0"/>
              <a:t>	</a:t>
            </a:r>
            <a:endParaRPr lang="en-US" dirty="0" smtClean="0"/>
          </a:p>
          <a:p>
            <a:r>
              <a:rPr lang="en-US" dirty="0" smtClean="0"/>
              <a:t>Subset: only fit to some of the data</a:t>
            </a:r>
          </a:p>
          <a:p>
            <a:r>
              <a:rPr lang="en-US" dirty="0" smtClean="0"/>
              <a:t>Lower, upper: bounds to data</a:t>
            </a:r>
          </a:p>
          <a:p>
            <a:pPr lvl="1"/>
            <a:r>
              <a:rPr lang="en-US" dirty="0" smtClean="0"/>
              <a:t>For example, many physical quantities must be &gt;0 (temperature, pressure, etc.)</a:t>
            </a:r>
            <a:endParaRPr lang="en-US" dirty="0"/>
          </a:p>
        </p:txBody>
      </p:sp>
    </p:spTree>
    <p:extLst>
      <p:ext uri="{BB962C8B-B14F-4D97-AF65-F5344CB8AC3E}">
        <p14:creationId xmlns:p14="http://schemas.microsoft.com/office/powerpoint/2010/main" val="358972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 deeper look</a:t>
            </a:r>
            <a:endParaRPr lang="en-US" dirty="0"/>
          </a:p>
        </p:txBody>
      </p:sp>
      <p:sp>
        <p:nvSpPr>
          <p:cNvPr id="3" name="Content Placeholder 2"/>
          <p:cNvSpPr>
            <a:spLocks noGrp="1"/>
          </p:cNvSpPr>
          <p:nvPr>
            <p:ph type="body" sz="quarter" idx="11"/>
          </p:nvPr>
        </p:nvSpPr>
        <p:spPr/>
        <p:txBody>
          <a:bodyPr/>
          <a:lstStyle/>
          <a:p>
            <a:r>
              <a:rPr lang="en-US" dirty="0" smtClean="0"/>
              <a:t>Fun fact about the </a:t>
            </a:r>
            <a:r>
              <a:rPr lang="en-US" dirty="0" err="1" smtClean="0"/>
              <a:t>nlm</a:t>
            </a:r>
            <a:r>
              <a:rPr lang="en-US" dirty="0" smtClean="0"/>
              <a:t>() function</a:t>
            </a:r>
          </a:p>
          <a:p>
            <a:r>
              <a:rPr lang="en-US" dirty="0" smtClean="0"/>
              <a:t>Apparently, it will coerce (recast) your function to a working format if it doesn’t like your function(equation)</a:t>
            </a:r>
          </a:p>
          <a:p>
            <a:pPr lvl="1"/>
            <a:r>
              <a:rPr lang="en-US" dirty="0" smtClean="0"/>
              <a:t>This could cause you problems, and could potentially change your result. So:</a:t>
            </a:r>
          </a:p>
          <a:p>
            <a:pPr lvl="2"/>
            <a:r>
              <a:rPr lang="en-US" dirty="0" smtClean="0"/>
              <a:t>Write your equations carefully</a:t>
            </a:r>
          </a:p>
          <a:p>
            <a:pPr lvl="2"/>
            <a:r>
              <a:rPr lang="en-US" dirty="0" smtClean="0"/>
              <a:t>Plot the result against your data to make sure it looks correct</a:t>
            </a:r>
          </a:p>
          <a:p>
            <a:pPr lvl="2"/>
            <a:r>
              <a:rPr lang="en-US" dirty="0" smtClean="0"/>
              <a:t>Does the answer make physical sense?</a:t>
            </a:r>
            <a:endParaRPr lang="en-US" dirty="0"/>
          </a:p>
        </p:txBody>
      </p:sp>
    </p:spTree>
    <p:extLst>
      <p:ext uri="{BB962C8B-B14F-4D97-AF65-F5344CB8AC3E}">
        <p14:creationId xmlns:p14="http://schemas.microsoft.com/office/powerpoint/2010/main" val="378651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28</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smtClean="0"/>
              <a:t>Case study: maximize protein stability</a:t>
            </a:r>
            <a:endParaRPr lang="en-US" dirty="0"/>
          </a:p>
        </p:txBody>
      </p:sp>
      <p:sp>
        <p:nvSpPr>
          <p:cNvPr id="4" name="Text Placeholder 3"/>
          <p:cNvSpPr>
            <a:spLocks noGrp="1"/>
          </p:cNvSpPr>
          <p:nvPr>
            <p:ph type="body" sz="quarter" idx="11"/>
          </p:nvPr>
        </p:nvSpPr>
        <p:spPr/>
        <p:txBody>
          <a:bodyPr/>
          <a:lstStyle/>
          <a:p>
            <a:r>
              <a:rPr lang="en-US" sz="3600" dirty="0" smtClean="0"/>
              <a:t>An experiment was performed to measure urea-induced </a:t>
            </a:r>
            <a:r>
              <a:rPr lang="en-US" sz="3600" dirty="0"/>
              <a:t>unfolding data of </a:t>
            </a:r>
            <a:r>
              <a:rPr lang="en-US" sz="3600" dirty="0" smtClean="0"/>
              <a:t>NEUPOGEN</a:t>
            </a:r>
            <a:r>
              <a:rPr lang="en-US" sz="3600" baseline="30000" dirty="0" smtClean="0"/>
              <a:t>*</a:t>
            </a:r>
            <a:r>
              <a:rPr lang="en-US" sz="3600" dirty="0" smtClean="0"/>
              <a:t> </a:t>
            </a:r>
            <a:r>
              <a:rPr lang="en-US" sz="3600" dirty="0"/>
              <a:t>under three different solution conditions: </a:t>
            </a:r>
            <a:endParaRPr lang="en-US" sz="3600" dirty="0" smtClean="0"/>
          </a:p>
          <a:p>
            <a:pPr lvl="1"/>
            <a:r>
              <a:rPr lang="en-US" sz="2800" dirty="0" smtClean="0"/>
              <a:t>acidic </a:t>
            </a:r>
            <a:r>
              <a:rPr lang="en-US" sz="2800" dirty="0"/>
              <a:t>and low salt (pH 3.5</a:t>
            </a:r>
            <a:r>
              <a:rPr lang="en-US" sz="2800" dirty="0" smtClean="0"/>
              <a:t>)</a:t>
            </a:r>
          </a:p>
          <a:p>
            <a:pPr lvl="1"/>
            <a:r>
              <a:rPr lang="en-US" sz="2800" dirty="0" smtClean="0"/>
              <a:t>acidic </a:t>
            </a:r>
            <a:r>
              <a:rPr lang="en-US" sz="2800" dirty="0"/>
              <a:t>with salt (pH 3.5 with 150 </a:t>
            </a:r>
            <a:r>
              <a:rPr lang="en-US" sz="2800" dirty="0" err="1"/>
              <a:t>mM</a:t>
            </a:r>
            <a:r>
              <a:rPr lang="en-US" sz="2800" dirty="0"/>
              <a:t> </a:t>
            </a:r>
            <a:r>
              <a:rPr lang="en-US" sz="2800" dirty="0" err="1"/>
              <a:t>NaCl</a:t>
            </a:r>
            <a:r>
              <a:rPr lang="en-US" sz="2800" dirty="0" smtClean="0"/>
              <a:t>)</a:t>
            </a:r>
          </a:p>
          <a:p>
            <a:pPr lvl="1"/>
            <a:r>
              <a:rPr lang="en-US" sz="2800" dirty="0" smtClean="0"/>
              <a:t>physiological </a:t>
            </a:r>
            <a:r>
              <a:rPr lang="en-US" sz="2800" dirty="0"/>
              <a:t>buffer (pH 7.4 phosphate buffered saline (PBS)). </a:t>
            </a:r>
            <a:endParaRPr lang="en-US" sz="2800" dirty="0" smtClean="0"/>
          </a:p>
          <a:p>
            <a:pPr lvl="1"/>
            <a:r>
              <a:rPr lang="en-US" sz="2800" dirty="0" smtClean="0"/>
              <a:t>Data were </a:t>
            </a:r>
            <a:r>
              <a:rPr lang="en-US" sz="2800" dirty="0"/>
              <a:t>collected at room temperature (</a:t>
            </a:r>
            <a:r>
              <a:rPr lang="en-US" sz="2800" dirty="0" smtClean="0"/>
              <a:t>25°C</a:t>
            </a:r>
            <a:r>
              <a:rPr lang="en-US" sz="2800" dirty="0"/>
              <a:t>) using circular dichroism (CD) spectroscopy at 222 </a:t>
            </a:r>
            <a:r>
              <a:rPr lang="en-US" sz="2800" dirty="0" smtClean="0"/>
              <a:t>nm</a:t>
            </a:r>
          </a:p>
          <a:p>
            <a:pPr lvl="2"/>
            <a:r>
              <a:rPr lang="en-US" sz="2267" dirty="0" smtClean="0"/>
              <a:t>monitors </a:t>
            </a:r>
            <a:r>
              <a:rPr lang="el-GR" sz="2267" dirty="0"/>
              <a:t>α-</a:t>
            </a:r>
            <a:r>
              <a:rPr lang="en-US" sz="2267" dirty="0"/>
              <a:t>helical content of proteins</a:t>
            </a:r>
          </a:p>
          <a:p>
            <a:endParaRPr lang="en-US" sz="3600" dirty="0"/>
          </a:p>
        </p:txBody>
      </p:sp>
      <p:sp>
        <p:nvSpPr>
          <p:cNvPr id="5" name="TextBox 4"/>
          <p:cNvSpPr txBox="1"/>
          <p:nvPr/>
        </p:nvSpPr>
        <p:spPr>
          <a:xfrm>
            <a:off x="256119" y="6336753"/>
            <a:ext cx="6990988" cy="369332"/>
          </a:xfrm>
          <a:prstGeom prst="rect">
            <a:avLst/>
          </a:prstGeom>
          <a:noFill/>
        </p:spPr>
        <p:txBody>
          <a:bodyPr wrap="square" rtlCol="0">
            <a:spAutoFit/>
          </a:bodyPr>
          <a:lstStyle/>
          <a:p>
            <a:r>
              <a:rPr lang="en-US" baseline="30000" dirty="0" smtClean="0"/>
              <a:t>*</a:t>
            </a:r>
            <a:r>
              <a:rPr lang="en-US" dirty="0"/>
              <a:t>NEUPOGEN: granulocyte-colony stimulating </a:t>
            </a:r>
            <a:r>
              <a:rPr lang="en-US" dirty="0" smtClean="0"/>
              <a:t>factor, a glycoprotein </a:t>
            </a:r>
            <a:endParaRPr lang="en-US" dirty="0"/>
          </a:p>
        </p:txBody>
      </p:sp>
    </p:spTree>
    <p:extLst>
      <p:ext uri="{BB962C8B-B14F-4D97-AF65-F5344CB8AC3E}">
        <p14:creationId xmlns:p14="http://schemas.microsoft.com/office/powerpoint/2010/main" val="1153387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29</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smtClean="0"/>
              <a:t>The data</a:t>
            </a:r>
            <a:endParaRPr lang="en-US" dirty="0"/>
          </a:p>
        </p:txBody>
      </p:sp>
      <p:pic>
        <p:nvPicPr>
          <p:cNvPr id="5" name="Picture 4"/>
          <p:cNvPicPr>
            <a:picLocks noChangeAspect="1"/>
          </p:cNvPicPr>
          <p:nvPr/>
        </p:nvPicPr>
        <p:blipFill>
          <a:blip r:embed="rId2"/>
          <a:stretch>
            <a:fillRect/>
          </a:stretch>
        </p:blipFill>
        <p:spPr>
          <a:xfrm>
            <a:off x="387920" y="1523488"/>
            <a:ext cx="6230701" cy="4720667"/>
          </a:xfrm>
          <a:prstGeom prst="rect">
            <a:avLst/>
          </a:prstGeom>
        </p:spPr>
      </p:pic>
      <p:sp>
        <p:nvSpPr>
          <p:cNvPr id="7" name="TextBox 6"/>
          <p:cNvSpPr txBox="1"/>
          <p:nvPr/>
        </p:nvSpPr>
        <p:spPr>
          <a:xfrm>
            <a:off x="7114064" y="4629873"/>
            <a:ext cx="4402746" cy="1754326"/>
          </a:xfrm>
          <a:prstGeom prst="rect">
            <a:avLst/>
          </a:prstGeom>
          <a:noFill/>
        </p:spPr>
        <p:txBody>
          <a:bodyPr wrap="square" rtlCol="0">
            <a:spAutoFit/>
          </a:bodyPr>
          <a:lstStyle/>
          <a:p>
            <a:r>
              <a:rPr lang="en-US" dirty="0" smtClean="0"/>
              <a:t>Your boss has assigned you to select the buffer to maximize shelf-life of this drug (enzyme solution)</a:t>
            </a:r>
          </a:p>
          <a:p>
            <a:endParaRPr lang="en-US" dirty="0" smtClean="0"/>
          </a:p>
          <a:p>
            <a:r>
              <a:rPr lang="en-US" dirty="0" smtClean="0"/>
              <a:t>You be the engineer: which should we pick??</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664382587"/>
              </p:ext>
            </p:extLst>
          </p:nvPr>
        </p:nvGraphicFramePr>
        <p:xfrm>
          <a:off x="6766560" y="1701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8721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t>
            </a:r>
            <a:r>
              <a:rPr lang="en-US" dirty="0" smtClean="0"/>
              <a:t>data: Excel</a:t>
            </a:r>
            <a:endParaRPr lang="en-US" dirty="0"/>
          </a:p>
        </p:txBody>
      </p:sp>
      <p:sp>
        <p:nvSpPr>
          <p:cNvPr id="3" name="Content Placeholder 2"/>
          <p:cNvSpPr>
            <a:spLocks noGrp="1"/>
          </p:cNvSpPr>
          <p:nvPr>
            <p:ph type="body" sz="quarter" idx="11"/>
          </p:nvPr>
        </p:nvSpPr>
        <p:spPr>
          <a:xfrm>
            <a:off x="256119" y="1363646"/>
            <a:ext cx="6318418" cy="4694255"/>
          </a:xfrm>
        </p:spPr>
        <p:txBody>
          <a:bodyPr>
            <a:normAutofit fontScale="77500" lnSpcReduction="20000"/>
          </a:bodyPr>
          <a:lstStyle/>
          <a:p>
            <a:r>
              <a:rPr lang="en-US" dirty="0" smtClean="0"/>
              <a:t>Interactive import</a:t>
            </a:r>
          </a:p>
          <a:p>
            <a:r>
              <a:rPr lang="en-US" dirty="0" smtClean="0"/>
              <a:t>We can (almost) copy &amp; paste</a:t>
            </a:r>
          </a:p>
          <a:p>
            <a:r>
              <a:rPr lang="en-US" dirty="0" smtClean="0"/>
              <a:t>NOTE: syntax is slightly different in Windows vs. </a:t>
            </a:r>
            <a:r>
              <a:rPr lang="en-US" dirty="0" err="1" smtClean="0"/>
              <a:t>MacOS</a:t>
            </a:r>
            <a:endParaRPr lang="en-US" dirty="0"/>
          </a:p>
          <a:p>
            <a:pPr lvl="1"/>
            <a:r>
              <a:rPr lang="en-US" dirty="0" smtClean="0"/>
              <a:t>Windows:</a:t>
            </a:r>
          </a:p>
          <a:p>
            <a:pPr lvl="2"/>
            <a:r>
              <a:rPr lang="en-US" dirty="0" err="1" smtClean="0"/>
              <a:t>Ctrl+c</a:t>
            </a:r>
            <a:endParaRPr lang="en-US" dirty="0" smtClean="0"/>
          </a:p>
          <a:p>
            <a:pPr lvl="2"/>
            <a:r>
              <a:rPr lang="en-US" dirty="0" err="1" smtClean="0"/>
              <a:t>my_data</a:t>
            </a:r>
            <a:r>
              <a:rPr lang="en-US" dirty="0" smtClean="0"/>
              <a:t> </a:t>
            </a:r>
            <a:r>
              <a:rPr lang="en-US" dirty="0"/>
              <a:t>&lt;- </a:t>
            </a:r>
            <a:r>
              <a:rPr lang="en-US" dirty="0" err="1"/>
              <a:t>read.table</a:t>
            </a:r>
            <a:r>
              <a:rPr lang="en-US" dirty="0"/>
              <a:t>(file = "clipboard", </a:t>
            </a:r>
            <a:r>
              <a:rPr lang="en-US" dirty="0" err="1"/>
              <a:t>sep</a:t>
            </a:r>
            <a:r>
              <a:rPr lang="en-US" dirty="0"/>
              <a:t> = "\t", header=TRUE)</a:t>
            </a:r>
          </a:p>
          <a:p>
            <a:pPr lvl="1"/>
            <a:r>
              <a:rPr lang="en-US" dirty="0" err="1" smtClean="0"/>
              <a:t>MacOS</a:t>
            </a:r>
            <a:r>
              <a:rPr lang="en-US" dirty="0" smtClean="0"/>
              <a:t>:</a:t>
            </a:r>
            <a:endParaRPr lang="en-US" dirty="0"/>
          </a:p>
          <a:p>
            <a:pPr lvl="2"/>
            <a:r>
              <a:rPr lang="en-US" dirty="0" err="1" smtClean="0"/>
              <a:t>Cmd+c</a:t>
            </a:r>
            <a:endParaRPr lang="en-US" dirty="0" smtClean="0"/>
          </a:p>
          <a:p>
            <a:pPr lvl="2"/>
            <a:r>
              <a:rPr lang="en-US" dirty="0" err="1" smtClean="0"/>
              <a:t>my_data</a:t>
            </a:r>
            <a:r>
              <a:rPr lang="en-US" dirty="0" smtClean="0"/>
              <a:t> </a:t>
            </a:r>
            <a:r>
              <a:rPr lang="en-US" dirty="0"/>
              <a:t>&lt;- </a:t>
            </a:r>
            <a:r>
              <a:rPr lang="en-US" dirty="0" err="1"/>
              <a:t>read.table</a:t>
            </a:r>
            <a:r>
              <a:rPr lang="en-US" dirty="0"/>
              <a:t>(pipe("</a:t>
            </a:r>
            <a:r>
              <a:rPr lang="en-US" dirty="0" err="1"/>
              <a:t>pbpaste</a:t>
            </a:r>
            <a:r>
              <a:rPr lang="en-US" dirty="0"/>
              <a:t>"), </a:t>
            </a:r>
            <a:r>
              <a:rPr lang="en-US" dirty="0" err="1"/>
              <a:t>sep</a:t>
            </a:r>
            <a:r>
              <a:rPr lang="en-US" dirty="0"/>
              <a:t>="\t", header = TRUE)</a:t>
            </a:r>
          </a:p>
        </p:txBody>
      </p:sp>
      <p:pic>
        <p:nvPicPr>
          <p:cNvPr id="4" name="Picture 3"/>
          <p:cNvPicPr>
            <a:picLocks noChangeAspect="1"/>
          </p:cNvPicPr>
          <p:nvPr/>
        </p:nvPicPr>
        <p:blipFill>
          <a:blip r:embed="rId2"/>
          <a:stretch>
            <a:fillRect/>
          </a:stretch>
        </p:blipFill>
        <p:spPr>
          <a:xfrm>
            <a:off x="8628435" y="1761948"/>
            <a:ext cx="1643540" cy="2299337"/>
          </a:xfrm>
          <a:prstGeom prst="rect">
            <a:avLst/>
          </a:prstGeom>
        </p:spPr>
      </p:pic>
      <p:pic>
        <p:nvPicPr>
          <p:cNvPr id="5" name="Picture 4"/>
          <p:cNvPicPr>
            <a:picLocks noChangeAspect="1"/>
          </p:cNvPicPr>
          <p:nvPr/>
        </p:nvPicPr>
        <p:blipFill>
          <a:blip r:embed="rId3"/>
          <a:stretch>
            <a:fillRect/>
          </a:stretch>
        </p:blipFill>
        <p:spPr>
          <a:xfrm>
            <a:off x="6574537" y="4270618"/>
            <a:ext cx="5422391" cy="2066135"/>
          </a:xfrm>
          <a:prstGeom prst="rect">
            <a:avLst/>
          </a:prstGeom>
        </p:spPr>
      </p:pic>
      <p:sp>
        <p:nvSpPr>
          <p:cNvPr id="6" name="TextBox 5"/>
          <p:cNvSpPr txBox="1"/>
          <p:nvPr/>
        </p:nvSpPr>
        <p:spPr>
          <a:xfrm>
            <a:off x="7969311" y="1392616"/>
            <a:ext cx="3519055" cy="369332"/>
          </a:xfrm>
          <a:prstGeom prst="rect">
            <a:avLst/>
          </a:prstGeom>
          <a:noFill/>
        </p:spPr>
        <p:txBody>
          <a:bodyPr wrap="square" rtlCol="0">
            <a:spAutoFit/>
          </a:bodyPr>
          <a:lstStyle/>
          <a:p>
            <a:r>
              <a:rPr lang="en-US" dirty="0" smtClean="0"/>
              <a:t>Suppose some data:</a:t>
            </a:r>
            <a:endParaRPr lang="en-US" dirty="0"/>
          </a:p>
        </p:txBody>
      </p:sp>
      <p:sp>
        <p:nvSpPr>
          <p:cNvPr id="7" name="TextBox 6"/>
          <p:cNvSpPr txBox="1"/>
          <p:nvPr/>
        </p:nvSpPr>
        <p:spPr>
          <a:xfrm>
            <a:off x="175098" y="6407586"/>
            <a:ext cx="11313268" cy="276999"/>
          </a:xfrm>
          <a:prstGeom prst="rect">
            <a:avLst/>
          </a:prstGeom>
          <a:noFill/>
        </p:spPr>
        <p:txBody>
          <a:bodyPr wrap="square" rtlCol="0">
            <a:spAutoFit/>
          </a:bodyPr>
          <a:lstStyle/>
          <a:p>
            <a:r>
              <a:rPr lang="en-US" sz="1200" dirty="0" smtClean="0"/>
              <a:t>*or you can just copy &amp; paste like you’re used to (but may need some manual editing, and data structure must be manually defined; will show this later)</a:t>
            </a:r>
            <a:endParaRPr lang="en-US" sz="1200" dirty="0"/>
          </a:p>
        </p:txBody>
      </p:sp>
    </p:spTree>
    <p:extLst>
      <p:ext uri="{BB962C8B-B14F-4D97-AF65-F5344CB8AC3E}">
        <p14:creationId xmlns:p14="http://schemas.microsoft.com/office/powerpoint/2010/main" val="76676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30</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smtClean="0"/>
              <a:t>Solving the problem</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1"/>
              </p:nvPr>
            </p:nvSpPr>
            <p:spPr/>
            <p:txBody>
              <a:bodyPr/>
              <a:lstStyle/>
              <a:p>
                <a:r>
                  <a:rPr lang="en-US" dirty="0" smtClean="0"/>
                  <a:t>I shared a paper that gave a way to solve the change in Gibbs free energy for this sort of problem</a:t>
                </a:r>
              </a:p>
              <a:p>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𝑢𝑛𝑓𝑜𝑙𝑑𝑒𝑑</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𝑛𝑎𝑡𝑖𝑣𝑒</m:t>
                        </m:r>
                      </m:sub>
                    </m:sSub>
                  </m:oMath>
                </a14:m>
                <a:endParaRPr lang="en-US" dirty="0"/>
              </a:p>
              <a:p>
                <a:pPr lvl="1"/>
                <a:r>
                  <a:rPr lang="en-US" dirty="0"/>
                  <a:t>So the more negative </a:t>
                </a:r>
                <a:r>
                  <a:rPr lang="el-GR" dirty="0"/>
                  <a:t>Δ</a:t>
                </a:r>
                <a:r>
                  <a:rPr lang="en-US" dirty="0"/>
                  <a:t>G(H</a:t>
                </a:r>
                <a:r>
                  <a:rPr lang="en-US" baseline="-25000" dirty="0"/>
                  <a:t>2</a:t>
                </a:r>
                <a:r>
                  <a:rPr lang="en-US" dirty="0"/>
                  <a:t>O) is, the more stable the protein conformation</a:t>
                </a:r>
              </a:p>
              <a:p>
                <a:r>
                  <a:rPr lang="en-US" dirty="0" smtClean="0"/>
                  <a:t>Step 1: identify and correct the mistake in the paper</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quarter" idx="11"/>
              </p:nvPr>
            </p:nvSpPr>
            <p:spPr>
              <a:blipFill rotWithShape="0">
                <a:blip r:embed="rId2"/>
                <a:stretch>
                  <a:fillRect l="-1532" t="-2338" r="-1955"/>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056339" y="5303309"/>
            <a:ext cx="6753225" cy="1419225"/>
          </a:xfrm>
          <a:prstGeom prst="rect">
            <a:avLst/>
          </a:prstGeom>
        </p:spPr>
      </p:pic>
      <p:sp>
        <p:nvSpPr>
          <p:cNvPr id="6" name="TextBox 5"/>
          <p:cNvSpPr txBox="1"/>
          <p:nvPr/>
        </p:nvSpPr>
        <p:spPr>
          <a:xfrm>
            <a:off x="8322200" y="5303309"/>
            <a:ext cx="2624328" cy="923330"/>
          </a:xfrm>
          <a:prstGeom prst="rect">
            <a:avLst/>
          </a:prstGeom>
          <a:noFill/>
        </p:spPr>
        <p:txBody>
          <a:bodyPr wrap="square" rtlCol="0">
            <a:spAutoFit/>
          </a:bodyPr>
          <a:lstStyle/>
          <a:p>
            <a:r>
              <a:rPr lang="en-US" dirty="0" smtClean="0"/>
              <a:t>I believe this is the typo: this parenthesis shouldn’t be here</a:t>
            </a:r>
            <a:endParaRPr lang="en-US" dirty="0"/>
          </a:p>
        </p:txBody>
      </p:sp>
      <p:cxnSp>
        <p:nvCxnSpPr>
          <p:cNvPr id="7" name="Straight Arrow Connector 6"/>
          <p:cNvCxnSpPr>
            <a:stCxn id="6" idx="1"/>
          </p:cNvCxnSpPr>
          <p:nvPr/>
        </p:nvCxnSpPr>
        <p:spPr>
          <a:xfrm flipH="1">
            <a:off x="7160912" y="5764974"/>
            <a:ext cx="1161288" cy="61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0836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31</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t>Solving the problem</a:t>
            </a:r>
          </a:p>
        </p:txBody>
      </p:sp>
      <p:sp>
        <p:nvSpPr>
          <p:cNvPr id="7" name="TextBox 6"/>
          <p:cNvSpPr txBox="1"/>
          <p:nvPr/>
        </p:nvSpPr>
        <p:spPr>
          <a:xfrm>
            <a:off x="394017" y="1392717"/>
            <a:ext cx="2997365" cy="400110"/>
          </a:xfrm>
          <a:prstGeom prst="rect">
            <a:avLst/>
          </a:prstGeom>
          <a:noFill/>
        </p:spPr>
        <p:txBody>
          <a:bodyPr wrap="square" rtlCol="0">
            <a:spAutoFit/>
          </a:bodyPr>
          <a:lstStyle/>
          <a:p>
            <a:r>
              <a:rPr lang="en-US" sz="2000" dirty="0" smtClean="0"/>
              <a:t>pH 3.5 HCL data:</a:t>
            </a:r>
            <a:endParaRPr lang="en-US" sz="2000" dirty="0"/>
          </a:p>
        </p:txBody>
      </p:sp>
      <p:pic>
        <p:nvPicPr>
          <p:cNvPr id="8" name="Picture 7"/>
          <p:cNvPicPr>
            <a:picLocks noChangeAspect="1"/>
          </p:cNvPicPr>
          <p:nvPr/>
        </p:nvPicPr>
        <p:blipFill>
          <a:blip r:embed="rId2"/>
          <a:stretch>
            <a:fillRect/>
          </a:stretch>
        </p:blipFill>
        <p:spPr>
          <a:xfrm>
            <a:off x="5198178" y="1255184"/>
            <a:ext cx="6124575" cy="5467350"/>
          </a:xfrm>
          <a:prstGeom prst="rect">
            <a:avLst/>
          </a:prstGeom>
        </p:spPr>
      </p:pic>
      <p:sp>
        <p:nvSpPr>
          <p:cNvPr id="9" name="TextBox 8"/>
          <p:cNvSpPr txBox="1"/>
          <p:nvPr/>
        </p:nvSpPr>
        <p:spPr>
          <a:xfrm>
            <a:off x="193627" y="3844691"/>
            <a:ext cx="3877041" cy="646331"/>
          </a:xfrm>
          <a:prstGeom prst="rect">
            <a:avLst/>
          </a:prstGeom>
          <a:noFill/>
          <a:ln>
            <a:solidFill>
              <a:schemeClr val="tx1"/>
            </a:solidFill>
          </a:ln>
        </p:spPr>
        <p:txBody>
          <a:bodyPr wrap="square" rtlCol="0">
            <a:spAutoFit/>
          </a:bodyPr>
          <a:lstStyle/>
          <a:p>
            <a:r>
              <a:rPr lang="en-US" dirty="0" smtClean="0"/>
              <a:t>Solve the problem with a nonlinear solver (</a:t>
            </a:r>
            <a:r>
              <a:rPr lang="en-US" dirty="0" err="1" smtClean="0"/>
              <a:t>nls</a:t>
            </a:r>
            <a:r>
              <a:rPr lang="en-US" dirty="0" smtClean="0"/>
              <a:t>)</a:t>
            </a:r>
            <a:endParaRPr lang="en-US" dirty="0"/>
          </a:p>
        </p:txBody>
      </p:sp>
      <p:sp>
        <p:nvSpPr>
          <p:cNvPr id="10" name="TextBox 9"/>
          <p:cNvSpPr txBox="1"/>
          <p:nvPr/>
        </p:nvSpPr>
        <p:spPr>
          <a:xfrm>
            <a:off x="870507" y="2778005"/>
            <a:ext cx="2231508" cy="923330"/>
          </a:xfrm>
          <a:prstGeom prst="rect">
            <a:avLst/>
          </a:prstGeom>
          <a:noFill/>
          <a:ln>
            <a:solidFill>
              <a:schemeClr val="tx1"/>
            </a:solidFill>
          </a:ln>
        </p:spPr>
        <p:txBody>
          <a:bodyPr wrap="square" rtlCol="0">
            <a:spAutoFit/>
          </a:bodyPr>
          <a:lstStyle/>
          <a:p>
            <a:r>
              <a:rPr lang="en-US" dirty="0" smtClean="0"/>
              <a:t>Define the function (equation) we will fit to the data</a:t>
            </a:r>
            <a:endParaRPr lang="en-US" dirty="0"/>
          </a:p>
        </p:txBody>
      </p:sp>
      <p:sp>
        <p:nvSpPr>
          <p:cNvPr id="11" name="TextBox 10"/>
          <p:cNvSpPr txBox="1"/>
          <p:nvPr/>
        </p:nvSpPr>
        <p:spPr>
          <a:xfrm>
            <a:off x="2132148" y="2253150"/>
            <a:ext cx="1272737" cy="369332"/>
          </a:xfrm>
          <a:prstGeom prst="rect">
            <a:avLst/>
          </a:prstGeom>
          <a:noFill/>
          <a:ln>
            <a:solidFill>
              <a:schemeClr val="tx1"/>
            </a:solidFill>
          </a:ln>
        </p:spPr>
        <p:txBody>
          <a:bodyPr wrap="square" rtlCol="0">
            <a:spAutoFit/>
          </a:bodyPr>
          <a:lstStyle/>
          <a:p>
            <a:r>
              <a:rPr lang="en-US" dirty="0" smtClean="0"/>
              <a:t>The data</a:t>
            </a:r>
            <a:endParaRPr lang="en-US" dirty="0"/>
          </a:p>
        </p:txBody>
      </p:sp>
      <p:sp>
        <p:nvSpPr>
          <p:cNvPr id="12" name="TextBox 11"/>
          <p:cNvSpPr txBox="1"/>
          <p:nvPr/>
        </p:nvSpPr>
        <p:spPr>
          <a:xfrm>
            <a:off x="1372255" y="5155781"/>
            <a:ext cx="1913444" cy="369332"/>
          </a:xfrm>
          <a:prstGeom prst="rect">
            <a:avLst/>
          </a:prstGeom>
          <a:noFill/>
          <a:ln>
            <a:solidFill>
              <a:schemeClr val="tx1"/>
            </a:solidFill>
          </a:ln>
        </p:spPr>
        <p:txBody>
          <a:bodyPr wrap="square" rtlCol="0">
            <a:spAutoFit/>
          </a:bodyPr>
          <a:lstStyle/>
          <a:p>
            <a:r>
              <a:rPr lang="en-US" dirty="0" smtClean="0"/>
              <a:t>And the curve</a:t>
            </a:r>
            <a:endParaRPr lang="en-US" dirty="0"/>
          </a:p>
        </p:txBody>
      </p:sp>
      <p:sp>
        <p:nvSpPr>
          <p:cNvPr id="13" name="TextBox 12"/>
          <p:cNvSpPr txBox="1"/>
          <p:nvPr/>
        </p:nvSpPr>
        <p:spPr>
          <a:xfrm>
            <a:off x="1188571" y="4591854"/>
            <a:ext cx="1913444" cy="369332"/>
          </a:xfrm>
          <a:prstGeom prst="rect">
            <a:avLst/>
          </a:prstGeom>
          <a:noFill/>
          <a:ln>
            <a:solidFill>
              <a:schemeClr val="tx1"/>
            </a:solidFill>
          </a:ln>
        </p:spPr>
        <p:txBody>
          <a:bodyPr wrap="square" rtlCol="0">
            <a:spAutoFit/>
          </a:bodyPr>
          <a:lstStyle/>
          <a:p>
            <a:r>
              <a:rPr lang="en-US" dirty="0" smtClean="0"/>
              <a:t>Plot the data</a:t>
            </a:r>
            <a:endParaRPr lang="en-US" dirty="0"/>
          </a:p>
        </p:txBody>
      </p:sp>
      <p:sp>
        <p:nvSpPr>
          <p:cNvPr id="14" name="TextBox 13"/>
          <p:cNvSpPr txBox="1"/>
          <p:nvPr/>
        </p:nvSpPr>
        <p:spPr>
          <a:xfrm>
            <a:off x="1762542" y="5750315"/>
            <a:ext cx="2678945" cy="369332"/>
          </a:xfrm>
          <a:prstGeom prst="rect">
            <a:avLst/>
          </a:prstGeom>
          <a:noFill/>
          <a:ln>
            <a:solidFill>
              <a:schemeClr val="tx1"/>
            </a:solidFill>
          </a:ln>
        </p:spPr>
        <p:txBody>
          <a:bodyPr wrap="square" rtlCol="0">
            <a:spAutoFit/>
          </a:bodyPr>
          <a:lstStyle/>
          <a:p>
            <a:r>
              <a:rPr lang="en-US" dirty="0" smtClean="0"/>
              <a:t>Show the fit results</a:t>
            </a:r>
            <a:endParaRPr lang="en-US" dirty="0"/>
          </a:p>
        </p:txBody>
      </p:sp>
      <p:sp>
        <p:nvSpPr>
          <p:cNvPr id="15" name="TextBox 14"/>
          <p:cNvSpPr txBox="1"/>
          <p:nvPr/>
        </p:nvSpPr>
        <p:spPr>
          <a:xfrm>
            <a:off x="927925" y="6306649"/>
            <a:ext cx="4004363" cy="369332"/>
          </a:xfrm>
          <a:prstGeom prst="rect">
            <a:avLst/>
          </a:prstGeom>
          <a:noFill/>
        </p:spPr>
        <p:txBody>
          <a:bodyPr wrap="square" rtlCol="0">
            <a:spAutoFit/>
          </a:bodyPr>
          <a:lstStyle/>
          <a:p>
            <a:r>
              <a:rPr lang="en-US" dirty="0" smtClean="0"/>
              <a:t>And here’s our value for </a:t>
            </a:r>
            <a:r>
              <a:rPr lang="el-GR" dirty="0" smtClean="0"/>
              <a:t>Δ</a:t>
            </a:r>
            <a:r>
              <a:rPr lang="en-US" dirty="0" smtClean="0"/>
              <a:t>G!</a:t>
            </a:r>
            <a:endParaRPr lang="en-US" dirty="0"/>
          </a:p>
        </p:txBody>
      </p:sp>
      <p:sp>
        <p:nvSpPr>
          <p:cNvPr id="16" name="Left Brace 15"/>
          <p:cNvSpPr/>
          <p:nvPr/>
        </p:nvSpPr>
        <p:spPr>
          <a:xfrm>
            <a:off x="4441487" y="1720762"/>
            <a:ext cx="490801" cy="136204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Connector 17"/>
          <p:cNvCxnSpPr>
            <a:stCxn id="11" idx="3"/>
            <a:endCxn id="16" idx="1"/>
          </p:cNvCxnSpPr>
          <p:nvPr/>
        </p:nvCxnSpPr>
        <p:spPr>
          <a:xfrm flipV="1">
            <a:off x="3404885" y="2401784"/>
            <a:ext cx="1036602" cy="36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3"/>
          </p:cNvCxnSpPr>
          <p:nvPr/>
        </p:nvCxnSpPr>
        <p:spPr>
          <a:xfrm>
            <a:off x="3102015" y="3239670"/>
            <a:ext cx="2096163" cy="157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9" idx="3"/>
          </p:cNvCxnSpPr>
          <p:nvPr/>
        </p:nvCxnSpPr>
        <p:spPr>
          <a:xfrm flipV="1">
            <a:off x="4070668" y="3840374"/>
            <a:ext cx="1127510" cy="327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3"/>
          </p:cNvCxnSpPr>
          <p:nvPr/>
        </p:nvCxnSpPr>
        <p:spPr>
          <a:xfrm flipV="1">
            <a:off x="3102015" y="4253443"/>
            <a:ext cx="2096163" cy="523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3"/>
          </p:cNvCxnSpPr>
          <p:nvPr/>
        </p:nvCxnSpPr>
        <p:spPr>
          <a:xfrm flipV="1">
            <a:off x="3285699" y="4832616"/>
            <a:ext cx="1912479" cy="507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4" idx="3"/>
          </p:cNvCxnSpPr>
          <p:nvPr/>
        </p:nvCxnSpPr>
        <p:spPr>
          <a:xfrm flipV="1">
            <a:off x="4441487" y="5105632"/>
            <a:ext cx="756691" cy="8293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8576841" y="5510837"/>
            <a:ext cx="995422" cy="47264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p:cNvCxnSpPr>
            <a:endCxn id="29" idx="2"/>
          </p:cNvCxnSpPr>
          <p:nvPr/>
        </p:nvCxnSpPr>
        <p:spPr>
          <a:xfrm flipV="1">
            <a:off x="3810831" y="5747161"/>
            <a:ext cx="4766010" cy="7441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257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32</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t>Solving the problem</a:t>
            </a:r>
          </a:p>
        </p:txBody>
      </p:sp>
      <p:sp>
        <p:nvSpPr>
          <p:cNvPr id="4" name="Text Placeholder 3"/>
          <p:cNvSpPr>
            <a:spLocks noGrp="1"/>
          </p:cNvSpPr>
          <p:nvPr>
            <p:ph type="body" sz="quarter" idx="11"/>
          </p:nvPr>
        </p:nvSpPr>
        <p:spPr/>
        <p:txBody>
          <a:bodyPr/>
          <a:lstStyle/>
          <a:p>
            <a:r>
              <a:rPr lang="en-US" dirty="0" smtClean="0"/>
              <a:t>And here’s the result, looks pretty good!</a:t>
            </a:r>
            <a:endParaRPr lang="en-US" dirty="0"/>
          </a:p>
        </p:txBody>
      </p:sp>
      <p:pic>
        <p:nvPicPr>
          <p:cNvPr id="5" name="Picture 4"/>
          <p:cNvPicPr>
            <a:picLocks noChangeAspect="1"/>
          </p:cNvPicPr>
          <p:nvPr/>
        </p:nvPicPr>
        <p:blipFill>
          <a:blip r:embed="rId2"/>
          <a:stretch>
            <a:fillRect/>
          </a:stretch>
        </p:blipFill>
        <p:spPr>
          <a:xfrm>
            <a:off x="2041337" y="2966294"/>
            <a:ext cx="6467378" cy="3390057"/>
          </a:xfrm>
          <a:prstGeom prst="rect">
            <a:avLst/>
          </a:prstGeom>
        </p:spPr>
      </p:pic>
      <p:sp>
        <p:nvSpPr>
          <p:cNvPr id="6" name="TextBox 5"/>
          <p:cNvSpPr txBox="1"/>
          <p:nvPr/>
        </p:nvSpPr>
        <p:spPr>
          <a:xfrm>
            <a:off x="4032899" y="2766239"/>
            <a:ext cx="2997365" cy="400110"/>
          </a:xfrm>
          <a:prstGeom prst="rect">
            <a:avLst/>
          </a:prstGeom>
          <a:noFill/>
        </p:spPr>
        <p:txBody>
          <a:bodyPr wrap="square" rtlCol="0">
            <a:spAutoFit/>
          </a:bodyPr>
          <a:lstStyle/>
          <a:p>
            <a:r>
              <a:rPr lang="en-US" sz="2000" dirty="0" smtClean="0"/>
              <a:t>pH 3.5 HCL data &amp; fit</a:t>
            </a:r>
            <a:endParaRPr lang="en-US" sz="2000" dirty="0"/>
          </a:p>
        </p:txBody>
      </p:sp>
    </p:spTree>
    <p:extLst>
      <p:ext uri="{BB962C8B-B14F-4D97-AF65-F5344CB8AC3E}">
        <p14:creationId xmlns:p14="http://schemas.microsoft.com/office/powerpoint/2010/main" val="15780472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33</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t>Solving the problem</a:t>
            </a:r>
          </a:p>
        </p:txBody>
      </p:sp>
      <p:sp>
        <p:nvSpPr>
          <p:cNvPr id="4" name="Text Placeholder 3"/>
          <p:cNvSpPr>
            <a:spLocks noGrp="1"/>
          </p:cNvSpPr>
          <p:nvPr>
            <p:ph type="body" sz="quarter" idx="11"/>
          </p:nvPr>
        </p:nvSpPr>
        <p:spPr/>
        <p:txBody>
          <a:bodyPr/>
          <a:lstStyle/>
          <a:p>
            <a:r>
              <a:rPr lang="en-US" dirty="0" smtClean="0"/>
              <a:t>Likewise, for the other two datasets</a:t>
            </a:r>
            <a:endParaRPr lang="en-US" dirty="0"/>
          </a:p>
        </p:txBody>
      </p:sp>
      <p:pic>
        <p:nvPicPr>
          <p:cNvPr id="5" name="Picture 4"/>
          <p:cNvPicPr>
            <a:picLocks noChangeAspect="1"/>
          </p:cNvPicPr>
          <p:nvPr/>
        </p:nvPicPr>
        <p:blipFill>
          <a:blip r:embed="rId2"/>
          <a:stretch>
            <a:fillRect/>
          </a:stretch>
        </p:blipFill>
        <p:spPr>
          <a:xfrm>
            <a:off x="547507" y="5244042"/>
            <a:ext cx="5124450" cy="1295400"/>
          </a:xfrm>
          <a:prstGeom prst="rect">
            <a:avLst/>
          </a:prstGeom>
        </p:spPr>
      </p:pic>
      <p:pic>
        <p:nvPicPr>
          <p:cNvPr id="6" name="Picture 5"/>
          <p:cNvPicPr>
            <a:picLocks noChangeAspect="1"/>
          </p:cNvPicPr>
          <p:nvPr/>
        </p:nvPicPr>
        <p:blipFill>
          <a:blip r:embed="rId3"/>
          <a:stretch>
            <a:fillRect/>
          </a:stretch>
        </p:blipFill>
        <p:spPr>
          <a:xfrm>
            <a:off x="256118" y="2780516"/>
            <a:ext cx="4819650" cy="2324100"/>
          </a:xfrm>
          <a:prstGeom prst="rect">
            <a:avLst/>
          </a:prstGeom>
        </p:spPr>
      </p:pic>
      <p:sp>
        <p:nvSpPr>
          <p:cNvPr id="7" name="TextBox 6"/>
          <p:cNvSpPr txBox="1"/>
          <p:nvPr/>
        </p:nvSpPr>
        <p:spPr>
          <a:xfrm>
            <a:off x="634442" y="2380406"/>
            <a:ext cx="5146597" cy="400110"/>
          </a:xfrm>
          <a:prstGeom prst="rect">
            <a:avLst/>
          </a:prstGeom>
          <a:noFill/>
        </p:spPr>
        <p:txBody>
          <a:bodyPr wrap="square" rtlCol="0">
            <a:spAutoFit/>
          </a:bodyPr>
          <a:lstStyle/>
          <a:p>
            <a:r>
              <a:rPr lang="en-US" sz="2000" dirty="0" smtClean="0"/>
              <a:t>pH 3.5 HCL + 150mM </a:t>
            </a:r>
            <a:r>
              <a:rPr lang="en-US" sz="2000" dirty="0" err="1" smtClean="0"/>
              <a:t>NaCl</a:t>
            </a:r>
            <a:r>
              <a:rPr lang="en-US" sz="2000" dirty="0" smtClean="0"/>
              <a:t> data &amp; fit</a:t>
            </a:r>
            <a:endParaRPr lang="en-US" sz="2000" dirty="0"/>
          </a:p>
        </p:txBody>
      </p:sp>
      <p:pic>
        <p:nvPicPr>
          <p:cNvPr id="8" name="Picture 7"/>
          <p:cNvPicPr>
            <a:picLocks noChangeAspect="1"/>
          </p:cNvPicPr>
          <p:nvPr/>
        </p:nvPicPr>
        <p:blipFill>
          <a:blip r:embed="rId4"/>
          <a:stretch>
            <a:fillRect/>
          </a:stretch>
        </p:blipFill>
        <p:spPr>
          <a:xfrm>
            <a:off x="6082416" y="5224992"/>
            <a:ext cx="5305425" cy="1314450"/>
          </a:xfrm>
          <a:prstGeom prst="rect">
            <a:avLst/>
          </a:prstGeom>
        </p:spPr>
      </p:pic>
      <p:pic>
        <p:nvPicPr>
          <p:cNvPr id="10" name="Picture 9"/>
          <p:cNvPicPr>
            <a:picLocks noChangeAspect="1"/>
          </p:cNvPicPr>
          <p:nvPr/>
        </p:nvPicPr>
        <p:blipFill>
          <a:blip r:embed="rId5"/>
          <a:stretch>
            <a:fillRect/>
          </a:stretch>
        </p:blipFill>
        <p:spPr>
          <a:xfrm>
            <a:off x="5726763" y="2820989"/>
            <a:ext cx="4800600" cy="2257425"/>
          </a:xfrm>
          <a:prstGeom prst="rect">
            <a:avLst/>
          </a:prstGeom>
        </p:spPr>
      </p:pic>
      <p:sp>
        <p:nvSpPr>
          <p:cNvPr id="11" name="TextBox 10"/>
          <p:cNvSpPr txBox="1"/>
          <p:nvPr/>
        </p:nvSpPr>
        <p:spPr>
          <a:xfrm>
            <a:off x="7140054" y="2380406"/>
            <a:ext cx="3094278" cy="400110"/>
          </a:xfrm>
          <a:prstGeom prst="rect">
            <a:avLst/>
          </a:prstGeom>
          <a:noFill/>
        </p:spPr>
        <p:txBody>
          <a:bodyPr wrap="square" rtlCol="0">
            <a:spAutoFit/>
          </a:bodyPr>
          <a:lstStyle/>
          <a:p>
            <a:r>
              <a:rPr lang="en-US" sz="2000" dirty="0" smtClean="0"/>
              <a:t>pH 7.4 PBS data &amp; fit</a:t>
            </a:r>
            <a:endParaRPr lang="en-US" sz="2000" dirty="0"/>
          </a:p>
        </p:txBody>
      </p:sp>
    </p:spTree>
    <p:extLst>
      <p:ext uri="{BB962C8B-B14F-4D97-AF65-F5344CB8AC3E}">
        <p14:creationId xmlns:p14="http://schemas.microsoft.com/office/powerpoint/2010/main" val="3454432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34</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t>Solving the problem</a:t>
            </a:r>
          </a:p>
        </p:txBody>
      </p:sp>
      <p:sp>
        <p:nvSpPr>
          <p:cNvPr id="4" name="Text Placeholder 3"/>
          <p:cNvSpPr>
            <a:spLocks noGrp="1"/>
          </p:cNvSpPr>
          <p:nvPr>
            <p:ph type="body" sz="quarter" idx="11"/>
          </p:nvPr>
        </p:nvSpPr>
        <p:spPr/>
        <p:txBody>
          <a:bodyPr/>
          <a:lstStyle/>
          <a:p>
            <a:r>
              <a:rPr lang="en-US" dirty="0" smtClean="0"/>
              <a:t>The answer: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31233682"/>
              </p:ext>
            </p:extLst>
          </p:nvPr>
        </p:nvGraphicFramePr>
        <p:xfrm>
          <a:off x="1036320" y="3178386"/>
          <a:ext cx="8128000" cy="18288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Data set</a:t>
                      </a:r>
                      <a:endParaRPr lang="en-US" dirty="0"/>
                    </a:p>
                  </a:txBody>
                  <a:tcPr/>
                </a:tc>
                <a:tc>
                  <a:txBody>
                    <a:bodyPr/>
                    <a:lstStyle/>
                    <a:p>
                      <a:r>
                        <a:rPr lang="el-GR" dirty="0" smtClean="0"/>
                        <a:t>Δ</a:t>
                      </a:r>
                      <a:r>
                        <a:rPr lang="en-US" dirty="0" smtClean="0"/>
                        <a:t>G</a:t>
                      </a:r>
                      <a:endParaRPr lang="en-US" dirty="0"/>
                    </a:p>
                  </a:txBody>
                  <a:tcPr/>
                </a:tc>
              </a:tr>
              <a:tr h="370840">
                <a:tc>
                  <a:txBody>
                    <a:bodyPr/>
                    <a:lstStyle/>
                    <a:p>
                      <a:r>
                        <a:rPr lang="en-US" dirty="0" smtClean="0"/>
                        <a:t>pH 3.5 HCL</a:t>
                      </a:r>
                      <a:endParaRPr lang="en-US" dirty="0"/>
                    </a:p>
                  </a:txBody>
                  <a:tcPr/>
                </a:tc>
                <a:tc>
                  <a:txBody>
                    <a:bodyPr/>
                    <a:lstStyle/>
                    <a:p>
                      <a:r>
                        <a:rPr lang="en-US" dirty="0" smtClean="0"/>
                        <a:t>-47,114</a:t>
                      </a:r>
                      <a:endParaRPr lang="en-US" dirty="0"/>
                    </a:p>
                  </a:txBody>
                  <a:tcPr/>
                </a:tc>
              </a:tr>
              <a:tr h="370840">
                <a:tc>
                  <a:txBody>
                    <a:bodyPr/>
                    <a:lstStyle/>
                    <a:p>
                      <a:r>
                        <a:rPr lang="en-US" dirty="0" smtClean="0"/>
                        <a:t>pH 3.5 HCL + 150nM </a:t>
                      </a:r>
                      <a:r>
                        <a:rPr lang="en-US" dirty="0" err="1" smtClean="0"/>
                        <a:t>NaCl</a:t>
                      </a:r>
                      <a:endParaRPr lang="en-US" dirty="0"/>
                    </a:p>
                  </a:txBody>
                  <a:tcPr/>
                </a:tc>
                <a:tc>
                  <a:txBody>
                    <a:bodyPr/>
                    <a:lstStyle/>
                    <a:p>
                      <a:r>
                        <a:rPr lang="en-US" dirty="0" smtClean="0"/>
                        <a:t>-40,700</a:t>
                      </a:r>
                      <a:endParaRPr lang="en-US" dirty="0"/>
                    </a:p>
                  </a:txBody>
                  <a:tcPr/>
                </a:tc>
              </a:tr>
              <a:tr h="370840">
                <a:tc>
                  <a:txBody>
                    <a:bodyPr/>
                    <a:lstStyle/>
                    <a:p>
                      <a:r>
                        <a:rPr lang="en-US" dirty="0" smtClean="0"/>
                        <a:t>pH</a:t>
                      </a:r>
                      <a:r>
                        <a:rPr lang="en-US" baseline="0" dirty="0" smtClean="0"/>
                        <a:t> 7.4 PBS</a:t>
                      </a:r>
                      <a:endParaRPr lang="en-US" dirty="0"/>
                    </a:p>
                  </a:txBody>
                  <a:tcPr/>
                </a:tc>
                <a:tc>
                  <a:txBody>
                    <a:bodyPr/>
                    <a:lstStyle/>
                    <a:p>
                      <a:r>
                        <a:rPr lang="en-US" dirty="0" smtClean="0"/>
                        <a:t>-42,980</a:t>
                      </a:r>
                      <a:endParaRPr lang="en-US" dirty="0"/>
                    </a:p>
                  </a:txBody>
                  <a:tcPr/>
                </a:tc>
              </a:tr>
            </a:tbl>
          </a:graphicData>
        </a:graphic>
      </p:graphicFrame>
      <p:sp>
        <p:nvSpPr>
          <p:cNvPr id="7" name="TextBox 6"/>
          <p:cNvSpPr txBox="1"/>
          <p:nvPr/>
        </p:nvSpPr>
        <p:spPr>
          <a:xfrm>
            <a:off x="9611360" y="2438400"/>
            <a:ext cx="2186545" cy="923330"/>
          </a:xfrm>
          <a:prstGeom prst="rect">
            <a:avLst/>
          </a:prstGeom>
          <a:noFill/>
        </p:spPr>
        <p:txBody>
          <a:bodyPr wrap="square" rtlCol="0">
            <a:spAutoFit/>
          </a:bodyPr>
          <a:lstStyle/>
          <a:p>
            <a:r>
              <a:rPr lang="en-US" dirty="0" smtClean="0"/>
              <a:t>Most negative </a:t>
            </a:r>
            <a:r>
              <a:rPr lang="el-GR" dirty="0" smtClean="0"/>
              <a:t>Δ</a:t>
            </a:r>
            <a:r>
              <a:rPr lang="en-US" dirty="0" smtClean="0"/>
              <a:t>G is the most stable. We choose pH 3.5 HCL</a:t>
            </a:r>
            <a:endParaRPr lang="en-US" dirty="0"/>
          </a:p>
        </p:txBody>
      </p:sp>
      <p:cxnSp>
        <p:nvCxnSpPr>
          <p:cNvPr id="9" name="Straight Arrow Connector 8"/>
          <p:cNvCxnSpPr>
            <a:stCxn id="7" idx="1"/>
          </p:cNvCxnSpPr>
          <p:nvPr/>
        </p:nvCxnSpPr>
        <p:spPr>
          <a:xfrm flipH="1">
            <a:off x="6258560" y="2900065"/>
            <a:ext cx="3352800" cy="96073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9354461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2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 Excel</a:t>
            </a:r>
          </a:p>
        </p:txBody>
      </p:sp>
      <p:sp>
        <p:nvSpPr>
          <p:cNvPr id="3" name="Content Placeholder 2"/>
          <p:cNvSpPr>
            <a:spLocks noGrp="1"/>
          </p:cNvSpPr>
          <p:nvPr>
            <p:ph type="body" sz="quarter" idx="11"/>
          </p:nvPr>
        </p:nvSpPr>
        <p:spPr>
          <a:xfrm>
            <a:off x="256119" y="1363646"/>
            <a:ext cx="6017360" cy="4694255"/>
          </a:xfrm>
        </p:spPr>
        <p:txBody>
          <a:bodyPr>
            <a:normAutofit fontScale="85000" lnSpcReduction="10000"/>
          </a:bodyPr>
          <a:lstStyle/>
          <a:p>
            <a:r>
              <a:rPr lang="en-US" dirty="0" smtClean="0"/>
              <a:t>Arguments:</a:t>
            </a:r>
          </a:p>
          <a:p>
            <a:pPr lvl="1"/>
            <a:r>
              <a:rPr lang="en-US" dirty="0" smtClean="0"/>
              <a:t>File: tells R where to look for the data. We could use a file path instead</a:t>
            </a:r>
          </a:p>
          <a:p>
            <a:pPr lvl="2"/>
            <a:r>
              <a:rPr lang="en-US" dirty="0" smtClean="0"/>
              <a:t>c\:user\username\doc\file1.xlxs</a:t>
            </a:r>
          </a:p>
          <a:p>
            <a:pPr lvl="1"/>
            <a:r>
              <a:rPr lang="en-US" dirty="0" smtClean="0"/>
              <a:t>Sep: the rule for separating lines. If we had delimited data, this might be a comma or semicolon</a:t>
            </a:r>
          </a:p>
          <a:p>
            <a:pPr lvl="1"/>
            <a:r>
              <a:rPr lang="en-US" dirty="0" smtClean="0"/>
              <a:t>Header: Boolean value. Does this case indicates the data has headers? True=1, false = 0</a:t>
            </a:r>
            <a:endParaRPr lang="en-US" dirty="0"/>
          </a:p>
        </p:txBody>
      </p:sp>
      <p:pic>
        <p:nvPicPr>
          <p:cNvPr id="4" name="Picture 3"/>
          <p:cNvPicPr>
            <a:picLocks noChangeAspect="1"/>
          </p:cNvPicPr>
          <p:nvPr/>
        </p:nvPicPr>
        <p:blipFill>
          <a:blip r:embed="rId2"/>
          <a:stretch>
            <a:fillRect/>
          </a:stretch>
        </p:blipFill>
        <p:spPr>
          <a:xfrm>
            <a:off x="6396942" y="2895433"/>
            <a:ext cx="5419814" cy="2066723"/>
          </a:xfrm>
          <a:prstGeom prst="rect">
            <a:avLst/>
          </a:prstGeom>
        </p:spPr>
      </p:pic>
    </p:spTree>
    <p:extLst>
      <p:ext uri="{BB962C8B-B14F-4D97-AF65-F5344CB8AC3E}">
        <p14:creationId xmlns:p14="http://schemas.microsoft.com/office/powerpoint/2010/main" val="245127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 Excel</a:t>
            </a:r>
          </a:p>
        </p:txBody>
      </p:sp>
      <p:sp>
        <p:nvSpPr>
          <p:cNvPr id="3" name="Content Placeholder 2"/>
          <p:cNvSpPr>
            <a:spLocks noGrp="1"/>
          </p:cNvSpPr>
          <p:nvPr>
            <p:ph type="body" sz="quarter" idx="11"/>
          </p:nvPr>
        </p:nvSpPr>
        <p:spPr/>
        <p:txBody>
          <a:bodyPr/>
          <a:lstStyle/>
          <a:p>
            <a:r>
              <a:rPr lang="en-US" dirty="0" smtClean="0"/>
              <a:t>But there are many more possible arguments!</a:t>
            </a:r>
            <a:endParaRPr lang="en-US" dirty="0"/>
          </a:p>
          <a:p>
            <a:r>
              <a:rPr lang="en-US" dirty="0" smtClean="0"/>
              <a:t>Here’s an example</a:t>
            </a:r>
            <a:endParaRPr lang="en-US" dirty="0"/>
          </a:p>
        </p:txBody>
      </p:sp>
      <p:sp>
        <p:nvSpPr>
          <p:cNvPr id="4" name="TextBox 3"/>
          <p:cNvSpPr txBox="1"/>
          <p:nvPr/>
        </p:nvSpPr>
        <p:spPr>
          <a:xfrm>
            <a:off x="1545336" y="2962656"/>
            <a:ext cx="9070848" cy="2862322"/>
          </a:xfrm>
          <a:prstGeom prst="rect">
            <a:avLst/>
          </a:prstGeom>
          <a:noFill/>
        </p:spPr>
        <p:txBody>
          <a:bodyPr wrap="square" rtlCol="0">
            <a:spAutoFit/>
          </a:bodyPr>
          <a:lstStyle/>
          <a:p>
            <a:r>
              <a:rPr lang="en-US" dirty="0" err="1"/>
              <a:t>read.table</a:t>
            </a:r>
            <a:r>
              <a:rPr lang="en-US" dirty="0"/>
              <a:t>(file, header = FALSE, </a:t>
            </a:r>
            <a:r>
              <a:rPr lang="en-US" dirty="0" err="1"/>
              <a:t>sep</a:t>
            </a:r>
            <a:r>
              <a:rPr lang="en-US" dirty="0"/>
              <a:t> = "", quote = "\"'",</a:t>
            </a:r>
          </a:p>
          <a:p>
            <a:r>
              <a:rPr lang="en-US" dirty="0"/>
              <a:t>           </a:t>
            </a:r>
            <a:r>
              <a:rPr lang="en-US" dirty="0" err="1"/>
              <a:t>dec</a:t>
            </a:r>
            <a:r>
              <a:rPr lang="en-US" dirty="0"/>
              <a:t> = ".", numerals = c("</a:t>
            </a:r>
            <a:r>
              <a:rPr lang="en-US" dirty="0" err="1"/>
              <a:t>allow.loss</a:t>
            </a:r>
            <a:r>
              <a:rPr lang="en-US" dirty="0"/>
              <a:t>", "</a:t>
            </a:r>
            <a:r>
              <a:rPr lang="en-US" dirty="0" err="1"/>
              <a:t>warn.loss</a:t>
            </a:r>
            <a:r>
              <a:rPr lang="en-US" dirty="0"/>
              <a:t>", "</a:t>
            </a:r>
            <a:r>
              <a:rPr lang="en-US" dirty="0" err="1"/>
              <a:t>no.loss</a:t>
            </a:r>
            <a:r>
              <a:rPr lang="en-US" dirty="0"/>
              <a:t>"),</a:t>
            </a:r>
          </a:p>
          <a:p>
            <a:r>
              <a:rPr lang="en-US" dirty="0"/>
              <a:t>           </a:t>
            </a:r>
            <a:r>
              <a:rPr lang="en-US" dirty="0" err="1"/>
              <a:t>row.names</a:t>
            </a:r>
            <a:r>
              <a:rPr lang="en-US" dirty="0"/>
              <a:t>, </a:t>
            </a:r>
            <a:r>
              <a:rPr lang="en-US" dirty="0" err="1"/>
              <a:t>col.names</a:t>
            </a:r>
            <a:r>
              <a:rPr lang="en-US" dirty="0"/>
              <a:t>, as.is = !</a:t>
            </a:r>
            <a:r>
              <a:rPr lang="en-US" dirty="0" err="1"/>
              <a:t>stringsAsFactors</a:t>
            </a:r>
            <a:r>
              <a:rPr lang="en-US" dirty="0"/>
              <a:t>,</a:t>
            </a:r>
          </a:p>
          <a:p>
            <a:r>
              <a:rPr lang="en-US" dirty="0"/>
              <a:t>           </a:t>
            </a:r>
            <a:r>
              <a:rPr lang="en-US" dirty="0" err="1"/>
              <a:t>na.strings</a:t>
            </a:r>
            <a:r>
              <a:rPr lang="en-US" dirty="0"/>
              <a:t> = "NA", </a:t>
            </a:r>
            <a:r>
              <a:rPr lang="en-US" dirty="0" err="1"/>
              <a:t>colClasses</a:t>
            </a:r>
            <a:r>
              <a:rPr lang="en-US" dirty="0"/>
              <a:t> = NA, </a:t>
            </a:r>
            <a:r>
              <a:rPr lang="en-US" dirty="0" err="1"/>
              <a:t>nrows</a:t>
            </a:r>
            <a:r>
              <a:rPr lang="en-US" dirty="0"/>
              <a:t> = -1,</a:t>
            </a:r>
          </a:p>
          <a:p>
            <a:r>
              <a:rPr lang="en-US" dirty="0"/>
              <a:t>           skip = 0, </a:t>
            </a:r>
            <a:r>
              <a:rPr lang="en-US" dirty="0" err="1"/>
              <a:t>check.names</a:t>
            </a:r>
            <a:r>
              <a:rPr lang="en-US" dirty="0"/>
              <a:t> = TRUE, fill = !</a:t>
            </a:r>
            <a:r>
              <a:rPr lang="en-US" dirty="0" err="1"/>
              <a:t>blank.lines.skip</a:t>
            </a:r>
            <a:r>
              <a:rPr lang="en-US" dirty="0"/>
              <a:t>,</a:t>
            </a:r>
          </a:p>
          <a:p>
            <a:r>
              <a:rPr lang="en-US" dirty="0"/>
              <a:t>           </a:t>
            </a:r>
            <a:r>
              <a:rPr lang="en-US" dirty="0" err="1"/>
              <a:t>strip.white</a:t>
            </a:r>
            <a:r>
              <a:rPr lang="en-US" dirty="0"/>
              <a:t> = FALSE, </a:t>
            </a:r>
            <a:r>
              <a:rPr lang="en-US" dirty="0" err="1"/>
              <a:t>blank.lines.skip</a:t>
            </a:r>
            <a:r>
              <a:rPr lang="en-US" dirty="0"/>
              <a:t> = TRUE,</a:t>
            </a:r>
          </a:p>
          <a:p>
            <a:r>
              <a:rPr lang="en-US" dirty="0"/>
              <a:t>           </a:t>
            </a:r>
            <a:r>
              <a:rPr lang="en-US" dirty="0" err="1"/>
              <a:t>comment.char</a:t>
            </a:r>
            <a:r>
              <a:rPr lang="en-US" dirty="0"/>
              <a:t> = "#",</a:t>
            </a:r>
          </a:p>
          <a:p>
            <a:r>
              <a:rPr lang="en-US" dirty="0"/>
              <a:t>           </a:t>
            </a:r>
            <a:r>
              <a:rPr lang="en-US" dirty="0" err="1"/>
              <a:t>allowEscapes</a:t>
            </a:r>
            <a:r>
              <a:rPr lang="en-US" dirty="0"/>
              <a:t> = FALSE, flush = FALSE,</a:t>
            </a:r>
          </a:p>
          <a:p>
            <a:r>
              <a:rPr lang="en-US" dirty="0"/>
              <a:t>           </a:t>
            </a:r>
            <a:r>
              <a:rPr lang="en-US" dirty="0" err="1"/>
              <a:t>stringsAsFactors</a:t>
            </a:r>
            <a:r>
              <a:rPr lang="en-US" dirty="0"/>
              <a:t> = </a:t>
            </a:r>
            <a:r>
              <a:rPr lang="en-US" dirty="0" err="1"/>
              <a:t>default.stringsAsFactors</a:t>
            </a:r>
            <a:r>
              <a:rPr lang="en-US" dirty="0"/>
              <a:t>(),</a:t>
            </a:r>
          </a:p>
          <a:p>
            <a:r>
              <a:rPr lang="en-US" dirty="0"/>
              <a:t>           </a:t>
            </a:r>
            <a:r>
              <a:rPr lang="en-US" dirty="0" err="1"/>
              <a:t>fileEncoding</a:t>
            </a:r>
            <a:r>
              <a:rPr lang="en-US" dirty="0"/>
              <a:t> = "", encoding = "unknown", text, </a:t>
            </a:r>
            <a:r>
              <a:rPr lang="en-US" dirty="0" err="1"/>
              <a:t>skipNul</a:t>
            </a:r>
            <a:r>
              <a:rPr lang="en-US" dirty="0"/>
              <a:t> = FALSE)</a:t>
            </a:r>
          </a:p>
        </p:txBody>
      </p:sp>
      <p:sp>
        <p:nvSpPr>
          <p:cNvPr id="5" name="TextBox 4"/>
          <p:cNvSpPr txBox="1"/>
          <p:nvPr/>
        </p:nvSpPr>
        <p:spPr>
          <a:xfrm>
            <a:off x="1005840" y="6327648"/>
            <a:ext cx="9564624" cy="369332"/>
          </a:xfrm>
          <a:prstGeom prst="rect">
            <a:avLst/>
          </a:prstGeom>
          <a:noFill/>
        </p:spPr>
        <p:txBody>
          <a:bodyPr wrap="square" rtlCol="0">
            <a:spAutoFit/>
          </a:bodyPr>
          <a:lstStyle/>
          <a:p>
            <a:r>
              <a:rPr lang="en-US" dirty="0">
                <a:hlinkClick r:id="rId2"/>
              </a:rPr>
              <a:t>https://</a:t>
            </a:r>
            <a:r>
              <a:rPr lang="en-US" dirty="0" smtClean="0">
                <a:hlinkClick r:id="rId2"/>
              </a:rPr>
              <a:t>www.rdocumentation.org/packages/utils/versions/3.6.2/topics/read.table</a:t>
            </a:r>
            <a:r>
              <a:rPr lang="en-US" dirty="0" smtClean="0"/>
              <a:t> </a:t>
            </a:r>
            <a:endParaRPr lang="en-US" dirty="0"/>
          </a:p>
        </p:txBody>
      </p:sp>
    </p:spTree>
    <p:extLst>
      <p:ext uri="{BB962C8B-B14F-4D97-AF65-F5344CB8AC3E}">
        <p14:creationId xmlns:p14="http://schemas.microsoft.com/office/powerpoint/2010/main" val="1838907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 Excel</a:t>
            </a:r>
          </a:p>
        </p:txBody>
      </p:sp>
      <p:sp>
        <p:nvSpPr>
          <p:cNvPr id="3" name="Content Placeholder 2"/>
          <p:cNvSpPr>
            <a:spLocks noGrp="1"/>
          </p:cNvSpPr>
          <p:nvPr>
            <p:ph type="body" sz="quarter" idx="11"/>
          </p:nvPr>
        </p:nvSpPr>
        <p:spPr/>
        <p:txBody>
          <a:bodyPr/>
          <a:lstStyle/>
          <a:p>
            <a:r>
              <a:rPr lang="en-US" sz="3200" dirty="0"/>
              <a:t>These </a:t>
            </a:r>
            <a:r>
              <a:rPr lang="en-US" sz="3200" dirty="0" smtClean="0"/>
              <a:t>arguments allow us to fully customize how we import </a:t>
            </a:r>
            <a:r>
              <a:rPr lang="en-US" sz="3200" dirty="0"/>
              <a:t>d</a:t>
            </a:r>
            <a:r>
              <a:rPr lang="en-US" sz="3200" dirty="0" smtClean="0"/>
              <a:t>ata</a:t>
            </a:r>
          </a:p>
          <a:p>
            <a:r>
              <a:rPr lang="en-US" sz="3200" dirty="0" smtClean="0"/>
              <a:t>And are </a:t>
            </a:r>
            <a:r>
              <a:rPr lang="en-US" sz="3200" dirty="0"/>
              <a:t>especially useful if you have messy data</a:t>
            </a:r>
          </a:p>
          <a:p>
            <a:pPr lvl="1"/>
            <a:r>
              <a:rPr lang="en-US" sz="2400" dirty="0"/>
              <a:t>Often, real data is missing </a:t>
            </a:r>
            <a:r>
              <a:rPr lang="en-US" sz="2400" dirty="0" smtClean="0"/>
              <a:t>values</a:t>
            </a:r>
          </a:p>
          <a:p>
            <a:r>
              <a:rPr lang="en-US" sz="3200" dirty="0" smtClean="0"/>
              <a:t>And even though it looks messy you really only write it once and then copy &amp; paste every time after that</a:t>
            </a:r>
          </a:p>
          <a:p>
            <a:pPr lvl="1"/>
            <a:r>
              <a:rPr lang="en-US" sz="2400" dirty="0" smtClean="0"/>
              <a:t>In the real world, this is where most “new” computer code comes from…</a:t>
            </a:r>
          </a:p>
          <a:p>
            <a:r>
              <a:rPr lang="en-US" sz="3200" dirty="0" smtClean="0"/>
              <a:t>But still, it would be nice to have an easier way to do this</a:t>
            </a:r>
          </a:p>
          <a:p>
            <a:r>
              <a:rPr lang="en-US" sz="3200" dirty="0" smtClean="0"/>
              <a:t>Enter a tool to do it for us: Read Excel</a:t>
            </a:r>
            <a:endParaRPr lang="en-US" sz="3200" dirty="0"/>
          </a:p>
        </p:txBody>
      </p:sp>
    </p:spTree>
    <p:extLst>
      <p:ext uri="{BB962C8B-B14F-4D97-AF65-F5344CB8AC3E}">
        <p14:creationId xmlns:p14="http://schemas.microsoft.com/office/powerpoint/2010/main" val="397818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data with Read Excel package</a:t>
            </a:r>
            <a:endParaRPr lang="en-US" dirty="0"/>
          </a:p>
        </p:txBody>
      </p:sp>
      <p:sp>
        <p:nvSpPr>
          <p:cNvPr id="3" name="Content Placeholder 2"/>
          <p:cNvSpPr>
            <a:spLocks noGrp="1"/>
          </p:cNvSpPr>
          <p:nvPr>
            <p:ph type="body" sz="quarter" idx="11"/>
          </p:nvPr>
        </p:nvSpPr>
        <p:spPr/>
        <p:txBody>
          <a:bodyPr>
            <a:normAutofit fontScale="85000" lnSpcReduction="20000"/>
          </a:bodyPr>
          <a:lstStyle/>
          <a:p>
            <a:r>
              <a:rPr lang="en-US" dirty="0" smtClean="0"/>
              <a:t>But we’d rather work smarter, so let’s use another program instead</a:t>
            </a:r>
          </a:p>
          <a:p>
            <a:r>
              <a:rPr lang="en-US" dirty="0" smtClean="0"/>
              <a:t>Install the Read Excel package (and another one you’ll need)</a:t>
            </a:r>
            <a:endParaRPr lang="en-US" dirty="0"/>
          </a:p>
          <a:p>
            <a:pPr lvl="1"/>
            <a:r>
              <a:rPr lang="en-US" dirty="0" err="1" smtClean="0"/>
              <a:t>install.packages</a:t>
            </a:r>
            <a:r>
              <a:rPr lang="en-US" dirty="0"/>
              <a:t>("</a:t>
            </a:r>
            <a:r>
              <a:rPr lang="en-US" dirty="0" err="1"/>
              <a:t>readxl</a:t>
            </a:r>
            <a:r>
              <a:rPr lang="en-US" dirty="0" smtClean="0"/>
              <a:t>")</a:t>
            </a:r>
          </a:p>
          <a:p>
            <a:pPr lvl="1"/>
            <a:r>
              <a:rPr lang="en-US" dirty="0" err="1"/>
              <a:t>install.packages</a:t>
            </a:r>
            <a:r>
              <a:rPr lang="en-US" dirty="0"/>
              <a:t>('</a:t>
            </a:r>
            <a:r>
              <a:rPr lang="en-US" dirty="0" err="1"/>
              <a:t>Rcpp</a:t>
            </a:r>
            <a:r>
              <a:rPr lang="en-US" dirty="0" smtClean="0"/>
              <a:t>')</a:t>
            </a:r>
          </a:p>
          <a:p>
            <a:endParaRPr lang="en-US" dirty="0"/>
          </a:p>
          <a:p>
            <a:r>
              <a:rPr lang="en-US" dirty="0"/>
              <a:t>A</a:t>
            </a:r>
            <a:r>
              <a:rPr lang="en-US" dirty="0" smtClean="0"/>
              <a:t>nd then load the library</a:t>
            </a:r>
          </a:p>
          <a:p>
            <a:pPr lvl="1"/>
            <a:r>
              <a:rPr lang="en-US" dirty="0"/>
              <a:t>library("</a:t>
            </a:r>
            <a:r>
              <a:rPr lang="en-US" dirty="0" err="1"/>
              <a:t>readxl</a:t>
            </a:r>
            <a:r>
              <a:rPr lang="en-US" dirty="0" smtClean="0"/>
              <a:t>")</a:t>
            </a:r>
          </a:p>
          <a:p>
            <a:endParaRPr lang="en-US" dirty="0" smtClean="0"/>
          </a:p>
          <a:p>
            <a:r>
              <a:rPr lang="en-US" dirty="0" smtClean="0"/>
              <a:t>This package will take care of some of the heavy lifting for us</a:t>
            </a:r>
            <a:endParaRPr lang="en-US" dirty="0"/>
          </a:p>
        </p:txBody>
      </p:sp>
    </p:spTree>
    <p:extLst>
      <p:ext uri="{BB962C8B-B14F-4D97-AF65-F5344CB8AC3E}">
        <p14:creationId xmlns:p14="http://schemas.microsoft.com/office/powerpoint/2010/main" val="3928987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lstStyle/>
          <a:p>
            <a:r>
              <a:rPr lang="en-US" sz="3600" dirty="0" smtClean="0"/>
              <a:t>Now we can just read excel files</a:t>
            </a:r>
          </a:p>
          <a:p>
            <a:pPr lvl="1"/>
            <a:r>
              <a:rPr lang="en-US" sz="2800" dirty="0" smtClean="0"/>
              <a:t>data </a:t>
            </a:r>
            <a:r>
              <a:rPr lang="en-US" sz="2800" dirty="0"/>
              <a:t>&lt;- </a:t>
            </a:r>
            <a:r>
              <a:rPr lang="en-US" sz="2800" dirty="0" err="1"/>
              <a:t>system.file</a:t>
            </a:r>
            <a:r>
              <a:rPr lang="en-US" sz="2800" dirty="0" smtClean="0"/>
              <a:t>(“C:\path\to\ExcelFile.xlsx</a:t>
            </a:r>
            <a:r>
              <a:rPr lang="en-US" sz="2800" dirty="0"/>
              <a:t>", package = "</a:t>
            </a:r>
            <a:r>
              <a:rPr lang="en-US" sz="2800" dirty="0" err="1"/>
              <a:t>readxl</a:t>
            </a:r>
            <a:r>
              <a:rPr lang="en-US" sz="2800" dirty="0"/>
              <a:t>")</a:t>
            </a:r>
          </a:p>
          <a:p>
            <a:pPr lvl="1"/>
            <a:r>
              <a:rPr lang="en-US" sz="2800" dirty="0" err="1" smtClean="0"/>
              <a:t>read_excel</a:t>
            </a:r>
            <a:r>
              <a:rPr lang="en-US" sz="2800" dirty="0" smtClean="0"/>
              <a:t>(data)</a:t>
            </a:r>
          </a:p>
          <a:p>
            <a:r>
              <a:rPr lang="en-US" sz="3600" dirty="0" smtClean="0"/>
              <a:t>Or, we can read a specific tab within the excel file, either by sheet number or name:</a:t>
            </a:r>
          </a:p>
          <a:p>
            <a:pPr lvl="1"/>
            <a:r>
              <a:rPr lang="en-US" sz="2800" dirty="0" smtClean="0"/>
              <a:t>Import data from tab 2:</a:t>
            </a:r>
          </a:p>
          <a:p>
            <a:pPr lvl="2"/>
            <a:r>
              <a:rPr lang="en-US" sz="2400" dirty="0" err="1" smtClean="0"/>
              <a:t>read_excel</a:t>
            </a:r>
            <a:r>
              <a:rPr lang="en-US" sz="2400" dirty="0" smtClean="0"/>
              <a:t>(data, 2)</a:t>
            </a:r>
          </a:p>
          <a:p>
            <a:pPr lvl="1"/>
            <a:r>
              <a:rPr lang="en-US" sz="2800" dirty="0" smtClean="0"/>
              <a:t>Import data from tab “</a:t>
            </a:r>
            <a:r>
              <a:rPr lang="en-US" sz="2800" dirty="0" err="1" smtClean="0"/>
              <a:t>patient_data</a:t>
            </a:r>
            <a:r>
              <a:rPr lang="en-US" sz="2800" dirty="0" smtClean="0"/>
              <a:t>”</a:t>
            </a:r>
          </a:p>
          <a:p>
            <a:pPr lvl="1"/>
            <a:r>
              <a:rPr lang="en-US" sz="2800" dirty="0" err="1"/>
              <a:t>r</a:t>
            </a:r>
            <a:r>
              <a:rPr lang="en-US" sz="2800" dirty="0" err="1" smtClean="0"/>
              <a:t>ead_excel</a:t>
            </a:r>
            <a:r>
              <a:rPr lang="en-US" sz="2800" dirty="0" smtClean="0"/>
              <a:t>(data, </a:t>
            </a:r>
            <a:r>
              <a:rPr lang="en-US" sz="2800" dirty="0" err="1" smtClean="0"/>
              <a:t>patient_data</a:t>
            </a:r>
            <a:r>
              <a:rPr lang="en-US" sz="2800" dirty="0" smtClean="0"/>
              <a:t>)</a:t>
            </a:r>
            <a:endParaRPr lang="en-US" sz="2800" dirty="0"/>
          </a:p>
        </p:txBody>
      </p:sp>
      <p:sp>
        <p:nvSpPr>
          <p:cNvPr id="7" name="Title 1"/>
          <p:cNvSpPr>
            <a:spLocks noGrp="1"/>
          </p:cNvSpPr>
          <p:nvPr>
            <p:ph type="title"/>
          </p:nvPr>
        </p:nvSpPr>
        <p:spPr>
          <a:xfrm>
            <a:off x="256235" y="93342"/>
            <a:ext cx="7553329" cy="991452"/>
          </a:xfrm>
        </p:spPr>
        <p:txBody>
          <a:bodyPr/>
          <a:lstStyle/>
          <a:p>
            <a:r>
              <a:rPr lang="en-US" dirty="0" smtClean="0"/>
              <a:t>Importing data with Read Excel package</a:t>
            </a:r>
            <a:endParaRPr lang="en-US" dirty="0"/>
          </a:p>
        </p:txBody>
      </p:sp>
    </p:spTree>
    <p:extLst>
      <p:ext uri="{BB962C8B-B14F-4D97-AF65-F5344CB8AC3E}">
        <p14:creationId xmlns:p14="http://schemas.microsoft.com/office/powerpoint/2010/main" val="299678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t>
            </a:r>
            <a:r>
              <a:rPr lang="en-US" dirty="0" smtClean="0"/>
              <a:t>data: paths</a:t>
            </a:r>
            <a:endParaRPr lang="en-US" dirty="0"/>
          </a:p>
        </p:txBody>
      </p:sp>
      <p:sp>
        <p:nvSpPr>
          <p:cNvPr id="3" name="Content Placeholder 2"/>
          <p:cNvSpPr>
            <a:spLocks noGrp="1"/>
          </p:cNvSpPr>
          <p:nvPr>
            <p:ph type="body" sz="quarter" idx="11"/>
          </p:nvPr>
        </p:nvSpPr>
        <p:spPr/>
        <p:txBody>
          <a:bodyPr>
            <a:normAutofit fontScale="70000" lnSpcReduction="20000"/>
          </a:bodyPr>
          <a:lstStyle/>
          <a:p>
            <a:r>
              <a:rPr lang="en-US" dirty="0" smtClean="0"/>
              <a:t>The path to a file is the location of that file</a:t>
            </a:r>
          </a:p>
          <a:p>
            <a:pPr lvl="1"/>
            <a:r>
              <a:rPr lang="en-US" dirty="0" smtClean="0"/>
              <a:t>Programmers call this a </a:t>
            </a:r>
            <a:r>
              <a:rPr lang="en-US" u="sng" dirty="0" smtClean="0"/>
              <a:t>directory</a:t>
            </a:r>
          </a:p>
          <a:p>
            <a:pPr lvl="1"/>
            <a:r>
              <a:rPr lang="en-US" dirty="0" smtClean="0"/>
              <a:t>The path is the order of icons you double-click to get to it</a:t>
            </a:r>
          </a:p>
          <a:p>
            <a:pPr lvl="1"/>
            <a:r>
              <a:rPr lang="en-US" dirty="0" smtClean="0"/>
              <a:t>It might look </a:t>
            </a:r>
            <a:r>
              <a:rPr lang="en-US" dirty="0"/>
              <a:t>like C:\</a:t>
            </a:r>
            <a:r>
              <a:rPr lang="en-US" dirty="0" smtClean="0"/>
              <a:t>Users\Littl\Documents\Rcode\qBioBootcamp\examples</a:t>
            </a:r>
          </a:p>
          <a:p>
            <a:r>
              <a:rPr lang="en-US" dirty="0" smtClean="0"/>
              <a:t>So all the files associated with example1 are in this directory</a:t>
            </a:r>
          </a:p>
          <a:p>
            <a:pPr lvl="1"/>
            <a:r>
              <a:rPr lang="en-US" dirty="0" smtClean="0"/>
              <a:t>Excel files</a:t>
            </a:r>
          </a:p>
          <a:p>
            <a:pPr lvl="1"/>
            <a:r>
              <a:rPr lang="en-US" dirty="0" smtClean="0"/>
              <a:t>R script</a:t>
            </a:r>
          </a:p>
          <a:p>
            <a:pPr lvl="1"/>
            <a:r>
              <a:rPr lang="en-US" dirty="0" smtClean="0"/>
              <a:t>Exported plots/figures</a:t>
            </a:r>
          </a:p>
          <a:p>
            <a:pPr lvl="1"/>
            <a:r>
              <a:rPr lang="en-US" dirty="0" smtClean="0"/>
              <a:t>Etc.</a:t>
            </a:r>
            <a:endParaRPr lang="en-US" dirty="0"/>
          </a:p>
          <a:p>
            <a:r>
              <a:rPr lang="en-US" dirty="0" smtClean="0"/>
              <a:t>But R isn’t installed in the same directory as our data. It has a stored value called the </a:t>
            </a:r>
            <a:r>
              <a:rPr lang="en-US" u="sng" dirty="0" smtClean="0"/>
              <a:t>working directory</a:t>
            </a:r>
            <a:r>
              <a:rPr lang="en-US" dirty="0" smtClean="0"/>
              <a:t>, which is where it will look for files if we don’t specify a path. R is happy to tell us where this is:</a:t>
            </a:r>
            <a:endParaRPr lang="en-US" dirty="0"/>
          </a:p>
        </p:txBody>
      </p:sp>
      <p:pic>
        <p:nvPicPr>
          <p:cNvPr id="5" name="Picture 4"/>
          <p:cNvPicPr>
            <a:picLocks noChangeAspect="1"/>
          </p:cNvPicPr>
          <p:nvPr/>
        </p:nvPicPr>
        <p:blipFill>
          <a:blip r:embed="rId2"/>
          <a:stretch>
            <a:fillRect/>
          </a:stretch>
        </p:blipFill>
        <p:spPr>
          <a:xfrm>
            <a:off x="3179635" y="6007100"/>
            <a:ext cx="3807762" cy="466852"/>
          </a:xfrm>
          <a:prstGeom prst="rect">
            <a:avLst/>
          </a:prstGeom>
        </p:spPr>
      </p:pic>
    </p:spTree>
    <p:extLst>
      <p:ext uri="{BB962C8B-B14F-4D97-AF65-F5344CB8AC3E}">
        <p14:creationId xmlns:p14="http://schemas.microsoft.com/office/powerpoint/2010/main" val="96018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ustonMethodist_PPT">
  <a:themeElements>
    <a:clrScheme name="Houston Methodist Color Palette">
      <a:dk1>
        <a:sysClr val="windowText" lastClr="000000"/>
      </a:dk1>
      <a:lt1>
        <a:sysClr val="window" lastClr="FFFFFF"/>
      </a:lt1>
      <a:dk2>
        <a:srgbClr val="124A7E"/>
      </a:dk2>
      <a:lt2>
        <a:srgbClr val="FFFFFF"/>
      </a:lt2>
      <a:accent1>
        <a:srgbClr val="124A7E"/>
      </a:accent1>
      <a:accent2>
        <a:srgbClr val="749ABB"/>
      </a:accent2>
      <a:accent3>
        <a:srgbClr val="6A813B"/>
      </a:accent3>
      <a:accent4>
        <a:srgbClr val="AC0033"/>
      </a:accent4>
      <a:accent5>
        <a:srgbClr val="E24301"/>
      </a:accent5>
      <a:accent6>
        <a:srgbClr val="007078"/>
      </a:accent6>
      <a:hlink>
        <a:srgbClr val="124A7E"/>
      </a:hlink>
      <a:folHlink>
        <a:srgbClr val="124A7E"/>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ustonMethodist_PPT" id="{0C35E3C9-6EFF-3744-BCEB-D38F5D807F43}" vid="{4713B68C-D0C3-C548-B190-114A456657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3556</TotalTime>
  <Words>2180</Words>
  <Application>Microsoft Office PowerPoint</Application>
  <PresentationFormat>Widescreen</PresentationFormat>
  <Paragraphs>283</Paragraphs>
  <Slides>35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ＭＳ Ｐゴシック</vt:lpstr>
      <vt:lpstr>Franklin Gothic Medium</vt:lpstr>
      <vt:lpstr>Franklin Gothic Book</vt:lpstr>
      <vt:lpstr>Calibri Light</vt:lpstr>
      <vt:lpstr>Arial</vt:lpstr>
      <vt:lpstr>Wingdings</vt:lpstr>
      <vt:lpstr>Cambria Math</vt:lpstr>
      <vt:lpstr>Calibri</vt:lpstr>
      <vt:lpstr>Office Theme</vt:lpstr>
      <vt:lpstr>HoustonMethodist_PPT</vt:lpstr>
      <vt:lpstr>MAPTA presents: R Coding Bootcamp Day 4: Importing &amp; fitting data with built-in and user-defined equations</vt:lpstr>
      <vt:lpstr>Importing data</vt:lpstr>
      <vt:lpstr>Importing data: Excel</vt:lpstr>
      <vt:lpstr>Importing data: Excel</vt:lpstr>
      <vt:lpstr>Importing data: Excel</vt:lpstr>
      <vt:lpstr>Importing data: Excel</vt:lpstr>
      <vt:lpstr>Importing data with Read Excel package</vt:lpstr>
      <vt:lpstr>Importing data with Read Excel package</vt:lpstr>
      <vt:lpstr>Importing data: paths</vt:lpstr>
      <vt:lpstr>Importing data: paths</vt:lpstr>
      <vt:lpstr>Importing data: paths</vt:lpstr>
      <vt:lpstr>Importing data with Read Excel package</vt:lpstr>
      <vt:lpstr>R Markdown: includes</vt:lpstr>
      <vt:lpstr>R Markdown: includes</vt:lpstr>
      <vt:lpstr>Fitting to data: linear model</vt:lpstr>
      <vt:lpstr>Fitting to data: linear model lm()</vt:lpstr>
      <vt:lpstr>Linear model: the results</vt:lpstr>
      <vt:lpstr>Defining equations in R</vt:lpstr>
      <vt:lpstr>Fitting equations to data</vt:lpstr>
      <vt:lpstr>An aside about vocabulary</vt:lpstr>
      <vt:lpstr>Example: Gaussian</vt:lpstr>
      <vt:lpstr>Example: Gaussian</vt:lpstr>
      <vt:lpstr>Fitting data: a closer look</vt:lpstr>
      <vt:lpstr>Fitting data: a closer look</vt:lpstr>
      <vt:lpstr>A quick aside</vt:lpstr>
      <vt:lpstr>And a deeper look</vt:lpstr>
      <vt:lpstr>And a deeper look</vt:lpstr>
      <vt:lpstr>Case study: maximize protein stability</vt:lpstr>
      <vt:lpstr>The data</vt:lpstr>
      <vt:lpstr>Solving the problem</vt:lpstr>
      <vt:lpstr>Solving the problem</vt:lpstr>
      <vt:lpstr>Solving the problem</vt:lpstr>
      <vt:lpstr>Solving the problem</vt:lpstr>
      <vt:lpstr>Solving the problem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patient response to checkpoint inhibitor therapy using mathematical modeling</dc:title>
  <dc:creator>Joe Butner</dc:creator>
  <cp:lastModifiedBy>Joe Butner</cp:lastModifiedBy>
  <cp:revision>259</cp:revision>
  <dcterms:created xsi:type="dcterms:W3CDTF">2018-12-06T20:56:10Z</dcterms:created>
  <dcterms:modified xsi:type="dcterms:W3CDTF">2022-01-24T15:22:52Z</dcterms:modified>
</cp:coreProperties>
</file>