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4" r:id="rId2"/>
  </p:sldMasterIdLst>
  <p:notesMasterIdLst>
    <p:notesMasterId r:id="rId35"/>
  </p:notesMasterIdLst>
  <p:sldIdLst>
    <p:sldId id="324" r:id="rId3"/>
    <p:sldId id="325" r:id="rId4"/>
    <p:sldId id="326" r:id="rId5"/>
    <p:sldId id="327" r:id="rId6"/>
    <p:sldId id="328" r:id="rId7"/>
    <p:sldId id="376" r:id="rId8"/>
    <p:sldId id="329" r:id="rId9"/>
    <p:sldId id="330" r:id="rId10"/>
    <p:sldId id="331" r:id="rId11"/>
    <p:sldId id="377" r:id="rId12"/>
    <p:sldId id="332" r:id="rId13"/>
    <p:sldId id="333" r:id="rId14"/>
    <p:sldId id="334" r:id="rId15"/>
    <p:sldId id="339" r:id="rId16"/>
    <p:sldId id="336" r:id="rId17"/>
    <p:sldId id="337" r:id="rId18"/>
    <p:sldId id="338" r:id="rId19"/>
    <p:sldId id="363" r:id="rId20"/>
    <p:sldId id="364" r:id="rId21"/>
    <p:sldId id="365" r:id="rId22"/>
    <p:sldId id="366" r:id="rId23"/>
    <p:sldId id="367" r:id="rId24"/>
    <p:sldId id="368" r:id="rId25"/>
    <p:sldId id="369" r:id="rId26"/>
    <p:sldId id="370" r:id="rId27"/>
    <p:sldId id="371" r:id="rId28"/>
    <p:sldId id="372" r:id="rId29"/>
    <p:sldId id="373" r:id="rId30"/>
    <p:sldId id="374" r:id="rId31"/>
    <p:sldId id="375" r:id="rId32"/>
    <p:sldId id="362" r:id="rId33"/>
    <p:sldId id="296" r:id="rId34"/>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ＭＳ Ｐゴシック" panose="020B0600070205080204" pitchFamily="34" charset="-128"/>
      <p:regular r:id="rId40"/>
    </p:embeddedFont>
    <p:embeddedFont>
      <p:font typeface="Franklin Gothic Medium" panose="020B0603020102020204" pitchFamily="34" charset="0"/>
      <p:regular r:id="rId41"/>
      <p:italic r:id="rId42"/>
    </p:embeddedFont>
    <p:embeddedFont>
      <p:font typeface="Franklin Gothic Book" panose="020B0503020102020204" pitchFamily="34" charset="0"/>
      <p:regular r:id="rId43"/>
      <p:italic r:id="rId44"/>
    </p:embeddedFont>
    <p:embeddedFont>
      <p:font typeface="Calibri Light" panose="020F0302020204030204" pitchFamily="34" charset="0"/>
      <p:regular r:id="rId45"/>
      <p: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Zhihui" initials="WZ" lastIdx="11" clrIdx="0">
    <p:extLst>
      <p:ext uri="{19B8F6BF-5375-455C-9EA6-DF929625EA0E}">
        <p15:presenceInfo xmlns:p15="http://schemas.microsoft.com/office/powerpoint/2012/main" userId="Wang, Zhihu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29" autoAdjust="0"/>
    <p:restoredTop sz="89408" autoAdjust="0"/>
  </p:normalViewPr>
  <p:slideViewPr>
    <p:cSldViewPr snapToGrid="0">
      <p:cViewPr varScale="1">
        <p:scale>
          <a:sx n="79" d="100"/>
          <a:sy n="79" d="100"/>
        </p:scale>
        <p:origin x="34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7.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1A1709-3A79-482F-9542-5574B0487E90}"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E503444D-15D9-43B1-9A11-AC598AA193F8}">
      <dgm:prSet phldrT="[Text]"/>
      <dgm:spPr/>
      <dgm:t>
        <a:bodyPr/>
        <a:lstStyle/>
        <a:p>
          <a:r>
            <a:rPr lang="en-US" dirty="0" smtClean="0"/>
            <a:t>Fahrenheit</a:t>
          </a:r>
          <a:endParaRPr lang="en-US" dirty="0"/>
        </a:p>
      </dgm:t>
    </dgm:pt>
    <dgm:pt modelId="{BECC0556-AB81-4EA8-B9B9-0DA442D0ADEF}" type="parTrans" cxnId="{E21C575B-B00A-42DD-9CE2-BA68DA5C32AA}">
      <dgm:prSet/>
      <dgm:spPr/>
      <dgm:t>
        <a:bodyPr/>
        <a:lstStyle/>
        <a:p>
          <a:endParaRPr lang="en-US"/>
        </a:p>
      </dgm:t>
    </dgm:pt>
    <dgm:pt modelId="{0961B296-CEAE-4001-A1B6-BC3959C3B35E}" type="sibTrans" cxnId="{E21C575B-B00A-42DD-9CE2-BA68DA5C32AA}">
      <dgm:prSet/>
      <dgm:spPr/>
      <dgm:t>
        <a:bodyPr/>
        <a:lstStyle/>
        <a:p>
          <a:endParaRPr lang="en-US"/>
        </a:p>
      </dgm:t>
    </dgm:pt>
    <dgm:pt modelId="{7A1BE35D-1663-431B-8038-1B2073CF8BFF}">
      <dgm:prSet phldrT="[Text]"/>
      <dgm:spPr/>
      <dgm:t>
        <a:bodyPr/>
        <a:lstStyle/>
        <a:p>
          <a:r>
            <a:rPr lang="en-US" dirty="0" smtClean="0"/>
            <a:t>Celsius</a:t>
          </a:r>
          <a:endParaRPr lang="en-US" dirty="0"/>
        </a:p>
      </dgm:t>
    </dgm:pt>
    <dgm:pt modelId="{63CAAFC4-6C1D-4893-936F-2FC8485C653B}" type="parTrans" cxnId="{BB623911-980C-437B-A5DC-FDBF16E4BAAD}">
      <dgm:prSet/>
      <dgm:spPr/>
      <dgm:t>
        <a:bodyPr/>
        <a:lstStyle/>
        <a:p>
          <a:endParaRPr lang="en-US"/>
        </a:p>
      </dgm:t>
    </dgm:pt>
    <dgm:pt modelId="{B9B8FB55-C399-4641-902B-A8C4A70DCF48}" type="sibTrans" cxnId="{BB623911-980C-437B-A5DC-FDBF16E4BAAD}">
      <dgm:prSet/>
      <dgm:spPr/>
      <dgm:t>
        <a:bodyPr/>
        <a:lstStyle/>
        <a:p>
          <a:endParaRPr lang="en-US"/>
        </a:p>
      </dgm:t>
    </dgm:pt>
    <dgm:pt modelId="{3F62A55A-7301-452F-9197-32B7D37257FE}">
      <dgm:prSet phldrT="[Text]"/>
      <dgm:spPr/>
      <dgm:t>
        <a:bodyPr/>
        <a:lstStyle/>
        <a:p>
          <a:r>
            <a:rPr lang="en-US" dirty="0" smtClean="0"/>
            <a:t>Kelvin</a:t>
          </a:r>
          <a:endParaRPr lang="en-US" dirty="0"/>
        </a:p>
      </dgm:t>
    </dgm:pt>
    <dgm:pt modelId="{71406014-2F58-4C58-B7FE-294706C954F7}" type="parTrans" cxnId="{29A5D94B-6022-402B-BB7D-94353B985A89}">
      <dgm:prSet/>
      <dgm:spPr/>
      <dgm:t>
        <a:bodyPr/>
        <a:lstStyle/>
        <a:p>
          <a:endParaRPr lang="en-US"/>
        </a:p>
      </dgm:t>
    </dgm:pt>
    <dgm:pt modelId="{D99FF898-3A45-4A91-9F01-FD2C4CAAFF39}" type="sibTrans" cxnId="{29A5D94B-6022-402B-BB7D-94353B985A89}">
      <dgm:prSet/>
      <dgm:spPr/>
      <dgm:t>
        <a:bodyPr/>
        <a:lstStyle/>
        <a:p>
          <a:endParaRPr lang="en-US"/>
        </a:p>
      </dgm:t>
    </dgm:pt>
    <dgm:pt modelId="{A71FFAF5-F660-44A2-BCCD-14B920CB5F57}" type="pres">
      <dgm:prSet presAssocID="{DA1A1709-3A79-482F-9542-5574B0487E90}" presName="cycle" presStyleCnt="0">
        <dgm:presLayoutVars>
          <dgm:dir/>
          <dgm:resizeHandles val="exact"/>
        </dgm:presLayoutVars>
      </dgm:prSet>
      <dgm:spPr/>
      <dgm:t>
        <a:bodyPr/>
        <a:lstStyle/>
        <a:p>
          <a:endParaRPr lang="en-US"/>
        </a:p>
      </dgm:t>
    </dgm:pt>
    <dgm:pt modelId="{9CF81B27-CE1B-4B39-B3F7-D3B27A342A13}" type="pres">
      <dgm:prSet presAssocID="{E503444D-15D9-43B1-9A11-AC598AA193F8}" presName="dummy" presStyleCnt="0"/>
      <dgm:spPr/>
    </dgm:pt>
    <dgm:pt modelId="{EA068686-CFE7-41F3-94BC-535C66BF85CB}" type="pres">
      <dgm:prSet presAssocID="{E503444D-15D9-43B1-9A11-AC598AA193F8}" presName="node" presStyleLbl="revTx" presStyleIdx="0" presStyleCnt="3">
        <dgm:presLayoutVars>
          <dgm:bulletEnabled val="1"/>
        </dgm:presLayoutVars>
      </dgm:prSet>
      <dgm:spPr/>
      <dgm:t>
        <a:bodyPr/>
        <a:lstStyle/>
        <a:p>
          <a:endParaRPr lang="en-US"/>
        </a:p>
      </dgm:t>
    </dgm:pt>
    <dgm:pt modelId="{D8A34F9C-D9A1-44D1-B0FE-6DF38E884D39}" type="pres">
      <dgm:prSet presAssocID="{0961B296-CEAE-4001-A1B6-BC3959C3B35E}" presName="sibTrans" presStyleLbl="node1" presStyleIdx="0" presStyleCnt="3"/>
      <dgm:spPr/>
      <dgm:t>
        <a:bodyPr/>
        <a:lstStyle/>
        <a:p>
          <a:endParaRPr lang="en-US"/>
        </a:p>
      </dgm:t>
    </dgm:pt>
    <dgm:pt modelId="{37F33131-4036-4651-A1F7-E460EB74D83D}" type="pres">
      <dgm:prSet presAssocID="{7A1BE35D-1663-431B-8038-1B2073CF8BFF}" presName="dummy" presStyleCnt="0"/>
      <dgm:spPr/>
    </dgm:pt>
    <dgm:pt modelId="{36AEF0EB-303F-4CD6-A140-88B8609C1C22}" type="pres">
      <dgm:prSet presAssocID="{7A1BE35D-1663-431B-8038-1B2073CF8BFF}" presName="node" presStyleLbl="revTx" presStyleIdx="1" presStyleCnt="3">
        <dgm:presLayoutVars>
          <dgm:bulletEnabled val="1"/>
        </dgm:presLayoutVars>
      </dgm:prSet>
      <dgm:spPr/>
      <dgm:t>
        <a:bodyPr/>
        <a:lstStyle/>
        <a:p>
          <a:endParaRPr lang="en-US"/>
        </a:p>
      </dgm:t>
    </dgm:pt>
    <dgm:pt modelId="{D6B64488-2DB7-44D7-9271-1154DFEAFDB6}" type="pres">
      <dgm:prSet presAssocID="{B9B8FB55-C399-4641-902B-A8C4A70DCF48}" presName="sibTrans" presStyleLbl="node1" presStyleIdx="1" presStyleCnt="3"/>
      <dgm:spPr/>
      <dgm:t>
        <a:bodyPr/>
        <a:lstStyle/>
        <a:p>
          <a:endParaRPr lang="en-US"/>
        </a:p>
      </dgm:t>
    </dgm:pt>
    <dgm:pt modelId="{5280F161-DE1A-4B7E-8603-B9064667E8DE}" type="pres">
      <dgm:prSet presAssocID="{3F62A55A-7301-452F-9197-32B7D37257FE}" presName="dummy" presStyleCnt="0"/>
      <dgm:spPr/>
    </dgm:pt>
    <dgm:pt modelId="{0DD52F4D-1242-472E-BF61-CB59395288ED}" type="pres">
      <dgm:prSet presAssocID="{3F62A55A-7301-452F-9197-32B7D37257FE}" presName="node" presStyleLbl="revTx" presStyleIdx="2" presStyleCnt="3">
        <dgm:presLayoutVars>
          <dgm:bulletEnabled val="1"/>
        </dgm:presLayoutVars>
      </dgm:prSet>
      <dgm:spPr/>
      <dgm:t>
        <a:bodyPr/>
        <a:lstStyle/>
        <a:p>
          <a:endParaRPr lang="en-US"/>
        </a:p>
      </dgm:t>
    </dgm:pt>
    <dgm:pt modelId="{046F8B42-D6C3-461C-AB29-ED249963B6A4}" type="pres">
      <dgm:prSet presAssocID="{D99FF898-3A45-4A91-9F01-FD2C4CAAFF39}" presName="sibTrans" presStyleLbl="node1" presStyleIdx="2" presStyleCnt="3"/>
      <dgm:spPr/>
      <dgm:t>
        <a:bodyPr/>
        <a:lstStyle/>
        <a:p>
          <a:endParaRPr lang="en-US"/>
        </a:p>
      </dgm:t>
    </dgm:pt>
  </dgm:ptLst>
  <dgm:cxnLst>
    <dgm:cxn modelId="{8C954944-0E8F-45B6-8B15-920FA125D5AF}" type="presOf" srcId="{3F62A55A-7301-452F-9197-32B7D37257FE}" destId="{0DD52F4D-1242-472E-BF61-CB59395288ED}" srcOrd="0" destOrd="0" presId="urn:microsoft.com/office/officeart/2005/8/layout/cycle1"/>
    <dgm:cxn modelId="{BB623911-980C-437B-A5DC-FDBF16E4BAAD}" srcId="{DA1A1709-3A79-482F-9542-5574B0487E90}" destId="{7A1BE35D-1663-431B-8038-1B2073CF8BFF}" srcOrd="1" destOrd="0" parTransId="{63CAAFC4-6C1D-4893-936F-2FC8485C653B}" sibTransId="{B9B8FB55-C399-4641-902B-A8C4A70DCF48}"/>
    <dgm:cxn modelId="{E963AA0D-2038-4DDF-8808-D4FC11429A0D}" type="presOf" srcId="{B9B8FB55-C399-4641-902B-A8C4A70DCF48}" destId="{D6B64488-2DB7-44D7-9271-1154DFEAFDB6}" srcOrd="0" destOrd="0" presId="urn:microsoft.com/office/officeart/2005/8/layout/cycle1"/>
    <dgm:cxn modelId="{29A5D94B-6022-402B-BB7D-94353B985A89}" srcId="{DA1A1709-3A79-482F-9542-5574B0487E90}" destId="{3F62A55A-7301-452F-9197-32B7D37257FE}" srcOrd="2" destOrd="0" parTransId="{71406014-2F58-4C58-B7FE-294706C954F7}" sibTransId="{D99FF898-3A45-4A91-9F01-FD2C4CAAFF39}"/>
    <dgm:cxn modelId="{ABC9E6B4-C72A-4E93-835C-E374514C70D4}" type="presOf" srcId="{E503444D-15D9-43B1-9A11-AC598AA193F8}" destId="{EA068686-CFE7-41F3-94BC-535C66BF85CB}" srcOrd="0" destOrd="0" presId="urn:microsoft.com/office/officeart/2005/8/layout/cycle1"/>
    <dgm:cxn modelId="{C3D8E25B-293F-4A49-A9D0-BBB5B237E40A}" type="presOf" srcId="{7A1BE35D-1663-431B-8038-1B2073CF8BFF}" destId="{36AEF0EB-303F-4CD6-A140-88B8609C1C22}" srcOrd="0" destOrd="0" presId="urn:microsoft.com/office/officeart/2005/8/layout/cycle1"/>
    <dgm:cxn modelId="{8854DDE7-B21E-46BE-A85A-A2F49FC9F83C}" type="presOf" srcId="{DA1A1709-3A79-482F-9542-5574B0487E90}" destId="{A71FFAF5-F660-44A2-BCCD-14B920CB5F57}" srcOrd="0" destOrd="0" presId="urn:microsoft.com/office/officeart/2005/8/layout/cycle1"/>
    <dgm:cxn modelId="{3C7CD383-42D9-4FE9-9290-056147682425}" type="presOf" srcId="{0961B296-CEAE-4001-A1B6-BC3959C3B35E}" destId="{D8A34F9C-D9A1-44D1-B0FE-6DF38E884D39}" srcOrd="0" destOrd="0" presId="urn:microsoft.com/office/officeart/2005/8/layout/cycle1"/>
    <dgm:cxn modelId="{E21C575B-B00A-42DD-9CE2-BA68DA5C32AA}" srcId="{DA1A1709-3A79-482F-9542-5574B0487E90}" destId="{E503444D-15D9-43B1-9A11-AC598AA193F8}" srcOrd="0" destOrd="0" parTransId="{BECC0556-AB81-4EA8-B9B9-0DA442D0ADEF}" sibTransId="{0961B296-CEAE-4001-A1B6-BC3959C3B35E}"/>
    <dgm:cxn modelId="{4DC66CEF-72E1-4E66-9BD8-15FD8716C6BF}" type="presOf" srcId="{D99FF898-3A45-4A91-9F01-FD2C4CAAFF39}" destId="{046F8B42-D6C3-461C-AB29-ED249963B6A4}" srcOrd="0" destOrd="0" presId="urn:microsoft.com/office/officeart/2005/8/layout/cycle1"/>
    <dgm:cxn modelId="{458E11FB-9CAA-4CFA-834C-ED9FC0F96EFB}" type="presParOf" srcId="{A71FFAF5-F660-44A2-BCCD-14B920CB5F57}" destId="{9CF81B27-CE1B-4B39-B3F7-D3B27A342A13}" srcOrd="0" destOrd="0" presId="urn:microsoft.com/office/officeart/2005/8/layout/cycle1"/>
    <dgm:cxn modelId="{8C132C52-454F-4B2D-824E-90A58C6203D4}" type="presParOf" srcId="{A71FFAF5-F660-44A2-BCCD-14B920CB5F57}" destId="{EA068686-CFE7-41F3-94BC-535C66BF85CB}" srcOrd="1" destOrd="0" presId="urn:microsoft.com/office/officeart/2005/8/layout/cycle1"/>
    <dgm:cxn modelId="{E11DF621-2943-43AE-ACEA-5F3CEF652D01}" type="presParOf" srcId="{A71FFAF5-F660-44A2-BCCD-14B920CB5F57}" destId="{D8A34F9C-D9A1-44D1-B0FE-6DF38E884D39}" srcOrd="2" destOrd="0" presId="urn:microsoft.com/office/officeart/2005/8/layout/cycle1"/>
    <dgm:cxn modelId="{58E94782-4132-4D86-9AA0-DCD2291C195F}" type="presParOf" srcId="{A71FFAF5-F660-44A2-BCCD-14B920CB5F57}" destId="{37F33131-4036-4651-A1F7-E460EB74D83D}" srcOrd="3" destOrd="0" presId="urn:microsoft.com/office/officeart/2005/8/layout/cycle1"/>
    <dgm:cxn modelId="{AFCC0788-324E-4401-A020-1E11A599F047}" type="presParOf" srcId="{A71FFAF5-F660-44A2-BCCD-14B920CB5F57}" destId="{36AEF0EB-303F-4CD6-A140-88B8609C1C22}" srcOrd="4" destOrd="0" presId="urn:microsoft.com/office/officeart/2005/8/layout/cycle1"/>
    <dgm:cxn modelId="{A82D2DB5-BB27-43D6-B88B-1F517FEA5241}" type="presParOf" srcId="{A71FFAF5-F660-44A2-BCCD-14B920CB5F57}" destId="{D6B64488-2DB7-44D7-9271-1154DFEAFDB6}" srcOrd="5" destOrd="0" presId="urn:microsoft.com/office/officeart/2005/8/layout/cycle1"/>
    <dgm:cxn modelId="{D1B1C3AF-434B-4D37-9A65-EF7D3BCA0FB0}" type="presParOf" srcId="{A71FFAF5-F660-44A2-BCCD-14B920CB5F57}" destId="{5280F161-DE1A-4B7E-8603-B9064667E8DE}" srcOrd="6" destOrd="0" presId="urn:microsoft.com/office/officeart/2005/8/layout/cycle1"/>
    <dgm:cxn modelId="{B6EB986F-5A0F-4740-BDCE-C493D84F7EFD}" type="presParOf" srcId="{A71FFAF5-F660-44A2-BCCD-14B920CB5F57}" destId="{0DD52F4D-1242-472E-BF61-CB59395288ED}" srcOrd="7" destOrd="0" presId="urn:microsoft.com/office/officeart/2005/8/layout/cycle1"/>
    <dgm:cxn modelId="{9FC0D34C-CC10-4A27-8379-1FF423F604F9}" type="presParOf" srcId="{A71FFAF5-F660-44A2-BCCD-14B920CB5F57}" destId="{046F8B42-D6C3-461C-AB29-ED249963B6A4}" srcOrd="8" destOrd="0" presId="urn:microsoft.com/office/officeart/2005/8/layout/cycle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068686-CFE7-41F3-94BC-535C66BF85CB}">
      <dsp:nvSpPr>
        <dsp:cNvPr id="0" name=""/>
        <dsp:cNvSpPr/>
      </dsp:nvSpPr>
      <dsp:spPr>
        <a:xfrm>
          <a:off x="1664169" y="175777"/>
          <a:ext cx="896324" cy="896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Fahrenheit</a:t>
          </a:r>
          <a:endParaRPr lang="en-US" sz="1400" kern="1200" dirty="0"/>
        </a:p>
      </dsp:txBody>
      <dsp:txXfrm>
        <a:off x="1664169" y="175777"/>
        <a:ext cx="896324" cy="896324"/>
      </dsp:txXfrm>
    </dsp:sp>
    <dsp:sp modelId="{D8A34F9C-D9A1-44D1-B0FE-6DF38E884D39}">
      <dsp:nvSpPr>
        <dsp:cNvPr id="0" name=""/>
        <dsp:cNvSpPr/>
      </dsp:nvSpPr>
      <dsp:spPr>
        <a:xfrm>
          <a:off x="297076" y="-1069"/>
          <a:ext cx="2121338" cy="2121338"/>
        </a:xfrm>
        <a:prstGeom prst="circularArrow">
          <a:avLst>
            <a:gd name="adj1" fmla="val 8239"/>
            <a:gd name="adj2" fmla="val 575336"/>
            <a:gd name="adj3" fmla="val 2967431"/>
            <a:gd name="adj4" fmla="val 49327"/>
            <a:gd name="adj5" fmla="val 961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AEF0EB-303F-4CD6-A140-88B8609C1C22}">
      <dsp:nvSpPr>
        <dsp:cNvPr id="0" name=""/>
        <dsp:cNvSpPr/>
      </dsp:nvSpPr>
      <dsp:spPr>
        <a:xfrm>
          <a:off x="909583" y="1482758"/>
          <a:ext cx="896324" cy="896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Celsius</a:t>
          </a:r>
          <a:endParaRPr lang="en-US" sz="1400" kern="1200" dirty="0"/>
        </a:p>
      </dsp:txBody>
      <dsp:txXfrm>
        <a:off x="909583" y="1482758"/>
        <a:ext cx="896324" cy="896324"/>
      </dsp:txXfrm>
    </dsp:sp>
    <dsp:sp modelId="{D6B64488-2DB7-44D7-9271-1154DFEAFDB6}">
      <dsp:nvSpPr>
        <dsp:cNvPr id="0" name=""/>
        <dsp:cNvSpPr/>
      </dsp:nvSpPr>
      <dsp:spPr>
        <a:xfrm>
          <a:off x="297076" y="-1069"/>
          <a:ext cx="2121338" cy="2121338"/>
        </a:xfrm>
        <a:prstGeom prst="circularArrow">
          <a:avLst>
            <a:gd name="adj1" fmla="val 8239"/>
            <a:gd name="adj2" fmla="val 575336"/>
            <a:gd name="adj3" fmla="val 10175338"/>
            <a:gd name="adj4" fmla="val 7257233"/>
            <a:gd name="adj5" fmla="val 961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D52F4D-1242-472E-BF61-CB59395288ED}">
      <dsp:nvSpPr>
        <dsp:cNvPr id="0" name=""/>
        <dsp:cNvSpPr/>
      </dsp:nvSpPr>
      <dsp:spPr>
        <a:xfrm>
          <a:off x="154997" y="175777"/>
          <a:ext cx="896324" cy="896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Kelvin</a:t>
          </a:r>
          <a:endParaRPr lang="en-US" sz="1400" kern="1200" dirty="0"/>
        </a:p>
      </dsp:txBody>
      <dsp:txXfrm>
        <a:off x="154997" y="175777"/>
        <a:ext cx="896324" cy="896324"/>
      </dsp:txXfrm>
    </dsp:sp>
    <dsp:sp modelId="{046F8B42-D6C3-461C-AB29-ED249963B6A4}">
      <dsp:nvSpPr>
        <dsp:cNvPr id="0" name=""/>
        <dsp:cNvSpPr/>
      </dsp:nvSpPr>
      <dsp:spPr>
        <a:xfrm>
          <a:off x="297076" y="-1069"/>
          <a:ext cx="2121338" cy="2121338"/>
        </a:xfrm>
        <a:prstGeom prst="circularArrow">
          <a:avLst>
            <a:gd name="adj1" fmla="val 8239"/>
            <a:gd name="adj2" fmla="val 575336"/>
            <a:gd name="adj3" fmla="val 16860061"/>
            <a:gd name="adj4" fmla="val 14964603"/>
            <a:gd name="adj5" fmla="val 961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60898-CFBB-4AB0-9D49-49FD5A8AAEB5}"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F146A-FD47-4B5B-BEC8-012145F61E2C}" type="slidenum">
              <a:rPr lang="en-US" smtClean="0"/>
              <a:t>‹#›</a:t>
            </a:fld>
            <a:endParaRPr lang="en-US"/>
          </a:p>
        </p:txBody>
      </p:sp>
    </p:spTree>
    <p:extLst>
      <p:ext uri="{BB962C8B-B14F-4D97-AF65-F5344CB8AC3E}">
        <p14:creationId xmlns:p14="http://schemas.microsoft.com/office/powerpoint/2010/main" val="257223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F146A-FD47-4B5B-BEC8-012145F61E2C}" type="slidenum">
              <a:rPr lang="en-US" smtClean="0"/>
              <a:t>3</a:t>
            </a:fld>
            <a:endParaRPr lang="en-US"/>
          </a:p>
        </p:txBody>
      </p:sp>
    </p:spTree>
    <p:extLst>
      <p:ext uri="{BB962C8B-B14F-4D97-AF65-F5344CB8AC3E}">
        <p14:creationId xmlns:p14="http://schemas.microsoft.com/office/powerpoint/2010/main" val="1982085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1F146A-FD47-4B5B-BEC8-012145F61E2C}" type="slidenum">
              <a:rPr lang="en-US" smtClean="0"/>
              <a:t>7</a:t>
            </a:fld>
            <a:endParaRPr lang="en-US"/>
          </a:p>
        </p:txBody>
      </p:sp>
    </p:spTree>
    <p:extLst>
      <p:ext uri="{BB962C8B-B14F-4D97-AF65-F5344CB8AC3E}">
        <p14:creationId xmlns:p14="http://schemas.microsoft.com/office/powerpoint/2010/main" val="2904092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F146A-FD47-4B5B-BEC8-012145F61E2C}" type="slidenum">
              <a:rPr lang="en-US" smtClean="0"/>
              <a:t>17</a:t>
            </a:fld>
            <a:endParaRPr lang="en-US"/>
          </a:p>
        </p:txBody>
      </p:sp>
    </p:spTree>
    <p:extLst>
      <p:ext uri="{BB962C8B-B14F-4D97-AF65-F5344CB8AC3E}">
        <p14:creationId xmlns:p14="http://schemas.microsoft.com/office/powerpoint/2010/main" val="4189638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F27B02-1A4F-4E79-B58F-DEB0BCCBFB84}" type="slidenum">
              <a:rPr lang="en-US" smtClean="0"/>
              <a:t>19</a:t>
            </a:fld>
            <a:endParaRPr lang="en-US"/>
          </a:p>
        </p:txBody>
      </p:sp>
    </p:spTree>
    <p:extLst>
      <p:ext uri="{BB962C8B-B14F-4D97-AF65-F5344CB8AC3E}">
        <p14:creationId xmlns:p14="http://schemas.microsoft.com/office/powerpoint/2010/main" val="1083066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F27B02-1A4F-4E79-B58F-DEB0BCCBFB84}" type="slidenum">
              <a:rPr lang="en-US" smtClean="0"/>
              <a:t>20</a:t>
            </a:fld>
            <a:endParaRPr lang="en-US"/>
          </a:p>
        </p:txBody>
      </p:sp>
    </p:spTree>
    <p:extLst>
      <p:ext uri="{BB962C8B-B14F-4D97-AF65-F5344CB8AC3E}">
        <p14:creationId xmlns:p14="http://schemas.microsoft.com/office/powerpoint/2010/main" val="926603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F27B02-1A4F-4E79-B58F-DEB0BCCBFB84}" type="slidenum">
              <a:rPr lang="en-US" smtClean="0"/>
              <a:t>21</a:t>
            </a:fld>
            <a:endParaRPr lang="en-US"/>
          </a:p>
        </p:txBody>
      </p:sp>
    </p:spTree>
    <p:extLst>
      <p:ext uri="{BB962C8B-B14F-4D97-AF65-F5344CB8AC3E}">
        <p14:creationId xmlns:p14="http://schemas.microsoft.com/office/powerpoint/2010/main" val="477311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47EC4-1EC2-4948-94E2-9C72BFEAC904}" type="slidenum">
              <a:rPr lang="en-US" smtClean="0"/>
              <a:t>‹#›</a:t>
            </a:fld>
            <a:endParaRPr lang="en-US"/>
          </a:p>
        </p:txBody>
      </p:sp>
    </p:spTree>
    <p:extLst>
      <p:ext uri="{BB962C8B-B14F-4D97-AF65-F5344CB8AC3E}">
        <p14:creationId xmlns:p14="http://schemas.microsoft.com/office/powerpoint/2010/main" val="190412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47EC4-1EC2-4948-94E2-9C72BFEAC904}" type="slidenum">
              <a:rPr lang="en-US" smtClean="0"/>
              <a:t>‹#›</a:t>
            </a:fld>
            <a:endParaRPr lang="en-US"/>
          </a:p>
        </p:txBody>
      </p:sp>
    </p:spTree>
    <p:extLst>
      <p:ext uri="{BB962C8B-B14F-4D97-AF65-F5344CB8AC3E}">
        <p14:creationId xmlns:p14="http://schemas.microsoft.com/office/powerpoint/2010/main" val="72846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47EC4-1EC2-4948-94E2-9C72BFEAC904}" type="slidenum">
              <a:rPr lang="en-US" smtClean="0"/>
              <a:t>‹#›</a:t>
            </a:fld>
            <a:endParaRPr lang="en-US"/>
          </a:p>
        </p:txBody>
      </p:sp>
    </p:spTree>
    <p:extLst>
      <p:ext uri="{BB962C8B-B14F-4D97-AF65-F5344CB8AC3E}">
        <p14:creationId xmlns:p14="http://schemas.microsoft.com/office/powerpoint/2010/main" val="2513266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ogo End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0">
                <a:srgbClr val="0E3767"/>
              </a:gs>
              <a:gs pos="100000">
                <a:srgbClr val="10274A"/>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eaLnBrk="1" fontAlgn="auto" hangingPunct="1">
              <a:spcBef>
                <a:spcPts val="0"/>
              </a:spcBef>
              <a:spcAft>
                <a:spcPts val="0"/>
              </a:spcAft>
              <a:defRPr/>
            </a:pPr>
            <a:endParaRPr lang="en-US" sz="2400" dirty="0"/>
          </a:p>
        </p:txBody>
      </p:sp>
      <p:sp>
        <p:nvSpPr>
          <p:cNvPr id="5" name="Rectangle 4"/>
          <p:cNvSpPr/>
          <p:nvPr userDrawn="1"/>
        </p:nvSpPr>
        <p:spPr>
          <a:xfrm>
            <a:off x="0" y="1977289"/>
            <a:ext cx="12192000" cy="28750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sz="2400"/>
          </a:p>
        </p:txBody>
      </p:sp>
      <p:pic>
        <p:nvPicPr>
          <p:cNvPr id="6"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657601" y="2649207"/>
            <a:ext cx="4876800" cy="14363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2799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Rectangle 16"/>
          <p:cNvSpPr/>
          <p:nvPr userDrawn="1"/>
        </p:nvSpPr>
        <p:spPr>
          <a:xfrm>
            <a:off x="0" y="1813235"/>
            <a:ext cx="12192000" cy="3081867"/>
          </a:xfrm>
          <a:prstGeom prst="rect">
            <a:avLst/>
          </a:prstGeom>
          <a:gradFill flip="none" rotWithShape="1">
            <a:gsLst>
              <a:gs pos="0">
                <a:srgbClr val="0E3767"/>
              </a:gs>
              <a:gs pos="100000">
                <a:srgbClr val="10274A"/>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prstClr val="white"/>
              </a:solidFill>
            </a:endParaRPr>
          </a:p>
        </p:txBody>
      </p:sp>
      <p:sp>
        <p:nvSpPr>
          <p:cNvPr id="18" name="Rectangle 17"/>
          <p:cNvSpPr/>
          <p:nvPr userDrawn="1"/>
        </p:nvSpPr>
        <p:spPr>
          <a:xfrm>
            <a:off x="0" y="1"/>
            <a:ext cx="12192000" cy="17250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fontAlgn="base">
              <a:spcBef>
                <a:spcPct val="0"/>
              </a:spcBef>
              <a:spcAft>
                <a:spcPct val="0"/>
              </a:spcAft>
              <a:defRPr/>
            </a:pPr>
            <a:endParaRPr lang="en-US" sz="2400">
              <a:solidFill>
                <a:prstClr val="white"/>
              </a:solidFill>
            </a:endParaRPr>
          </a:p>
        </p:txBody>
      </p:sp>
      <p:pic>
        <p:nvPicPr>
          <p:cNvPr id="19"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124155" y="5521872"/>
            <a:ext cx="2514180" cy="7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Title 12"/>
          <p:cNvSpPr>
            <a:spLocks noGrp="1"/>
          </p:cNvSpPr>
          <p:nvPr>
            <p:ph type="title" hasCustomPrompt="1"/>
          </p:nvPr>
        </p:nvSpPr>
        <p:spPr>
          <a:xfrm>
            <a:off x="568174" y="1963090"/>
            <a:ext cx="11096959" cy="1354217"/>
          </a:xfrm>
          <a:prstGeom prst="rect">
            <a:avLst/>
          </a:prstGeom>
        </p:spPr>
        <p:txBody>
          <a:bodyPr>
            <a:noAutofit/>
          </a:bodyPr>
          <a:lstStyle>
            <a:lvl1pPr algn="r">
              <a:defRPr sz="6400" cap="none" baseline="0">
                <a:solidFill>
                  <a:schemeClr val="bg1"/>
                </a:solidFill>
                <a:latin typeface="Franklin Gothic Book"/>
                <a:cs typeface="Franklin Gothic Book"/>
              </a:defRPr>
            </a:lvl1pPr>
          </a:lstStyle>
          <a:p>
            <a:r>
              <a:rPr lang="en-US" dirty="0"/>
              <a:t>Click to Insert Title of PPT</a:t>
            </a:r>
          </a:p>
        </p:txBody>
      </p:sp>
      <p:sp>
        <p:nvSpPr>
          <p:cNvPr id="21" name="Text Placeholder 22"/>
          <p:cNvSpPr>
            <a:spLocks noGrp="1"/>
          </p:cNvSpPr>
          <p:nvPr>
            <p:ph type="body" sz="quarter" idx="10" hasCustomPrompt="1"/>
          </p:nvPr>
        </p:nvSpPr>
        <p:spPr>
          <a:xfrm>
            <a:off x="568174" y="3328447"/>
            <a:ext cx="11097681" cy="519280"/>
          </a:xfrm>
          <a:prstGeom prst="rect">
            <a:avLst/>
          </a:prstGeom>
        </p:spPr>
        <p:txBody>
          <a:bodyPr>
            <a:noAutofit/>
          </a:bodyPr>
          <a:lstStyle>
            <a:lvl1pPr algn="r">
              <a:buNone/>
              <a:defRPr sz="3733">
                <a:solidFill>
                  <a:srgbClr val="FFFFFF"/>
                </a:solidFill>
                <a:latin typeface="Franklin Gothic Book"/>
                <a:cs typeface="Franklin Gothic Book"/>
              </a:defRPr>
            </a:lvl1pPr>
          </a:lstStyle>
          <a:p>
            <a:pPr lvl="0"/>
            <a:r>
              <a:rPr lang="en-US" dirty="0"/>
              <a:t>Click to Insert Presenter’s Name</a:t>
            </a:r>
          </a:p>
        </p:txBody>
      </p:sp>
      <p:sp>
        <p:nvSpPr>
          <p:cNvPr id="22" name="Text Placeholder 26"/>
          <p:cNvSpPr>
            <a:spLocks noGrp="1"/>
          </p:cNvSpPr>
          <p:nvPr>
            <p:ph type="body" sz="quarter" idx="11" hasCustomPrompt="1"/>
          </p:nvPr>
        </p:nvSpPr>
        <p:spPr>
          <a:xfrm>
            <a:off x="5332081" y="4008619"/>
            <a:ext cx="6333776" cy="643467"/>
          </a:xfrm>
          <a:prstGeom prst="rect">
            <a:avLst/>
          </a:prstGeom>
        </p:spPr>
        <p:txBody>
          <a:bodyPr>
            <a:noAutofit/>
          </a:bodyPr>
          <a:lstStyle>
            <a:lvl1pPr algn="r">
              <a:buNone/>
              <a:defRPr sz="2400">
                <a:solidFill>
                  <a:srgbClr val="FFFFFF"/>
                </a:solidFill>
                <a:latin typeface="Franklin Gothic Book"/>
                <a:cs typeface="Franklin Gothic Book"/>
              </a:defRPr>
            </a:lvl1pPr>
            <a:lvl2pPr>
              <a:buNone/>
              <a:defRPr sz="1067">
                <a:solidFill>
                  <a:srgbClr val="95B3D7"/>
                </a:solidFill>
                <a:latin typeface="Franklin Gothic Book"/>
                <a:cs typeface="Franklin Gothic Book"/>
              </a:defRPr>
            </a:lvl2pPr>
            <a:lvl3pPr>
              <a:defRPr sz="1067">
                <a:solidFill>
                  <a:srgbClr val="95B3D7"/>
                </a:solidFill>
                <a:latin typeface="Franklin Gothic Book"/>
                <a:cs typeface="Franklin Gothic Book"/>
              </a:defRPr>
            </a:lvl3pPr>
            <a:lvl4pPr>
              <a:defRPr sz="1067">
                <a:solidFill>
                  <a:srgbClr val="95B3D7"/>
                </a:solidFill>
                <a:latin typeface="Franklin Gothic Book"/>
                <a:cs typeface="Franklin Gothic Book"/>
              </a:defRPr>
            </a:lvl4pPr>
            <a:lvl5pPr>
              <a:buNone/>
              <a:defRPr sz="1067">
                <a:solidFill>
                  <a:srgbClr val="95B3D7"/>
                </a:solidFill>
                <a:latin typeface="Franklin Gothic Book"/>
                <a:cs typeface="Franklin Gothic Book"/>
              </a:defRPr>
            </a:lvl5pPr>
          </a:lstStyle>
          <a:p>
            <a:pPr lvl="0"/>
            <a:r>
              <a:rPr lang="en-US" dirty="0"/>
              <a:t>Click to Insert Date</a:t>
            </a:r>
          </a:p>
        </p:txBody>
      </p:sp>
    </p:spTree>
    <p:extLst>
      <p:ext uri="{BB962C8B-B14F-4D97-AF65-F5344CB8AC3E}">
        <p14:creationId xmlns:p14="http://schemas.microsoft.com/office/powerpoint/2010/main" val="2218337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Two Line Title and Conten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3613944A-7182-2740-AB46-1BA98C6877A1}" type="slidenum">
              <a:rPr lang="en-US">
                <a:solidFill>
                  <a:prstClr val="black">
                    <a:tint val="75000"/>
                  </a:prstClr>
                </a:solidFill>
              </a:rPr>
              <a:pPr>
                <a:defRPr/>
              </a:pPr>
              <a:t>‹#›</a:t>
            </a:fld>
            <a:endParaRPr lang="en-US" dirty="0">
              <a:solidFill>
                <a:prstClr val="black">
                  <a:tint val="75000"/>
                </a:prstClr>
              </a:solidFill>
            </a:endParaRPr>
          </a:p>
        </p:txBody>
      </p:sp>
      <p:sp>
        <p:nvSpPr>
          <p:cNvPr id="4" name="Title 1"/>
          <p:cNvSpPr>
            <a:spLocks noGrp="1"/>
          </p:cNvSpPr>
          <p:nvPr>
            <p:ph type="title" hasCustomPrompt="1"/>
          </p:nvPr>
        </p:nvSpPr>
        <p:spPr>
          <a:xfrm>
            <a:off x="256235" y="93342"/>
            <a:ext cx="7553329" cy="991452"/>
          </a:xfrm>
          <a:prstGeom prst="rect">
            <a:avLst/>
          </a:prstGeom>
        </p:spPr>
        <p:txBody>
          <a:bodyPr anchor="ctr" anchorCtr="0"/>
          <a:lstStyle>
            <a:lvl1pPr algn="l">
              <a:lnSpc>
                <a:spcPct val="80000"/>
              </a:lnSpc>
              <a:defRPr sz="4267">
                <a:solidFill>
                  <a:schemeClr val="bg2"/>
                </a:solidFill>
                <a:latin typeface="+mn-lt"/>
              </a:defRPr>
            </a:lvl1pPr>
          </a:lstStyle>
          <a:p>
            <a:r>
              <a:rPr lang="en-US" dirty="0"/>
              <a:t>Click to Insert a One or </a:t>
            </a:r>
            <a:br>
              <a:rPr lang="en-US" dirty="0"/>
            </a:br>
            <a:r>
              <a:rPr lang="en-US" dirty="0"/>
              <a:t>Two Line Title</a:t>
            </a:r>
          </a:p>
        </p:txBody>
      </p:sp>
      <p:sp>
        <p:nvSpPr>
          <p:cNvPr id="7" name="Text Placeholder 6"/>
          <p:cNvSpPr>
            <a:spLocks noGrp="1"/>
          </p:cNvSpPr>
          <p:nvPr>
            <p:ph type="body" sz="quarter" idx="11"/>
          </p:nvPr>
        </p:nvSpPr>
        <p:spPr>
          <a:xfrm>
            <a:off x="256118" y="1363646"/>
            <a:ext cx="11542183" cy="4694255"/>
          </a:xfrm>
          <a:prstGeom prst="rect">
            <a:avLst/>
          </a:prstGeom>
        </p:spPr>
        <p:txBody>
          <a:bodyPr vert="horz"/>
          <a:lstStyle>
            <a:lvl1pPr marL="306910" indent="-306910">
              <a:defRPr sz="3733"/>
            </a:lvl1pPr>
            <a:lvl2pPr>
              <a:defRPr sz="3200"/>
            </a:lvl2pPr>
            <a:lvl3pPr>
              <a:defRPr sz="2667"/>
            </a:lvl3pPr>
            <a:lvl4pPr>
              <a:defRPr sz="2667"/>
            </a:lvl4pPr>
            <a:lvl5pPr>
              <a:defRPr sz="26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72198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Line Title, Subhead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6235" y="66839"/>
            <a:ext cx="7553329" cy="667440"/>
          </a:xfrm>
          <a:prstGeom prst="rect">
            <a:avLst/>
          </a:prstGeom>
        </p:spPr>
        <p:txBody>
          <a:bodyPr anchor="b" anchorCtr="0"/>
          <a:lstStyle>
            <a:lvl1pPr algn="l">
              <a:defRPr sz="4267">
                <a:solidFill>
                  <a:schemeClr val="bg2"/>
                </a:solidFill>
                <a:latin typeface="+mn-lt"/>
              </a:defRPr>
            </a:lvl1pPr>
          </a:lstStyle>
          <a:p>
            <a:r>
              <a:rPr lang="en-US" dirty="0"/>
              <a:t>Click to Insert a One Line Title</a:t>
            </a:r>
          </a:p>
        </p:txBody>
      </p:sp>
      <p:sp>
        <p:nvSpPr>
          <p:cNvPr id="6" name="Slide Number Placeholder 5"/>
          <p:cNvSpPr>
            <a:spLocks noGrp="1"/>
          </p:cNvSpPr>
          <p:nvPr>
            <p:ph type="sldNum" sz="quarter" idx="12"/>
          </p:nvPr>
        </p:nvSpPr>
        <p:spPr/>
        <p:txBody>
          <a:bodyPr/>
          <a:lstStyle>
            <a:lvl1pPr>
              <a:defRPr/>
            </a:lvl1pPr>
          </a:lstStyle>
          <a:p>
            <a:pPr>
              <a:defRPr/>
            </a:pPr>
            <a:fld id="{E766B70F-21E2-1A44-9377-13DF4CB57480}" type="slidenum">
              <a:rPr lang="en-US">
                <a:solidFill>
                  <a:prstClr val="black">
                    <a:tint val="75000"/>
                  </a:prstClr>
                </a:solidFill>
              </a:rPr>
              <a:pPr>
                <a:defRPr/>
              </a:pPr>
              <a:t>‹#›</a:t>
            </a:fld>
            <a:endParaRPr lang="en-US" dirty="0">
              <a:solidFill>
                <a:prstClr val="black">
                  <a:tint val="75000"/>
                </a:prstClr>
              </a:solidFill>
            </a:endParaRPr>
          </a:p>
        </p:txBody>
      </p:sp>
      <p:sp>
        <p:nvSpPr>
          <p:cNvPr id="8" name="Content Placeholder 30"/>
          <p:cNvSpPr>
            <a:spLocks noGrp="1"/>
          </p:cNvSpPr>
          <p:nvPr>
            <p:ph sz="quarter" idx="13" hasCustomPrompt="1"/>
          </p:nvPr>
        </p:nvSpPr>
        <p:spPr>
          <a:xfrm>
            <a:off x="267374" y="678579"/>
            <a:ext cx="7553329" cy="366408"/>
          </a:xfrm>
          <a:prstGeom prst="rect">
            <a:avLst/>
          </a:prstGeom>
        </p:spPr>
        <p:txBody>
          <a:bodyPr anchor="ctr" anchorCtr="0">
            <a:noAutofit/>
          </a:bodyPr>
          <a:lstStyle>
            <a:lvl1pPr>
              <a:buNone/>
              <a:defRPr sz="1867" baseline="0">
                <a:solidFill>
                  <a:srgbClr val="FFFFFF"/>
                </a:solidFill>
                <a:latin typeface="Franklin Gothic Book"/>
                <a:cs typeface="Franklin Gothic Book"/>
              </a:defRPr>
            </a:lvl1pPr>
            <a:lvl2pPr>
              <a:buNone/>
              <a:defRPr sz="1333">
                <a:solidFill>
                  <a:schemeClr val="bg1"/>
                </a:solidFill>
                <a:latin typeface="Franklin Gothic Book"/>
                <a:cs typeface="Franklin Gothic Book"/>
              </a:defRPr>
            </a:lvl2pPr>
            <a:lvl3pPr>
              <a:buNone/>
              <a:defRPr sz="1333">
                <a:solidFill>
                  <a:schemeClr val="bg1"/>
                </a:solidFill>
                <a:latin typeface="Franklin Gothic Book"/>
                <a:cs typeface="Franklin Gothic Book"/>
              </a:defRPr>
            </a:lvl3pPr>
            <a:lvl4pPr>
              <a:buNone/>
              <a:defRPr sz="1333">
                <a:solidFill>
                  <a:schemeClr val="bg1"/>
                </a:solidFill>
                <a:latin typeface="Franklin Gothic Book"/>
                <a:cs typeface="Franklin Gothic Book"/>
              </a:defRPr>
            </a:lvl4pPr>
            <a:lvl5pPr>
              <a:buNone/>
              <a:defRPr sz="1333">
                <a:solidFill>
                  <a:schemeClr val="bg1"/>
                </a:solidFill>
                <a:latin typeface="Franklin Gothic Book"/>
                <a:cs typeface="Franklin Gothic Book"/>
              </a:defRPr>
            </a:lvl5pPr>
          </a:lstStyle>
          <a:p>
            <a:pPr lvl="0"/>
            <a:r>
              <a:rPr lang="en-US" dirty="0"/>
              <a:t>Click to insert a subtitle</a:t>
            </a:r>
          </a:p>
        </p:txBody>
      </p:sp>
      <p:sp>
        <p:nvSpPr>
          <p:cNvPr id="9" name="Text Placeholder 6"/>
          <p:cNvSpPr>
            <a:spLocks noGrp="1"/>
          </p:cNvSpPr>
          <p:nvPr>
            <p:ph type="body" sz="quarter" idx="11"/>
          </p:nvPr>
        </p:nvSpPr>
        <p:spPr>
          <a:xfrm>
            <a:off x="256118" y="1363646"/>
            <a:ext cx="11542183" cy="4694255"/>
          </a:xfrm>
          <a:prstGeom prst="rect">
            <a:avLst/>
          </a:prstGeom>
        </p:spPr>
        <p:txBody>
          <a:bodyPr vert="horz"/>
          <a:lstStyle>
            <a:lvl1pPr marL="306910" indent="-306910">
              <a:defRPr sz="3733"/>
            </a:lvl1pPr>
            <a:lvl2pPr>
              <a:defRPr sz="3200"/>
            </a:lvl2pPr>
            <a:lvl3pPr>
              <a:defRPr sz="2667"/>
            </a:lvl3pPr>
            <a:lvl4pPr>
              <a:defRPr sz="2667"/>
            </a:lvl4pPr>
            <a:lvl5pPr>
              <a:defRPr sz="2667"/>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065824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p:cNvSpPr/>
          <p:nvPr userDrawn="1"/>
        </p:nvSpPr>
        <p:spPr>
          <a:xfrm>
            <a:off x="0" y="1"/>
            <a:ext cx="12192000" cy="13256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fontAlgn="base">
              <a:spcBef>
                <a:spcPct val="0"/>
              </a:spcBef>
              <a:spcAft>
                <a:spcPct val="0"/>
              </a:spcAft>
              <a:defRPr/>
            </a:pPr>
            <a:endParaRPr lang="en-US" sz="2400">
              <a:solidFill>
                <a:prstClr val="white"/>
              </a:solidFill>
            </a:endParaRPr>
          </a:p>
        </p:txBody>
      </p:sp>
      <p:sp>
        <p:nvSpPr>
          <p:cNvPr id="7" name="Rectangle 6"/>
          <p:cNvSpPr/>
          <p:nvPr userDrawn="1"/>
        </p:nvSpPr>
        <p:spPr>
          <a:xfrm>
            <a:off x="0" y="1036009"/>
            <a:ext cx="12192000" cy="4110624"/>
          </a:xfrm>
          <a:prstGeom prst="rect">
            <a:avLst/>
          </a:prstGeom>
          <a:gradFill flip="none" rotWithShape="1">
            <a:gsLst>
              <a:gs pos="0">
                <a:srgbClr val="0E3767"/>
              </a:gs>
              <a:gs pos="100000">
                <a:srgbClr val="10274A"/>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defTabSz="609585">
              <a:defRPr/>
            </a:pPr>
            <a:endParaRPr lang="en-US" sz="2400" dirty="0">
              <a:solidFill>
                <a:prstClr val="white"/>
              </a:solidFill>
            </a:endParaRPr>
          </a:p>
        </p:txBody>
      </p:sp>
      <p:pic>
        <p:nvPicPr>
          <p:cNvPr id="9"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124155" y="5599852"/>
            <a:ext cx="2514180" cy="740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itle 12"/>
          <p:cNvSpPr>
            <a:spLocks noGrp="1"/>
          </p:cNvSpPr>
          <p:nvPr>
            <p:ph type="title" hasCustomPrompt="1"/>
          </p:nvPr>
        </p:nvSpPr>
        <p:spPr>
          <a:xfrm>
            <a:off x="568174" y="1036010"/>
            <a:ext cx="11096959" cy="3865545"/>
          </a:xfrm>
          <a:prstGeom prst="rect">
            <a:avLst/>
          </a:prstGeom>
        </p:spPr>
        <p:txBody>
          <a:bodyPr anchor="ctr" anchorCtr="0">
            <a:noAutofit/>
          </a:bodyPr>
          <a:lstStyle>
            <a:lvl1pPr algn="l">
              <a:defRPr sz="6400" cap="none" baseline="0">
                <a:solidFill>
                  <a:schemeClr val="bg1"/>
                </a:solidFill>
                <a:latin typeface="Franklin Gothic Book"/>
                <a:cs typeface="Franklin Gothic Book"/>
              </a:defRPr>
            </a:lvl1pPr>
          </a:lstStyle>
          <a:p>
            <a:r>
              <a:rPr lang="en-US" dirty="0"/>
              <a:t>Click to Insert Section Title</a:t>
            </a:r>
          </a:p>
        </p:txBody>
      </p:sp>
    </p:spTree>
    <p:extLst>
      <p:ext uri="{BB962C8B-B14F-4D97-AF65-F5344CB8AC3E}">
        <p14:creationId xmlns:p14="http://schemas.microsoft.com/office/powerpoint/2010/main" val="3440240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a:defRPr/>
            </a:lvl1pPr>
          </a:lstStyle>
          <a:p>
            <a:pPr>
              <a:defRPr/>
            </a:pPr>
            <a:fld id="{09DBDD65-0315-3D4E-8F6A-C2933BE6C519}" type="slidenum">
              <a:rPr lang="en-US">
                <a:solidFill>
                  <a:prstClr val="black">
                    <a:tint val="75000"/>
                  </a:prstClr>
                </a:solidFill>
              </a:rPr>
              <a:pPr>
                <a:defRPr/>
              </a:pPr>
              <a:t>‹#›</a:t>
            </a:fld>
            <a:endParaRPr lang="en-US">
              <a:solidFill>
                <a:prstClr val="black">
                  <a:tint val="75000"/>
                </a:prstClr>
              </a:solidFill>
            </a:endParaRPr>
          </a:p>
        </p:txBody>
      </p:sp>
      <p:sp>
        <p:nvSpPr>
          <p:cNvPr id="9" name="Text Placeholder 6"/>
          <p:cNvSpPr>
            <a:spLocks noGrp="1"/>
          </p:cNvSpPr>
          <p:nvPr>
            <p:ph type="body" sz="quarter" idx="11"/>
          </p:nvPr>
        </p:nvSpPr>
        <p:spPr>
          <a:xfrm>
            <a:off x="256119" y="1363646"/>
            <a:ext cx="5665141" cy="4694255"/>
          </a:xfrm>
          <a:prstGeom prst="rect">
            <a:avLst/>
          </a:prstGeom>
        </p:spPr>
        <p:txBody>
          <a:bodyPr vert="horz"/>
          <a:lstStyle>
            <a:lvl1pPr marL="306910" indent="-306910">
              <a:defRPr sz="3733"/>
            </a:lvl1pPr>
            <a:lvl2pPr>
              <a:defRPr sz="3200"/>
            </a:lvl2pPr>
            <a:lvl3pPr>
              <a:defRPr sz="2667"/>
            </a:lvl3pPr>
            <a:lvl4pPr>
              <a:defRPr sz="2667"/>
            </a:lvl4pPr>
            <a:lvl5pPr>
              <a:defRPr sz="26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6"/>
          <p:cNvSpPr>
            <a:spLocks noGrp="1"/>
          </p:cNvSpPr>
          <p:nvPr>
            <p:ph type="body" sz="quarter" idx="13"/>
          </p:nvPr>
        </p:nvSpPr>
        <p:spPr>
          <a:xfrm>
            <a:off x="6137200" y="1363646"/>
            <a:ext cx="5660705" cy="4694255"/>
          </a:xfrm>
          <a:prstGeom prst="rect">
            <a:avLst/>
          </a:prstGeom>
        </p:spPr>
        <p:txBody>
          <a:bodyPr vert="horz"/>
          <a:lstStyle>
            <a:lvl1pPr marL="306910" indent="-306910">
              <a:defRPr sz="3733"/>
            </a:lvl1pPr>
            <a:lvl2pPr>
              <a:defRPr sz="3200"/>
            </a:lvl2pPr>
            <a:lvl3pPr>
              <a:defRPr sz="2667"/>
            </a:lvl3pPr>
            <a:lvl4pPr>
              <a:defRPr sz="2667"/>
            </a:lvl4pPr>
            <a:lvl5pPr>
              <a:defRPr sz="26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itle 1">
            <a:extLst>
              <a:ext uri="{FF2B5EF4-FFF2-40B4-BE49-F238E27FC236}">
                <a16:creationId xmlns="" xmlns:a16="http://schemas.microsoft.com/office/drawing/2014/main" id="{13D4C513-697D-CC4F-9FF3-8F05B992AA41}"/>
              </a:ext>
            </a:extLst>
          </p:cNvPr>
          <p:cNvSpPr>
            <a:spLocks noGrp="1"/>
          </p:cNvSpPr>
          <p:nvPr>
            <p:ph type="title" hasCustomPrompt="1"/>
          </p:nvPr>
        </p:nvSpPr>
        <p:spPr>
          <a:xfrm>
            <a:off x="256235" y="93342"/>
            <a:ext cx="7553329" cy="991452"/>
          </a:xfrm>
          <a:prstGeom prst="rect">
            <a:avLst/>
          </a:prstGeom>
        </p:spPr>
        <p:txBody>
          <a:bodyPr anchor="ctr" anchorCtr="0"/>
          <a:lstStyle>
            <a:lvl1pPr algn="l">
              <a:lnSpc>
                <a:spcPct val="80000"/>
              </a:lnSpc>
              <a:defRPr sz="4267">
                <a:solidFill>
                  <a:schemeClr val="bg2"/>
                </a:solidFill>
                <a:latin typeface="+mn-lt"/>
              </a:defRPr>
            </a:lvl1pPr>
          </a:lstStyle>
          <a:p>
            <a:r>
              <a:rPr lang="en-US" dirty="0"/>
              <a:t>Click to Insert a One or </a:t>
            </a:r>
            <a:br>
              <a:rPr lang="en-US" dirty="0"/>
            </a:br>
            <a:r>
              <a:rPr lang="en-US" dirty="0"/>
              <a:t>Two Line Title</a:t>
            </a:r>
          </a:p>
        </p:txBody>
      </p:sp>
    </p:spTree>
    <p:extLst>
      <p:ext uri="{BB962C8B-B14F-4D97-AF65-F5344CB8AC3E}">
        <p14:creationId xmlns:p14="http://schemas.microsoft.com/office/powerpoint/2010/main" val="3694391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 or Two Line Title Only">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a:lvl1pPr>
          </a:lstStyle>
          <a:p>
            <a:pPr>
              <a:defRPr/>
            </a:pPr>
            <a:fld id="{A8AA633C-D28C-A845-896F-49A3166D2736}" type="slidenum">
              <a:rPr lang="en-US">
                <a:solidFill>
                  <a:prstClr val="black">
                    <a:tint val="75000"/>
                  </a:prstClr>
                </a:solidFill>
              </a:rPr>
              <a:pPr>
                <a:defRPr/>
              </a:pPr>
              <a:t>‹#›</a:t>
            </a:fld>
            <a:endParaRPr lang="en-US">
              <a:solidFill>
                <a:prstClr val="black">
                  <a:tint val="75000"/>
                </a:prstClr>
              </a:solidFill>
            </a:endParaRPr>
          </a:p>
        </p:txBody>
      </p:sp>
      <p:sp>
        <p:nvSpPr>
          <p:cNvPr id="4" name="Title 1">
            <a:extLst>
              <a:ext uri="{FF2B5EF4-FFF2-40B4-BE49-F238E27FC236}">
                <a16:creationId xmlns="" xmlns:a16="http://schemas.microsoft.com/office/drawing/2014/main" id="{3B3B8BF3-B98F-4E42-9033-550A5A02B429}"/>
              </a:ext>
            </a:extLst>
          </p:cNvPr>
          <p:cNvSpPr>
            <a:spLocks noGrp="1"/>
          </p:cNvSpPr>
          <p:nvPr>
            <p:ph type="title" hasCustomPrompt="1"/>
          </p:nvPr>
        </p:nvSpPr>
        <p:spPr>
          <a:xfrm>
            <a:off x="256235" y="93342"/>
            <a:ext cx="7553329" cy="991452"/>
          </a:xfrm>
          <a:prstGeom prst="rect">
            <a:avLst/>
          </a:prstGeom>
        </p:spPr>
        <p:txBody>
          <a:bodyPr anchor="ctr" anchorCtr="0"/>
          <a:lstStyle>
            <a:lvl1pPr algn="l">
              <a:lnSpc>
                <a:spcPct val="80000"/>
              </a:lnSpc>
              <a:defRPr sz="4267">
                <a:solidFill>
                  <a:schemeClr val="bg2"/>
                </a:solidFill>
                <a:latin typeface="+mn-lt"/>
              </a:defRPr>
            </a:lvl1pPr>
          </a:lstStyle>
          <a:p>
            <a:r>
              <a:rPr lang="en-US" dirty="0"/>
              <a:t>Click to Insert a One or </a:t>
            </a:r>
            <a:br>
              <a:rPr lang="en-US" dirty="0"/>
            </a:br>
            <a:r>
              <a:rPr lang="en-US" dirty="0"/>
              <a:t>Two Line Title</a:t>
            </a:r>
          </a:p>
        </p:txBody>
      </p:sp>
    </p:spTree>
    <p:extLst>
      <p:ext uri="{BB962C8B-B14F-4D97-AF65-F5344CB8AC3E}">
        <p14:creationId xmlns:p14="http://schemas.microsoft.com/office/powerpoint/2010/main" val="17567531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Line Title &amp; Subhead Onl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3613944A-7182-2740-AB46-1BA98C6877A1}" type="slidenum">
              <a:rPr lang="en-US">
                <a:solidFill>
                  <a:prstClr val="black">
                    <a:tint val="75000"/>
                  </a:prstClr>
                </a:solidFill>
              </a:rPr>
              <a:pPr>
                <a:defRPr/>
              </a:pPr>
              <a:t>‹#›</a:t>
            </a:fld>
            <a:endParaRPr lang="en-US" dirty="0">
              <a:solidFill>
                <a:prstClr val="black">
                  <a:tint val="75000"/>
                </a:prstClr>
              </a:solidFill>
            </a:endParaRPr>
          </a:p>
        </p:txBody>
      </p:sp>
      <p:sp>
        <p:nvSpPr>
          <p:cNvPr id="4" name="Title 1"/>
          <p:cNvSpPr>
            <a:spLocks noGrp="1"/>
          </p:cNvSpPr>
          <p:nvPr>
            <p:ph type="title" hasCustomPrompt="1"/>
          </p:nvPr>
        </p:nvSpPr>
        <p:spPr>
          <a:xfrm>
            <a:off x="256235" y="66839"/>
            <a:ext cx="7553329" cy="667440"/>
          </a:xfrm>
          <a:prstGeom prst="rect">
            <a:avLst/>
          </a:prstGeom>
        </p:spPr>
        <p:txBody>
          <a:bodyPr anchor="b" anchorCtr="0"/>
          <a:lstStyle>
            <a:lvl1pPr algn="l">
              <a:defRPr sz="4267">
                <a:solidFill>
                  <a:schemeClr val="bg2"/>
                </a:solidFill>
                <a:latin typeface="+mn-lt"/>
              </a:defRPr>
            </a:lvl1pPr>
          </a:lstStyle>
          <a:p>
            <a:r>
              <a:rPr lang="en-US" dirty="0"/>
              <a:t>Click to Insert a One Line Title</a:t>
            </a:r>
          </a:p>
        </p:txBody>
      </p:sp>
      <p:sp>
        <p:nvSpPr>
          <p:cNvPr id="5" name="Content Placeholder 30"/>
          <p:cNvSpPr>
            <a:spLocks noGrp="1"/>
          </p:cNvSpPr>
          <p:nvPr>
            <p:ph sz="quarter" idx="13" hasCustomPrompt="1"/>
          </p:nvPr>
        </p:nvSpPr>
        <p:spPr>
          <a:xfrm>
            <a:off x="267374" y="678579"/>
            <a:ext cx="7553329" cy="366408"/>
          </a:xfrm>
          <a:prstGeom prst="rect">
            <a:avLst/>
          </a:prstGeom>
        </p:spPr>
        <p:txBody>
          <a:bodyPr anchor="ctr" anchorCtr="0">
            <a:noAutofit/>
          </a:bodyPr>
          <a:lstStyle>
            <a:lvl1pPr>
              <a:buNone/>
              <a:defRPr sz="1867" baseline="0">
                <a:solidFill>
                  <a:srgbClr val="FFFFFF"/>
                </a:solidFill>
                <a:latin typeface="Franklin Gothic Book"/>
                <a:cs typeface="Franklin Gothic Book"/>
              </a:defRPr>
            </a:lvl1pPr>
            <a:lvl2pPr>
              <a:buNone/>
              <a:defRPr sz="1333">
                <a:solidFill>
                  <a:schemeClr val="bg1"/>
                </a:solidFill>
                <a:latin typeface="Franklin Gothic Book"/>
                <a:cs typeface="Franklin Gothic Book"/>
              </a:defRPr>
            </a:lvl2pPr>
            <a:lvl3pPr>
              <a:buNone/>
              <a:defRPr sz="1333">
                <a:solidFill>
                  <a:schemeClr val="bg1"/>
                </a:solidFill>
                <a:latin typeface="Franklin Gothic Book"/>
                <a:cs typeface="Franklin Gothic Book"/>
              </a:defRPr>
            </a:lvl3pPr>
            <a:lvl4pPr>
              <a:buNone/>
              <a:defRPr sz="1333">
                <a:solidFill>
                  <a:schemeClr val="bg1"/>
                </a:solidFill>
                <a:latin typeface="Franklin Gothic Book"/>
                <a:cs typeface="Franklin Gothic Book"/>
              </a:defRPr>
            </a:lvl4pPr>
            <a:lvl5pPr>
              <a:buNone/>
              <a:defRPr sz="1333">
                <a:solidFill>
                  <a:schemeClr val="bg1"/>
                </a:solidFill>
                <a:latin typeface="Franklin Gothic Book"/>
                <a:cs typeface="Franklin Gothic Book"/>
              </a:defRPr>
            </a:lvl5pPr>
          </a:lstStyle>
          <a:p>
            <a:pPr lvl="0"/>
            <a:r>
              <a:rPr lang="en-US" dirty="0"/>
              <a:t>Click to insert a subtitle</a:t>
            </a:r>
          </a:p>
        </p:txBody>
      </p:sp>
    </p:spTree>
    <p:extLst>
      <p:ext uri="{BB962C8B-B14F-4D97-AF65-F5344CB8AC3E}">
        <p14:creationId xmlns:p14="http://schemas.microsoft.com/office/powerpoint/2010/main" val="284246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47EC4-1EC2-4948-94E2-9C72BFEAC904}" type="slidenum">
              <a:rPr lang="en-US" smtClean="0"/>
              <a:t>‹#›</a:t>
            </a:fld>
            <a:endParaRPr lang="en-US"/>
          </a:p>
        </p:txBody>
      </p:sp>
    </p:spTree>
    <p:extLst>
      <p:ext uri="{BB962C8B-B14F-4D97-AF65-F5344CB8AC3E}">
        <p14:creationId xmlns:p14="http://schemas.microsoft.com/office/powerpoint/2010/main" val="23540158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1159099"/>
            <a:ext cx="12192000" cy="5698901"/>
          </a:xfrm>
          <a:prstGeom prst="rect">
            <a:avLst/>
          </a:prstGeom>
        </p:spPr>
        <p:txBody>
          <a:bodyPr rtlCol="0">
            <a:normAutofit/>
          </a:bodyPr>
          <a:lstStyle>
            <a:lvl1pPr marL="0" indent="0" algn="ctr">
              <a:buNone/>
              <a:defRPr sz="3733" i="1"/>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smtClean="0"/>
              <a:t>Click icon to add picture</a:t>
            </a:r>
            <a:endParaRPr lang="en-US" noProof="0" dirty="0"/>
          </a:p>
        </p:txBody>
      </p:sp>
      <p:sp>
        <p:nvSpPr>
          <p:cNvPr id="7" name="Slide Number Placeholder 5"/>
          <p:cNvSpPr>
            <a:spLocks noGrp="1"/>
          </p:cNvSpPr>
          <p:nvPr>
            <p:ph type="sldNum" sz="quarter" idx="12"/>
          </p:nvPr>
        </p:nvSpPr>
        <p:spPr/>
        <p:txBody>
          <a:bodyPr/>
          <a:lstStyle>
            <a:lvl1pPr>
              <a:defRPr/>
            </a:lvl1pPr>
          </a:lstStyle>
          <a:p>
            <a:pPr>
              <a:defRPr/>
            </a:pPr>
            <a:fld id="{C2AEC428-166A-1343-8159-716EF29B90D3}" type="slidenum">
              <a:rPr lang="en-US">
                <a:solidFill>
                  <a:prstClr val="black">
                    <a:tint val="75000"/>
                  </a:prstClr>
                </a:solidFill>
              </a:rPr>
              <a:pPr>
                <a:defRPr/>
              </a:pPr>
              <a:t>‹#›</a:t>
            </a:fld>
            <a:endParaRPr lang="en-US">
              <a:solidFill>
                <a:prstClr val="black">
                  <a:tint val="75000"/>
                </a:prstClr>
              </a:solidFill>
            </a:endParaRPr>
          </a:p>
        </p:txBody>
      </p:sp>
      <p:sp>
        <p:nvSpPr>
          <p:cNvPr id="5" name="Title 1">
            <a:extLst>
              <a:ext uri="{FF2B5EF4-FFF2-40B4-BE49-F238E27FC236}">
                <a16:creationId xmlns="" xmlns:a16="http://schemas.microsoft.com/office/drawing/2014/main" id="{E0D34306-7ADB-0843-8954-E6ABDEF2C9C1}"/>
              </a:ext>
            </a:extLst>
          </p:cNvPr>
          <p:cNvSpPr>
            <a:spLocks noGrp="1"/>
          </p:cNvSpPr>
          <p:nvPr>
            <p:ph type="title" hasCustomPrompt="1"/>
          </p:nvPr>
        </p:nvSpPr>
        <p:spPr>
          <a:xfrm>
            <a:off x="256235" y="93342"/>
            <a:ext cx="7553329" cy="991452"/>
          </a:xfrm>
          <a:prstGeom prst="rect">
            <a:avLst/>
          </a:prstGeom>
        </p:spPr>
        <p:txBody>
          <a:bodyPr anchor="ctr" anchorCtr="0"/>
          <a:lstStyle>
            <a:lvl1pPr algn="l">
              <a:lnSpc>
                <a:spcPct val="80000"/>
              </a:lnSpc>
              <a:defRPr sz="4267">
                <a:solidFill>
                  <a:schemeClr val="bg2"/>
                </a:solidFill>
                <a:latin typeface="+mn-lt"/>
              </a:defRPr>
            </a:lvl1pPr>
          </a:lstStyle>
          <a:p>
            <a:r>
              <a:rPr lang="en-US" dirty="0"/>
              <a:t>Click to Insert a One or </a:t>
            </a:r>
            <a:br>
              <a:rPr lang="en-US" dirty="0"/>
            </a:br>
            <a:r>
              <a:rPr lang="en-US" dirty="0"/>
              <a:t>Two Line Title</a:t>
            </a:r>
          </a:p>
        </p:txBody>
      </p:sp>
    </p:spTree>
    <p:extLst>
      <p:ext uri="{BB962C8B-B14F-4D97-AF65-F5344CB8AC3E}">
        <p14:creationId xmlns:p14="http://schemas.microsoft.com/office/powerpoint/2010/main" val="2232929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3613944A-7182-2740-AB46-1BA98C6877A1}" type="slidenum">
              <a:rPr lang="en-US">
                <a:solidFill>
                  <a:prstClr val="black">
                    <a:tint val="75000"/>
                  </a:prstClr>
                </a:solidFill>
              </a:rPr>
              <a:pPr>
                <a:defRPr/>
              </a:pPr>
              <a:t>‹#›</a:t>
            </a:fld>
            <a:endParaRPr lang="en-US" dirty="0">
              <a:solidFill>
                <a:prstClr val="black">
                  <a:tint val="75000"/>
                </a:prstClr>
              </a:solidFill>
            </a:endParaRPr>
          </a:p>
        </p:txBody>
      </p:sp>
      <p:sp>
        <p:nvSpPr>
          <p:cNvPr id="8" name="Chart Placeholder 7"/>
          <p:cNvSpPr>
            <a:spLocks noGrp="1"/>
          </p:cNvSpPr>
          <p:nvPr>
            <p:ph type="chart" sz="quarter" idx="11"/>
          </p:nvPr>
        </p:nvSpPr>
        <p:spPr>
          <a:xfrm>
            <a:off x="256118" y="1454151"/>
            <a:ext cx="11542183" cy="4648200"/>
          </a:xfrm>
          <a:prstGeom prst="rect">
            <a:avLst/>
          </a:prstGeom>
          <a:ln>
            <a:noFill/>
          </a:ln>
          <a:effectLst/>
        </p:spPr>
        <p:txBody>
          <a:bodyPr vert="horz"/>
          <a:lstStyle>
            <a:lvl1pPr marL="0" indent="0" algn="ctr">
              <a:buNone/>
              <a:defRPr i="1" baseline="0">
                <a:ln>
                  <a:noFill/>
                </a:ln>
              </a:defRPr>
            </a:lvl1pPr>
          </a:lstStyle>
          <a:p>
            <a:r>
              <a:rPr lang="en-US" smtClean="0"/>
              <a:t>Click icon to add chart</a:t>
            </a:r>
            <a:endParaRPr lang="en-US" dirty="0"/>
          </a:p>
        </p:txBody>
      </p:sp>
      <p:sp>
        <p:nvSpPr>
          <p:cNvPr id="5" name="Title 1">
            <a:extLst>
              <a:ext uri="{FF2B5EF4-FFF2-40B4-BE49-F238E27FC236}">
                <a16:creationId xmlns="" xmlns:a16="http://schemas.microsoft.com/office/drawing/2014/main" id="{F48F1B36-7303-7F4F-92FA-D96B0D5D816C}"/>
              </a:ext>
            </a:extLst>
          </p:cNvPr>
          <p:cNvSpPr>
            <a:spLocks noGrp="1"/>
          </p:cNvSpPr>
          <p:nvPr>
            <p:ph type="title" hasCustomPrompt="1"/>
          </p:nvPr>
        </p:nvSpPr>
        <p:spPr>
          <a:xfrm>
            <a:off x="256235" y="93342"/>
            <a:ext cx="7553329" cy="991452"/>
          </a:xfrm>
          <a:prstGeom prst="rect">
            <a:avLst/>
          </a:prstGeom>
        </p:spPr>
        <p:txBody>
          <a:bodyPr anchor="ctr" anchorCtr="0"/>
          <a:lstStyle>
            <a:lvl1pPr algn="l">
              <a:lnSpc>
                <a:spcPct val="80000"/>
              </a:lnSpc>
              <a:defRPr sz="4267">
                <a:solidFill>
                  <a:schemeClr val="bg2"/>
                </a:solidFill>
                <a:latin typeface="+mn-lt"/>
              </a:defRPr>
            </a:lvl1pPr>
          </a:lstStyle>
          <a:p>
            <a:r>
              <a:rPr lang="en-US" dirty="0"/>
              <a:t>Click to Insert a One or </a:t>
            </a:r>
            <a:br>
              <a:rPr lang="en-US" dirty="0"/>
            </a:br>
            <a:r>
              <a:rPr lang="en-US" dirty="0"/>
              <a:t>Two Line Title</a:t>
            </a:r>
          </a:p>
        </p:txBody>
      </p:sp>
    </p:spTree>
    <p:extLst>
      <p:ext uri="{BB962C8B-B14F-4D97-AF65-F5344CB8AC3E}">
        <p14:creationId xmlns:p14="http://schemas.microsoft.com/office/powerpoint/2010/main" val="2309825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Content and Char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3613944A-7182-2740-AB46-1BA98C6877A1}" type="slidenum">
              <a:rPr lang="en-US">
                <a:solidFill>
                  <a:prstClr val="black">
                    <a:tint val="75000"/>
                  </a:prstClr>
                </a:solidFill>
              </a:rPr>
              <a:pPr>
                <a:defRPr/>
              </a:pPr>
              <a:t>‹#›</a:t>
            </a:fld>
            <a:endParaRPr lang="en-US" dirty="0">
              <a:solidFill>
                <a:prstClr val="black">
                  <a:tint val="75000"/>
                </a:prstClr>
              </a:solidFill>
            </a:endParaRPr>
          </a:p>
        </p:txBody>
      </p:sp>
      <p:sp>
        <p:nvSpPr>
          <p:cNvPr id="5" name="Chart Placeholder 7"/>
          <p:cNvSpPr>
            <a:spLocks noGrp="1"/>
          </p:cNvSpPr>
          <p:nvPr>
            <p:ph type="chart" sz="quarter" idx="11"/>
          </p:nvPr>
        </p:nvSpPr>
        <p:spPr>
          <a:xfrm>
            <a:off x="5966721" y="1363646"/>
            <a:ext cx="5831579" cy="4738705"/>
          </a:xfrm>
          <a:prstGeom prst="rect">
            <a:avLst/>
          </a:prstGeom>
          <a:ln>
            <a:noFill/>
          </a:ln>
          <a:effectLst/>
        </p:spPr>
        <p:txBody>
          <a:bodyPr vert="horz"/>
          <a:lstStyle>
            <a:lvl1pPr marL="0" indent="0" algn="ctr">
              <a:buNone/>
              <a:defRPr i="1" baseline="0">
                <a:ln>
                  <a:noFill/>
                </a:ln>
              </a:defRPr>
            </a:lvl1pPr>
          </a:lstStyle>
          <a:p>
            <a:r>
              <a:rPr lang="en-US" smtClean="0"/>
              <a:t>Click icon to add chart</a:t>
            </a:r>
            <a:endParaRPr lang="en-US" dirty="0"/>
          </a:p>
        </p:txBody>
      </p:sp>
      <p:sp>
        <p:nvSpPr>
          <p:cNvPr id="6" name="Text Placeholder 6"/>
          <p:cNvSpPr>
            <a:spLocks noGrp="1"/>
          </p:cNvSpPr>
          <p:nvPr>
            <p:ph type="body" sz="quarter" idx="12"/>
          </p:nvPr>
        </p:nvSpPr>
        <p:spPr>
          <a:xfrm>
            <a:off x="256119" y="1363646"/>
            <a:ext cx="5403743" cy="4738705"/>
          </a:xfrm>
          <a:prstGeom prst="rect">
            <a:avLst/>
          </a:prstGeom>
        </p:spPr>
        <p:txBody>
          <a:bodyPr vert="horz"/>
          <a:lstStyle>
            <a:lvl1pPr marL="306910" indent="-306910">
              <a:defRPr sz="3733"/>
            </a:lvl1pPr>
            <a:lvl2pPr>
              <a:defRPr sz="3200"/>
            </a:lvl2pPr>
            <a:lvl3pPr>
              <a:defRPr sz="2667"/>
            </a:lvl3pPr>
            <a:lvl4pPr>
              <a:defRPr sz="2667"/>
            </a:lvl4pPr>
            <a:lvl5pPr>
              <a:defRPr sz="2667"/>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1">
            <a:extLst>
              <a:ext uri="{FF2B5EF4-FFF2-40B4-BE49-F238E27FC236}">
                <a16:creationId xmlns="" xmlns:a16="http://schemas.microsoft.com/office/drawing/2014/main" id="{CFE04864-693F-3246-A5F8-2D10C581E3C3}"/>
              </a:ext>
            </a:extLst>
          </p:cNvPr>
          <p:cNvSpPr>
            <a:spLocks noGrp="1"/>
          </p:cNvSpPr>
          <p:nvPr>
            <p:ph type="title" hasCustomPrompt="1"/>
          </p:nvPr>
        </p:nvSpPr>
        <p:spPr>
          <a:xfrm>
            <a:off x="256235" y="93342"/>
            <a:ext cx="7553329" cy="991452"/>
          </a:xfrm>
          <a:prstGeom prst="rect">
            <a:avLst/>
          </a:prstGeom>
        </p:spPr>
        <p:txBody>
          <a:bodyPr anchor="ctr" anchorCtr="0"/>
          <a:lstStyle>
            <a:lvl1pPr algn="l">
              <a:lnSpc>
                <a:spcPct val="80000"/>
              </a:lnSpc>
              <a:defRPr sz="4267">
                <a:solidFill>
                  <a:schemeClr val="bg2"/>
                </a:solidFill>
                <a:latin typeface="+mn-lt"/>
              </a:defRPr>
            </a:lvl1pPr>
          </a:lstStyle>
          <a:p>
            <a:r>
              <a:rPr lang="en-US" dirty="0"/>
              <a:t>Click to Insert a One or </a:t>
            </a:r>
            <a:br>
              <a:rPr lang="en-US" dirty="0"/>
            </a:br>
            <a:r>
              <a:rPr lang="en-US" dirty="0"/>
              <a:t>Two Line Title</a:t>
            </a:r>
          </a:p>
        </p:txBody>
      </p:sp>
    </p:spTree>
    <p:extLst>
      <p:ext uri="{BB962C8B-B14F-4D97-AF65-F5344CB8AC3E}">
        <p14:creationId xmlns:p14="http://schemas.microsoft.com/office/powerpoint/2010/main" val="22987425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3613944A-7182-2740-AB46-1BA98C6877A1}" type="slidenum">
              <a:rPr lang="en-US">
                <a:solidFill>
                  <a:prstClr val="black">
                    <a:tint val="75000"/>
                  </a:prstClr>
                </a:solidFill>
              </a:rPr>
              <a:pPr>
                <a:defRPr/>
              </a:pPr>
              <a:t>‹#›</a:t>
            </a:fld>
            <a:endParaRPr lang="en-US" dirty="0">
              <a:solidFill>
                <a:prstClr val="black">
                  <a:tint val="75000"/>
                </a:prstClr>
              </a:solidFill>
            </a:endParaRPr>
          </a:p>
        </p:txBody>
      </p:sp>
      <p:sp>
        <p:nvSpPr>
          <p:cNvPr id="6" name="Table Placeholder 5"/>
          <p:cNvSpPr>
            <a:spLocks noGrp="1"/>
          </p:cNvSpPr>
          <p:nvPr>
            <p:ph type="tbl" sz="quarter" idx="11"/>
          </p:nvPr>
        </p:nvSpPr>
        <p:spPr>
          <a:xfrm>
            <a:off x="256118" y="1534101"/>
            <a:ext cx="11542183" cy="4511099"/>
          </a:xfrm>
          <a:prstGeom prst="rect">
            <a:avLst/>
          </a:prstGeom>
        </p:spPr>
        <p:txBody>
          <a:bodyPr vert="horz"/>
          <a:lstStyle>
            <a:lvl1pPr marL="0" indent="0" algn="ctr">
              <a:buNone/>
              <a:defRPr i="1" baseline="0"/>
            </a:lvl1pPr>
          </a:lstStyle>
          <a:p>
            <a:r>
              <a:rPr lang="en-US" smtClean="0"/>
              <a:t>Click icon to add table</a:t>
            </a:r>
            <a:endParaRPr lang="en-US" dirty="0"/>
          </a:p>
        </p:txBody>
      </p:sp>
      <p:sp>
        <p:nvSpPr>
          <p:cNvPr id="5" name="Title 1">
            <a:extLst>
              <a:ext uri="{FF2B5EF4-FFF2-40B4-BE49-F238E27FC236}">
                <a16:creationId xmlns="" xmlns:a16="http://schemas.microsoft.com/office/drawing/2014/main" id="{C7D16BCA-F494-1F42-BBDF-33587CA95747}"/>
              </a:ext>
            </a:extLst>
          </p:cNvPr>
          <p:cNvSpPr>
            <a:spLocks noGrp="1"/>
          </p:cNvSpPr>
          <p:nvPr>
            <p:ph type="title" hasCustomPrompt="1"/>
          </p:nvPr>
        </p:nvSpPr>
        <p:spPr>
          <a:xfrm>
            <a:off x="256235" y="93342"/>
            <a:ext cx="7553329" cy="991452"/>
          </a:xfrm>
          <a:prstGeom prst="rect">
            <a:avLst/>
          </a:prstGeom>
        </p:spPr>
        <p:txBody>
          <a:bodyPr anchor="ctr" anchorCtr="0"/>
          <a:lstStyle>
            <a:lvl1pPr algn="l">
              <a:lnSpc>
                <a:spcPct val="80000"/>
              </a:lnSpc>
              <a:defRPr sz="4267">
                <a:solidFill>
                  <a:schemeClr val="bg2"/>
                </a:solidFill>
                <a:latin typeface="+mn-lt"/>
              </a:defRPr>
            </a:lvl1pPr>
          </a:lstStyle>
          <a:p>
            <a:r>
              <a:rPr lang="en-US" dirty="0"/>
              <a:t>Click to Insert a One or </a:t>
            </a:r>
            <a:br>
              <a:rPr lang="en-US" dirty="0"/>
            </a:br>
            <a:r>
              <a:rPr lang="en-US" dirty="0"/>
              <a:t>Two Line Title</a:t>
            </a:r>
          </a:p>
        </p:txBody>
      </p:sp>
    </p:spTree>
    <p:extLst>
      <p:ext uri="{BB962C8B-B14F-4D97-AF65-F5344CB8AC3E}">
        <p14:creationId xmlns:p14="http://schemas.microsoft.com/office/powerpoint/2010/main" val="11653506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lvl1pPr>
          </a:lstStyle>
          <a:p>
            <a:pPr>
              <a:defRPr/>
            </a:pPr>
            <a:fld id="{467ADD1E-B802-D74A-B01B-88120A20ADB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9986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ogo End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0">
                <a:srgbClr val="0E3767"/>
              </a:gs>
              <a:gs pos="100000">
                <a:srgbClr val="10274A"/>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nchorCtr="0"/>
          <a:lstStyle/>
          <a:p>
            <a:pPr algn="ctr" defTabSz="609585">
              <a:defRPr/>
            </a:pPr>
            <a:endParaRPr lang="en-US" sz="2400" dirty="0">
              <a:solidFill>
                <a:prstClr val="white"/>
              </a:solidFill>
            </a:endParaRPr>
          </a:p>
        </p:txBody>
      </p:sp>
      <p:sp>
        <p:nvSpPr>
          <p:cNvPr id="5" name="Rectangle 4"/>
          <p:cNvSpPr/>
          <p:nvPr userDrawn="1"/>
        </p:nvSpPr>
        <p:spPr>
          <a:xfrm>
            <a:off x="0" y="1977289"/>
            <a:ext cx="12192000" cy="28750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fontAlgn="base">
              <a:spcBef>
                <a:spcPct val="0"/>
              </a:spcBef>
              <a:spcAft>
                <a:spcPct val="0"/>
              </a:spcAft>
              <a:defRPr/>
            </a:pPr>
            <a:endParaRPr lang="en-US" sz="2400">
              <a:solidFill>
                <a:prstClr val="white"/>
              </a:solidFill>
            </a:endParaRPr>
          </a:p>
        </p:txBody>
      </p:sp>
      <p:pic>
        <p:nvPicPr>
          <p:cNvPr id="6" name="Picture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657601" y="2649207"/>
            <a:ext cx="4876800" cy="14363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05279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3FD45D3-CBBF-471C-9F91-8EB1F9F6687A}" type="slidenum">
              <a:rPr lang="en-US" smtClean="0"/>
              <a:t>‹#›</a:t>
            </a:fld>
            <a:endParaRPr lang="en-US"/>
          </a:p>
        </p:txBody>
      </p:sp>
    </p:spTree>
    <p:extLst>
      <p:ext uri="{BB962C8B-B14F-4D97-AF65-F5344CB8AC3E}">
        <p14:creationId xmlns:p14="http://schemas.microsoft.com/office/powerpoint/2010/main" val="37298325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3FD45D3-CBBF-471C-9F91-8EB1F9F6687A}" type="slidenum">
              <a:rPr lang="en-US" smtClean="0"/>
              <a:t>‹#›</a:t>
            </a:fld>
            <a:endParaRPr lang="en-US"/>
          </a:p>
        </p:txBody>
      </p:sp>
    </p:spTree>
    <p:extLst>
      <p:ext uri="{BB962C8B-B14F-4D97-AF65-F5344CB8AC3E}">
        <p14:creationId xmlns:p14="http://schemas.microsoft.com/office/powerpoint/2010/main" val="2609020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E47EC4-1EC2-4948-94E2-9C72BFEAC904}" type="slidenum">
              <a:rPr lang="en-US" smtClean="0"/>
              <a:t>‹#›</a:t>
            </a:fld>
            <a:endParaRPr lang="en-US"/>
          </a:p>
        </p:txBody>
      </p:sp>
    </p:spTree>
    <p:extLst>
      <p:ext uri="{BB962C8B-B14F-4D97-AF65-F5344CB8AC3E}">
        <p14:creationId xmlns:p14="http://schemas.microsoft.com/office/powerpoint/2010/main" val="551055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47EC4-1EC2-4948-94E2-9C72BFEAC904}" type="slidenum">
              <a:rPr lang="en-US" smtClean="0"/>
              <a:t>‹#›</a:t>
            </a:fld>
            <a:endParaRPr lang="en-US"/>
          </a:p>
        </p:txBody>
      </p:sp>
    </p:spTree>
    <p:extLst>
      <p:ext uri="{BB962C8B-B14F-4D97-AF65-F5344CB8AC3E}">
        <p14:creationId xmlns:p14="http://schemas.microsoft.com/office/powerpoint/2010/main" val="1724158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E47EC4-1EC2-4948-94E2-9C72BFEAC904}" type="slidenum">
              <a:rPr lang="en-US" smtClean="0"/>
              <a:t>‹#›</a:t>
            </a:fld>
            <a:endParaRPr lang="en-US"/>
          </a:p>
        </p:txBody>
      </p:sp>
    </p:spTree>
    <p:extLst>
      <p:ext uri="{BB962C8B-B14F-4D97-AF65-F5344CB8AC3E}">
        <p14:creationId xmlns:p14="http://schemas.microsoft.com/office/powerpoint/2010/main" val="149287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E47EC4-1EC2-4948-94E2-9C72BFEAC904}" type="slidenum">
              <a:rPr lang="en-US" smtClean="0"/>
              <a:t>‹#›</a:t>
            </a:fld>
            <a:endParaRPr lang="en-US"/>
          </a:p>
        </p:txBody>
      </p:sp>
    </p:spTree>
    <p:extLst>
      <p:ext uri="{BB962C8B-B14F-4D97-AF65-F5344CB8AC3E}">
        <p14:creationId xmlns:p14="http://schemas.microsoft.com/office/powerpoint/2010/main" val="1197617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E47EC4-1EC2-4948-94E2-9C72BFEAC904}" type="slidenum">
              <a:rPr lang="en-US" smtClean="0"/>
              <a:t>‹#›</a:t>
            </a:fld>
            <a:endParaRPr lang="en-US"/>
          </a:p>
        </p:txBody>
      </p:sp>
    </p:spTree>
    <p:extLst>
      <p:ext uri="{BB962C8B-B14F-4D97-AF65-F5344CB8AC3E}">
        <p14:creationId xmlns:p14="http://schemas.microsoft.com/office/powerpoint/2010/main" val="4258292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47EC4-1EC2-4948-94E2-9C72BFEAC904}" type="slidenum">
              <a:rPr lang="en-US" smtClean="0"/>
              <a:t>‹#›</a:t>
            </a:fld>
            <a:endParaRPr lang="en-US"/>
          </a:p>
        </p:txBody>
      </p:sp>
    </p:spTree>
    <p:extLst>
      <p:ext uri="{BB962C8B-B14F-4D97-AF65-F5344CB8AC3E}">
        <p14:creationId xmlns:p14="http://schemas.microsoft.com/office/powerpoint/2010/main" val="3516967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E47EC4-1EC2-4948-94E2-9C72BFEAC904}" type="slidenum">
              <a:rPr lang="en-US" smtClean="0"/>
              <a:t>‹#›</a:t>
            </a:fld>
            <a:endParaRPr lang="en-US"/>
          </a:p>
        </p:txBody>
      </p:sp>
    </p:spTree>
    <p:extLst>
      <p:ext uri="{BB962C8B-B14F-4D97-AF65-F5344CB8AC3E}">
        <p14:creationId xmlns:p14="http://schemas.microsoft.com/office/powerpoint/2010/main" val="1599977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1.png"/><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E47EC4-1EC2-4948-94E2-9C72BFEAC904}" type="slidenum">
              <a:rPr lang="en-US" smtClean="0"/>
              <a:t>‹#›</a:t>
            </a:fld>
            <a:endParaRPr lang="en-US"/>
          </a:p>
        </p:txBody>
      </p:sp>
    </p:spTree>
    <p:extLst>
      <p:ext uri="{BB962C8B-B14F-4D97-AF65-F5344CB8AC3E}">
        <p14:creationId xmlns:p14="http://schemas.microsoft.com/office/powerpoint/2010/main" val="2499778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670760" y="6356351"/>
            <a:ext cx="3127145" cy="366183"/>
          </a:xfrm>
          <a:prstGeom prst="rect">
            <a:avLst/>
          </a:prstGeom>
        </p:spPr>
        <p:txBody>
          <a:bodyPr vert="horz" lIns="91440" tIns="45720" rIns="91440" bIns="45720" rtlCol="0" anchor="ctr"/>
          <a:lstStyle>
            <a:lvl1pPr algn="r" fontAlgn="auto">
              <a:spcBef>
                <a:spcPts val="0"/>
              </a:spcBef>
              <a:spcAft>
                <a:spcPts val="0"/>
              </a:spcAft>
              <a:defRPr sz="1333" smtClean="0">
                <a:solidFill>
                  <a:schemeClr val="tx1">
                    <a:tint val="75000"/>
                  </a:schemeClr>
                </a:solidFill>
                <a:latin typeface="+mn-lt"/>
                <a:ea typeface="+mn-ea"/>
                <a:cs typeface="+mn-cs"/>
              </a:defRPr>
            </a:lvl1pPr>
          </a:lstStyle>
          <a:p>
            <a:pPr defTabSz="609585">
              <a:defRPr/>
            </a:pPr>
            <a:fld id="{3613944A-7182-2740-AB46-1BA98C6877A1}" type="slidenum">
              <a:rPr lang="en-US" smtClean="0">
                <a:solidFill>
                  <a:prstClr val="black">
                    <a:tint val="75000"/>
                  </a:prstClr>
                </a:solidFill>
              </a:rPr>
              <a:pPr defTabSz="609585">
                <a:defRPr/>
              </a:pPr>
              <a:t>‹#›</a:t>
            </a:fld>
            <a:endParaRPr lang="en-US" dirty="0">
              <a:solidFill>
                <a:prstClr val="black">
                  <a:tint val="75000"/>
                </a:prstClr>
              </a:solidFill>
            </a:endParaRPr>
          </a:p>
        </p:txBody>
      </p:sp>
      <p:sp>
        <p:nvSpPr>
          <p:cNvPr id="7" name="Rectangle 6"/>
          <p:cNvSpPr/>
          <p:nvPr userDrawn="1"/>
        </p:nvSpPr>
        <p:spPr>
          <a:xfrm>
            <a:off x="8056034" y="0"/>
            <a:ext cx="4135967" cy="1158240"/>
          </a:xfrm>
          <a:prstGeom prst="rect">
            <a:avLst/>
          </a:prstGeom>
          <a:solidFill>
            <a:srgbClr val="F0F4F8">
              <a:alpha val="9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prstClr val="white"/>
              </a:solidFill>
            </a:endParaRPr>
          </a:p>
        </p:txBody>
      </p:sp>
      <p:sp>
        <p:nvSpPr>
          <p:cNvPr id="8" name="Rectangle 7"/>
          <p:cNvSpPr/>
          <p:nvPr userDrawn="1"/>
        </p:nvSpPr>
        <p:spPr>
          <a:xfrm>
            <a:off x="4" y="3"/>
            <a:ext cx="8056033" cy="1158240"/>
          </a:xfrm>
          <a:prstGeom prst="rect">
            <a:avLst/>
          </a:prstGeom>
          <a:gradFill flip="none" rotWithShape="1">
            <a:gsLst>
              <a:gs pos="0">
                <a:srgbClr val="0E3767"/>
              </a:gs>
              <a:gs pos="100000">
                <a:srgbClr val="10274A"/>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609585">
              <a:defRPr/>
            </a:pPr>
            <a:endParaRPr lang="en-US" sz="2400" dirty="0">
              <a:solidFill>
                <a:prstClr val="white"/>
              </a:solidFill>
            </a:endParaRPr>
          </a:p>
        </p:txBody>
      </p:sp>
      <p:pic>
        <p:nvPicPr>
          <p:cNvPr id="9" name="Picture 6"/>
          <p:cNvPicPr>
            <a:picLocks noChangeAspect="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9029700" y="241305"/>
            <a:ext cx="2345267" cy="6900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927073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9" r:id="rId14"/>
    <p:sldLayoutId id="2147483680" r:id="rId15"/>
  </p:sldLayoutIdLst>
  <p:hf hdr="0" ftr="0" dt="0"/>
  <p:txStyles>
    <p:titleStyle>
      <a:lvl1pPr algn="ctr" defTabSz="609585" rtl="0" eaLnBrk="1" fontAlgn="base" hangingPunct="1">
        <a:spcBef>
          <a:spcPct val="0"/>
        </a:spcBef>
        <a:spcAft>
          <a:spcPct val="0"/>
        </a:spcAft>
        <a:defRPr sz="5867" kern="1200">
          <a:solidFill>
            <a:schemeClr val="tx1"/>
          </a:solidFill>
          <a:latin typeface="+mj-lt"/>
          <a:ea typeface="ＭＳ Ｐゴシック" charset="0"/>
          <a:cs typeface="ＭＳ Ｐゴシック" charset="0"/>
        </a:defRPr>
      </a:lvl1pPr>
      <a:lvl2pPr algn="ctr" defTabSz="609585" rtl="0" eaLnBrk="1" fontAlgn="base" hangingPunct="1">
        <a:spcBef>
          <a:spcPct val="0"/>
        </a:spcBef>
        <a:spcAft>
          <a:spcPct val="0"/>
        </a:spcAft>
        <a:defRPr sz="5867">
          <a:solidFill>
            <a:schemeClr val="tx1"/>
          </a:solidFill>
          <a:latin typeface="Franklin Gothic Medium" charset="0"/>
          <a:ea typeface="ＭＳ Ｐゴシック" charset="0"/>
          <a:cs typeface="ＭＳ Ｐゴシック" charset="0"/>
        </a:defRPr>
      </a:lvl2pPr>
      <a:lvl3pPr algn="ctr" defTabSz="609585" rtl="0" eaLnBrk="1" fontAlgn="base" hangingPunct="1">
        <a:spcBef>
          <a:spcPct val="0"/>
        </a:spcBef>
        <a:spcAft>
          <a:spcPct val="0"/>
        </a:spcAft>
        <a:defRPr sz="5867">
          <a:solidFill>
            <a:schemeClr val="tx1"/>
          </a:solidFill>
          <a:latin typeface="Franklin Gothic Medium" charset="0"/>
          <a:ea typeface="ＭＳ Ｐゴシック" charset="0"/>
          <a:cs typeface="ＭＳ Ｐゴシック" charset="0"/>
        </a:defRPr>
      </a:lvl3pPr>
      <a:lvl4pPr algn="ctr" defTabSz="609585" rtl="0" eaLnBrk="1" fontAlgn="base" hangingPunct="1">
        <a:spcBef>
          <a:spcPct val="0"/>
        </a:spcBef>
        <a:spcAft>
          <a:spcPct val="0"/>
        </a:spcAft>
        <a:defRPr sz="5867">
          <a:solidFill>
            <a:schemeClr val="tx1"/>
          </a:solidFill>
          <a:latin typeface="Franklin Gothic Medium" charset="0"/>
          <a:ea typeface="ＭＳ Ｐゴシック" charset="0"/>
          <a:cs typeface="ＭＳ Ｐゴシック" charset="0"/>
        </a:defRPr>
      </a:lvl4pPr>
      <a:lvl5pPr algn="ctr" defTabSz="609585" rtl="0" eaLnBrk="1" fontAlgn="base" hangingPunct="1">
        <a:spcBef>
          <a:spcPct val="0"/>
        </a:spcBef>
        <a:spcAft>
          <a:spcPct val="0"/>
        </a:spcAft>
        <a:defRPr sz="5867">
          <a:solidFill>
            <a:schemeClr val="tx1"/>
          </a:solidFill>
          <a:latin typeface="Franklin Gothic Medium" charset="0"/>
          <a:ea typeface="ＭＳ Ｐゴシック" charset="0"/>
          <a:cs typeface="ＭＳ Ｐゴシック" charset="0"/>
        </a:defRPr>
      </a:lvl5pPr>
      <a:lvl6pPr marL="609585" algn="ctr" defTabSz="609585" rtl="0" eaLnBrk="1" fontAlgn="base" hangingPunct="1">
        <a:spcBef>
          <a:spcPct val="0"/>
        </a:spcBef>
        <a:spcAft>
          <a:spcPct val="0"/>
        </a:spcAft>
        <a:defRPr sz="5867">
          <a:solidFill>
            <a:schemeClr val="tx1"/>
          </a:solidFill>
          <a:latin typeface="Franklin Gothic Medium" charset="0"/>
          <a:ea typeface="ＭＳ Ｐゴシック" charset="0"/>
          <a:cs typeface="ＭＳ Ｐゴシック" charset="0"/>
        </a:defRPr>
      </a:lvl6pPr>
      <a:lvl7pPr marL="1219170" algn="ctr" defTabSz="609585" rtl="0" eaLnBrk="1" fontAlgn="base" hangingPunct="1">
        <a:spcBef>
          <a:spcPct val="0"/>
        </a:spcBef>
        <a:spcAft>
          <a:spcPct val="0"/>
        </a:spcAft>
        <a:defRPr sz="5867">
          <a:solidFill>
            <a:schemeClr val="tx1"/>
          </a:solidFill>
          <a:latin typeface="Franklin Gothic Medium" charset="0"/>
          <a:ea typeface="ＭＳ Ｐゴシック" charset="0"/>
          <a:cs typeface="ＭＳ Ｐゴシック" charset="0"/>
        </a:defRPr>
      </a:lvl7pPr>
      <a:lvl8pPr marL="1828754" algn="ctr" defTabSz="609585" rtl="0" eaLnBrk="1" fontAlgn="base" hangingPunct="1">
        <a:spcBef>
          <a:spcPct val="0"/>
        </a:spcBef>
        <a:spcAft>
          <a:spcPct val="0"/>
        </a:spcAft>
        <a:defRPr sz="5867">
          <a:solidFill>
            <a:schemeClr val="tx1"/>
          </a:solidFill>
          <a:latin typeface="Franklin Gothic Medium" charset="0"/>
          <a:ea typeface="ＭＳ Ｐゴシック" charset="0"/>
          <a:cs typeface="ＭＳ Ｐゴシック" charset="0"/>
        </a:defRPr>
      </a:lvl8pPr>
      <a:lvl9pPr marL="2438339" algn="ctr" defTabSz="609585" rtl="0" eaLnBrk="1" fontAlgn="base" hangingPunct="1">
        <a:spcBef>
          <a:spcPct val="0"/>
        </a:spcBef>
        <a:spcAft>
          <a:spcPct val="0"/>
        </a:spcAft>
        <a:defRPr sz="5867">
          <a:solidFill>
            <a:schemeClr val="tx1"/>
          </a:solidFill>
          <a:latin typeface="Franklin Gothic Medium" charset="0"/>
          <a:ea typeface="ＭＳ Ｐゴシック" charset="0"/>
          <a:cs typeface="ＭＳ Ｐゴシック" charset="0"/>
        </a:defRPr>
      </a:lvl9pPr>
    </p:titleStyle>
    <p:bodyStyle>
      <a:lvl1pPr marL="457189" indent="-457189" algn="l" defTabSz="609585" rtl="0" eaLnBrk="1" fontAlgn="base" hangingPunct="1">
        <a:spcBef>
          <a:spcPct val="20000"/>
        </a:spcBef>
        <a:spcAft>
          <a:spcPct val="0"/>
        </a:spcAft>
        <a:buFont typeface="Arial" charset="0"/>
        <a:buChar char="•"/>
        <a:defRPr sz="4267" kern="1200">
          <a:solidFill>
            <a:schemeClr val="tx1"/>
          </a:solidFill>
          <a:latin typeface="+mn-lt"/>
          <a:ea typeface="ＭＳ Ｐゴシック" charset="0"/>
          <a:cs typeface="ＭＳ Ｐゴシック" charset="0"/>
        </a:defRPr>
      </a:lvl1pPr>
      <a:lvl2pPr marL="990575" indent="-380990" algn="l" defTabSz="609585" rtl="0" eaLnBrk="1" fontAlgn="base" hangingPunct="1">
        <a:spcBef>
          <a:spcPct val="20000"/>
        </a:spcBef>
        <a:spcAft>
          <a:spcPct val="0"/>
        </a:spcAft>
        <a:buFont typeface="Arial" charset="0"/>
        <a:buChar char="–"/>
        <a:defRPr sz="3733" kern="1200">
          <a:solidFill>
            <a:schemeClr val="tx1"/>
          </a:solidFill>
          <a:latin typeface="+mn-lt"/>
          <a:ea typeface="ＭＳ Ｐゴシック" charset="0"/>
          <a:cs typeface="+mn-cs"/>
        </a:defRPr>
      </a:lvl2pPr>
      <a:lvl3pPr marL="1523962" indent="-304792" algn="l" defTabSz="609585"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mn-cs"/>
        </a:defRPr>
      </a:lvl3pPr>
      <a:lvl4pPr marL="2133547" indent="-304792" algn="l" defTabSz="609585" rtl="0" eaLnBrk="1" fontAlgn="base" hangingPunct="1">
        <a:spcBef>
          <a:spcPct val="20000"/>
        </a:spcBef>
        <a:spcAft>
          <a:spcPct val="0"/>
        </a:spcAft>
        <a:buFont typeface="Arial" charset="0"/>
        <a:buChar char="–"/>
        <a:defRPr sz="2667" kern="1200">
          <a:solidFill>
            <a:schemeClr val="tx1"/>
          </a:solidFill>
          <a:latin typeface="+mn-lt"/>
          <a:ea typeface="ＭＳ Ｐゴシック" charset="0"/>
          <a:cs typeface="+mn-cs"/>
        </a:defRPr>
      </a:lvl4pPr>
      <a:lvl5pPr marL="2743131" indent="-304792" algn="l" defTabSz="609585" rtl="0" eaLnBrk="1" fontAlgn="base" hangingPunct="1">
        <a:spcBef>
          <a:spcPct val="20000"/>
        </a:spcBef>
        <a:spcAft>
          <a:spcPct val="0"/>
        </a:spcAft>
        <a:buFont typeface="Arial" charset="0"/>
        <a:buChar char="»"/>
        <a:defRPr sz="2667" kern="1200">
          <a:solidFill>
            <a:schemeClr val="tx1"/>
          </a:solidFill>
          <a:latin typeface="+mn-lt"/>
          <a:ea typeface="ＭＳ Ｐゴシック" charset="0"/>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17.xml"/><Relationship Id="rId4" Type="http://schemas.openxmlformats.org/officeDocument/2006/relationships/hyperlink" Target="https://towardsdatascience.com/gradient-descent-animation-1-simple-linear-regression-e49315b2467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4.png"/><Relationship Id="rId7" Type="http://schemas.openxmlformats.org/officeDocument/2006/relationships/diagramQuickStyle" Target="../diagrams/quickStyle1.xml"/><Relationship Id="rId2" Type="http://schemas.openxmlformats.org/officeDocument/2006/relationships/image" Target="../media/image13.png"/><Relationship Id="rId1" Type="http://schemas.openxmlformats.org/officeDocument/2006/relationships/slideLayout" Target="../slideLayouts/slideLayout1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5.png"/><Relationship Id="rId9" Type="http://schemas.microsoft.com/office/2007/relationships/diagramDrawing" Target="../diagrams/drawing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7ukDKVHnac4"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dirty="0" smtClean="0"/>
              <a:t>MAPTA presents: R Coding Bootcamp</a:t>
            </a:r>
            <a:br>
              <a:rPr lang="en-US" sz="4000" dirty="0" smtClean="0"/>
            </a:br>
            <a:r>
              <a:rPr lang="en-US" sz="4000" dirty="0" smtClean="0"/>
              <a:t>Day 3: Boolean logic, loops, and writing functions</a:t>
            </a:r>
            <a:endParaRPr lang="en-US" sz="4000" dirty="0"/>
          </a:p>
        </p:txBody>
      </p:sp>
      <p:sp>
        <p:nvSpPr>
          <p:cNvPr id="7" name="Text Placeholder 6"/>
          <p:cNvSpPr>
            <a:spLocks noGrp="1"/>
          </p:cNvSpPr>
          <p:nvPr>
            <p:ph type="body" sz="quarter" idx="10"/>
          </p:nvPr>
        </p:nvSpPr>
        <p:spPr/>
        <p:txBody>
          <a:bodyPr/>
          <a:lstStyle/>
          <a:p>
            <a:r>
              <a:rPr lang="en-US" dirty="0" smtClean="0"/>
              <a:t>Joseph D. Butner, PhD</a:t>
            </a:r>
            <a:endParaRPr lang="en-US" dirty="0"/>
          </a:p>
        </p:txBody>
      </p:sp>
      <p:sp>
        <p:nvSpPr>
          <p:cNvPr id="8" name="Text Placeholder 7"/>
          <p:cNvSpPr>
            <a:spLocks noGrp="1"/>
          </p:cNvSpPr>
          <p:nvPr>
            <p:ph type="body" sz="quarter" idx="11"/>
          </p:nvPr>
        </p:nvSpPr>
        <p:spPr/>
        <p:txBody>
          <a:bodyPr/>
          <a:lstStyle/>
          <a:p>
            <a:r>
              <a:rPr lang="en-US" dirty="0" smtClean="0"/>
              <a:t>January 17, 2022</a:t>
            </a:r>
            <a:endParaRPr lang="en-US" dirty="0"/>
          </a:p>
        </p:txBody>
      </p:sp>
      <p:sp>
        <p:nvSpPr>
          <p:cNvPr id="3" name="Slide Number Placeholder 2"/>
          <p:cNvSpPr>
            <a:spLocks noGrp="1"/>
          </p:cNvSpPr>
          <p:nvPr>
            <p:ph type="sldNum" sz="quarter" idx="4294967295"/>
          </p:nvPr>
        </p:nvSpPr>
        <p:spPr>
          <a:xfrm>
            <a:off x="9064625" y="6356350"/>
            <a:ext cx="3127375" cy="366713"/>
          </a:xfrm>
        </p:spPr>
        <p:txBody>
          <a:bodyPr/>
          <a:lstStyle/>
          <a:p>
            <a:pPr>
              <a:defRPr/>
            </a:pPr>
            <a:fld id="{E766B70F-21E2-1A44-9377-13DF4CB57480}" type="slidenum">
              <a:rPr lang="en-US" smtClean="0">
                <a:solidFill>
                  <a:prstClr val="black">
                    <a:tint val="75000"/>
                  </a:prstClr>
                </a:solidFill>
              </a:rPr>
              <a:pPr>
                <a:defRPr/>
              </a:pPr>
              <a:t>1</a:t>
            </a:fld>
            <a:endParaRPr lang="en-US" dirty="0">
              <a:solidFill>
                <a:prstClr val="black">
                  <a:tint val="75000"/>
                </a:prstClr>
              </a:solidFill>
            </a:endParaRPr>
          </a:p>
        </p:txBody>
      </p:sp>
    </p:spTree>
    <p:extLst>
      <p:ext uri="{BB962C8B-B14F-4D97-AF65-F5344CB8AC3E}">
        <p14:creationId xmlns:p14="http://schemas.microsoft.com/office/powerpoint/2010/main" val="35967658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functions: If, Then, Else </a:t>
            </a:r>
            <a:r>
              <a:rPr lang="en-US" dirty="0" smtClean="0"/>
              <a:t> </a:t>
            </a:r>
            <a:endParaRPr lang="en-US" dirty="0"/>
          </a:p>
        </p:txBody>
      </p:sp>
      <p:sp>
        <p:nvSpPr>
          <p:cNvPr id="3" name="Content Placeholder 2"/>
          <p:cNvSpPr>
            <a:spLocks noGrp="1"/>
          </p:cNvSpPr>
          <p:nvPr>
            <p:ph sz="half" idx="4294967295"/>
          </p:nvPr>
        </p:nvSpPr>
        <p:spPr>
          <a:xfrm>
            <a:off x="838200" y="1825625"/>
            <a:ext cx="5181600" cy="4351338"/>
          </a:xfrm>
          <a:prstGeom prst="rect">
            <a:avLst/>
          </a:prstGeom>
        </p:spPr>
        <p:txBody>
          <a:bodyPr>
            <a:normAutofit fontScale="85000" lnSpcReduction="20000"/>
          </a:bodyPr>
          <a:lstStyle/>
          <a:p>
            <a:r>
              <a:rPr lang="en-US" dirty="0" smtClean="0"/>
              <a:t>There is no limit to the number </a:t>
            </a:r>
            <a:r>
              <a:rPr lang="en-US" smtClean="0"/>
              <a:t>of if/then/else </a:t>
            </a:r>
            <a:r>
              <a:rPr lang="en-US" dirty="0" smtClean="0"/>
              <a:t>statements you can use in series or nested</a:t>
            </a:r>
          </a:p>
          <a:p>
            <a:r>
              <a:rPr lang="en-US" dirty="0" smtClean="0"/>
              <a:t>And you can make very complicated decisions with it</a:t>
            </a:r>
          </a:p>
          <a:p>
            <a:r>
              <a:rPr lang="en-US" dirty="0" smtClean="0"/>
              <a:t>But be careful, it can get difficult to debug</a:t>
            </a:r>
          </a:p>
          <a:p>
            <a:endParaRPr lang="en-US" dirty="0" smtClean="0"/>
          </a:p>
        </p:txBody>
      </p:sp>
      <p:pic>
        <p:nvPicPr>
          <p:cNvPr id="5" name="Picture 4"/>
          <p:cNvPicPr>
            <a:picLocks noChangeAspect="1"/>
          </p:cNvPicPr>
          <p:nvPr/>
        </p:nvPicPr>
        <p:blipFill>
          <a:blip r:embed="rId2"/>
          <a:stretch>
            <a:fillRect/>
          </a:stretch>
        </p:blipFill>
        <p:spPr>
          <a:xfrm>
            <a:off x="7033355" y="1467661"/>
            <a:ext cx="4320445" cy="5067265"/>
          </a:xfrm>
          <a:prstGeom prst="rect">
            <a:avLst/>
          </a:prstGeom>
        </p:spPr>
      </p:pic>
      <p:sp>
        <p:nvSpPr>
          <p:cNvPr id="4" name="Slide Number Placeholder 3"/>
          <p:cNvSpPr>
            <a:spLocks noGrp="1"/>
          </p:cNvSpPr>
          <p:nvPr>
            <p:ph type="sldNum" sz="quarter" idx="12"/>
          </p:nvPr>
        </p:nvSpPr>
        <p:spPr/>
        <p:txBody>
          <a:bodyPr/>
          <a:lstStyle/>
          <a:p>
            <a:pPr>
              <a:defRPr/>
            </a:pPr>
            <a:fld id="{09DBDD65-0315-3D4E-8F6A-C2933BE6C519}" type="slidenum">
              <a:rPr lang="en-US" smtClean="0">
                <a:solidFill>
                  <a:prstClr val="black">
                    <a:tint val="75000"/>
                  </a:prstClr>
                </a:solidFill>
              </a:rPr>
              <a:pPr>
                <a:defRPr/>
              </a:pPr>
              <a:t>10</a:t>
            </a:fld>
            <a:endParaRPr lang="en-US">
              <a:solidFill>
                <a:prstClr val="black">
                  <a:tint val="75000"/>
                </a:prstClr>
              </a:solidFill>
            </a:endParaRPr>
          </a:p>
        </p:txBody>
      </p:sp>
    </p:spTree>
    <p:extLst>
      <p:ext uri="{BB962C8B-B14F-4D97-AF65-F5344CB8AC3E}">
        <p14:creationId xmlns:p14="http://schemas.microsoft.com/office/powerpoint/2010/main" val="1933434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sz="half" idx="4294967295"/>
          </p:nvPr>
        </p:nvSpPr>
        <p:spPr>
          <a:xfrm>
            <a:off x="838200" y="1825625"/>
            <a:ext cx="5181600" cy="4351338"/>
          </a:xfrm>
          <a:prstGeom prst="rect">
            <a:avLst/>
          </a:prstGeom>
        </p:spPr>
        <p:txBody>
          <a:bodyPr>
            <a:normAutofit fontScale="62500" lnSpcReduction="20000"/>
          </a:bodyPr>
          <a:lstStyle/>
          <a:p>
            <a:r>
              <a:rPr lang="en-US" dirty="0" smtClean="0"/>
              <a:t>What if our list had 1,000 entries? </a:t>
            </a:r>
          </a:p>
          <a:p>
            <a:r>
              <a:rPr lang="en-US" dirty="0" smtClean="0"/>
              <a:t>Continuing our example would get tedious!</a:t>
            </a:r>
            <a:endParaRPr lang="en-US" dirty="0"/>
          </a:p>
          <a:p>
            <a:r>
              <a:rPr lang="en-US" dirty="0" smtClean="0"/>
              <a:t>Any time we need to the same basic operation many times over, we can write a loop to do this for us</a:t>
            </a:r>
          </a:p>
          <a:p>
            <a:r>
              <a:rPr lang="en-US" dirty="0" smtClean="0"/>
              <a:t>In our example, we know the length of the list, so we can use a for() loop</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4922" y="1825625"/>
            <a:ext cx="5905500" cy="3629025"/>
          </a:xfrm>
          <a:prstGeom prst="rect">
            <a:avLst/>
          </a:prstGeom>
        </p:spPr>
      </p:pic>
      <p:sp>
        <p:nvSpPr>
          <p:cNvPr id="6" name="TextBox 5"/>
          <p:cNvSpPr txBox="1"/>
          <p:nvPr/>
        </p:nvSpPr>
        <p:spPr>
          <a:xfrm>
            <a:off x="6580690" y="5404921"/>
            <a:ext cx="4953964" cy="369332"/>
          </a:xfrm>
          <a:prstGeom prst="rect">
            <a:avLst/>
          </a:prstGeom>
          <a:noFill/>
        </p:spPr>
        <p:txBody>
          <a:bodyPr wrap="square" rtlCol="0">
            <a:spAutoFit/>
          </a:bodyPr>
          <a:lstStyle/>
          <a:p>
            <a:r>
              <a:rPr lang="en-US" smtClean="0"/>
              <a:t>https://www.geeksforgeeks.org/for-loop-in-julia/</a:t>
            </a:r>
            <a:endParaRPr lang="en-US"/>
          </a:p>
        </p:txBody>
      </p:sp>
      <p:sp>
        <p:nvSpPr>
          <p:cNvPr id="4" name="Slide Number Placeholder 3"/>
          <p:cNvSpPr>
            <a:spLocks noGrp="1"/>
          </p:cNvSpPr>
          <p:nvPr>
            <p:ph type="sldNum" sz="quarter" idx="12"/>
          </p:nvPr>
        </p:nvSpPr>
        <p:spPr/>
        <p:txBody>
          <a:bodyPr/>
          <a:lstStyle/>
          <a:p>
            <a:pPr>
              <a:defRPr/>
            </a:pPr>
            <a:fld id="{09DBDD65-0315-3D4E-8F6A-C2933BE6C519}" type="slidenum">
              <a:rPr lang="en-US" smtClean="0">
                <a:solidFill>
                  <a:prstClr val="black">
                    <a:tint val="75000"/>
                  </a:prstClr>
                </a:solidFill>
              </a:rPr>
              <a:pPr>
                <a:defRPr/>
              </a:pPr>
              <a:t>11</a:t>
            </a:fld>
            <a:endParaRPr lang="en-US">
              <a:solidFill>
                <a:prstClr val="black">
                  <a:tint val="75000"/>
                </a:prstClr>
              </a:solidFill>
            </a:endParaRPr>
          </a:p>
        </p:txBody>
      </p:sp>
    </p:spTree>
    <p:extLst>
      <p:ext uri="{BB962C8B-B14F-4D97-AF65-F5344CB8AC3E}">
        <p14:creationId xmlns:p14="http://schemas.microsoft.com/office/powerpoint/2010/main" val="332855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 when you know the number of steps needed</a:t>
            </a:r>
            <a:endParaRPr lang="en-US" dirty="0"/>
          </a:p>
        </p:txBody>
      </p:sp>
      <p:sp>
        <p:nvSpPr>
          <p:cNvPr id="6" name="Content Placeholder 5"/>
          <p:cNvSpPr>
            <a:spLocks noGrp="1"/>
          </p:cNvSpPr>
          <p:nvPr>
            <p:ph sz="half" idx="4294967295"/>
          </p:nvPr>
        </p:nvSpPr>
        <p:spPr>
          <a:xfrm>
            <a:off x="838200" y="1779443"/>
            <a:ext cx="5181600" cy="4351338"/>
          </a:xfrm>
          <a:prstGeom prst="rect">
            <a:avLst/>
          </a:prstGeom>
        </p:spPr>
        <p:txBody>
          <a:bodyPr>
            <a:normAutofit fontScale="77500" lnSpcReduction="20000"/>
          </a:bodyPr>
          <a:lstStyle/>
          <a:p>
            <a:r>
              <a:rPr lang="en-US" dirty="0" smtClean="0"/>
              <a:t>To implement a for() loop, we need:</a:t>
            </a:r>
          </a:p>
          <a:p>
            <a:pPr lvl="1"/>
            <a:r>
              <a:rPr lang="en-US" dirty="0" smtClean="0"/>
              <a:t>The start and end values</a:t>
            </a:r>
          </a:p>
          <a:p>
            <a:pPr lvl="2"/>
            <a:r>
              <a:rPr lang="en-US" dirty="0" smtClean="0"/>
              <a:t>Indices</a:t>
            </a:r>
          </a:p>
          <a:p>
            <a:pPr lvl="3"/>
            <a:r>
              <a:rPr lang="en-US" dirty="0" smtClean="0"/>
              <a:t>These are integers</a:t>
            </a:r>
            <a:endParaRPr lang="en-US" dirty="0" smtClean="0"/>
          </a:p>
          <a:p>
            <a:pPr lvl="1"/>
            <a:r>
              <a:rPr lang="en-US" dirty="0" smtClean="0"/>
              <a:t>Define an integer variable that will serve as a </a:t>
            </a:r>
            <a:r>
              <a:rPr lang="en-US" u="sng" dirty="0" smtClean="0"/>
              <a:t>counter</a:t>
            </a:r>
          </a:p>
          <a:p>
            <a:pPr lvl="1"/>
            <a:r>
              <a:rPr lang="en-US" dirty="0" smtClean="0"/>
              <a:t>A set of instructions to be repeated on each entity</a:t>
            </a:r>
            <a:endParaRPr lang="en-US" dirty="0"/>
          </a:p>
        </p:txBody>
      </p:sp>
      <p:sp>
        <p:nvSpPr>
          <p:cNvPr id="7" name="Content Placeholder 6"/>
          <p:cNvSpPr>
            <a:spLocks noGrp="1"/>
          </p:cNvSpPr>
          <p:nvPr>
            <p:ph sz="half" idx="4294967295"/>
          </p:nvPr>
        </p:nvSpPr>
        <p:spPr>
          <a:xfrm>
            <a:off x="6590490" y="1819887"/>
            <a:ext cx="5181600" cy="4351338"/>
          </a:xfrm>
          <a:prstGeom prst="rect">
            <a:avLst/>
          </a:prstGeom>
        </p:spPr>
        <p:txBody>
          <a:bodyPr>
            <a:normAutofit/>
          </a:bodyPr>
          <a:lstStyle/>
          <a:p>
            <a:r>
              <a:rPr lang="en-US" sz="2400" dirty="0" smtClean="0"/>
              <a:t>x &lt;- c(1:12)</a:t>
            </a:r>
          </a:p>
          <a:p>
            <a:r>
              <a:rPr lang="en-US" sz="2400" dirty="0" err="1" smtClean="0"/>
              <a:t>temp_list</a:t>
            </a:r>
            <a:r>
              <a:rPr lang="en-US" sz="2400" dirty="0" smtClean="0"/>
              <a:t>&lt;-c()</a:t>
            </a:r>
          </a:p>
          <a:p>
            <a:pPr marL="0" indent="0">
              <a:buNone/>
            </a:pPr>
            <a:r>
              <a:rPr lang="en-US" sz="2400" dirty="0" smtClean="0"/>
              <a:t>for(</a:t>
            </a:r>
            <a:r>
              <a:rPr lang="en-US" sz="2400" dirty="0" err="1" smtClean="0"/>
              <a:t>i</a:t>
            </a:r>
            <a:r>
              <a:rPr lang="en-US" sz="2400" dirty="0" smtClean="0"/>
              <a:t> in 1:12)</a:t>
            </a:r>
          </a:p>
          <a:p>
            <a:pPr marL="0" indent="0">
              <a:buNone/>
            </a:pPr>
            <a:r>
              <a:rPr lang="en-US" sz="2400" dirty="0"/>
              <a:t> </a:t>
            </a:r>
            <a:r>
              <a:rPr lang="en-US" sz="2400" dirty="0" smtClean="0"/>
              <a:t>    {</a:t>
            </a:r>
          </a:p>
          <a:p>
            <a:pPr marL="0" indent="0">
              <a:buNone/>
            </a:pPr>
            <a:r>
              <a:rPr lang="en-US" sz="2400" dirty="0"/>
              <a:t>	</a:t>
            </a:r>
            <a:r>
              <a:rPr lang="en-US" sz="2400" b="1" u="sng" dirty="0" smtClean="0"/>
              <a:t>if</a:t>
            </a:r>
            <a:r>
              <a:rPr lang="en-US" sz="2400" dirty="0" smtClean="0"/>
              <a:t>(x[</a:t>
            </a:r>
            <a:r>
              <a:rPr lang="en-US" sz="2400" dirty="0" err="1" smtClean="0"/>
              <a:t>i</a:t>
            </a:r>
            <a:r>
              <a:rPr lang="en-US" sz="2400" dirty="0" smtClean="0"/>
              <a:t>]&gt;9 </a:t>
            </a:r>
          </a:p>
          <a:p>
            <a:pPr marL="0" indent="0">
              <a:buNone/>
            </a:pPr>
            <a:r>
              <a:rPr lang="en-US" sz="2400" dirty="0" smtClean="0"/>
              <a:t>	{</a:t>
            </a:r>
            <a:r>
              <a:rPr lang="en-US" sz="2400" dirty="0" err="1" smtClean="0"/>
              <a:t>temp_list</a:t>
            </a:r>
            <a:r>
              <a:rPr lang="en-US" sz="2400" dirty="0" smtClean="0"/>
              <a:t> &lt;- c(</a:t>
            </a:r>
            <a:r>
              <a:rPr lang="en-US" sz="2400" dirty="0" err="1" smtClean="0"/>
              <a:t>temp_list</a:t>
            </a:r>
            <a:r>
              <a:rPr lang="en-US" sz="2400" dirty="0" smtClean="0"/>
              <a:t>, x[</a:t>
            </a:r>
            <a:r>
              <a:rPr lang="en-US" sz="2400" dirty="0" err="1" smtClean="0"/>
              <a:t>i</a:t>
            </a:r>
            <a:r>
              <a:rPr lang="en-US" sz="2400" dirty="0" smtClean="0"/>
              <a:t>]} )</a:t>
            </a:r>
          </a:p>
          <a:p>
            <a:pPr marL="0" indent="0">
              <a:buNone/>
            </a:pPr>
            <a:r>
              <a:rPr lang="en-US" sz="2400" dirty="0"/>
              <a:t>	</a:t>
            </a:r>
            <a:r>
              <a:rPr lang="en-US" sz="2400" dirty="0" smtClean="0"/>
              <a:t>)</a:t>
            </a:r>
          </a:p>
          <a:p>
            <a:pPr marL="0" indent="0">
              <a:buNone/>
            </a:pPr>
            <a:r>
              <a:rPr lang="en-US" sz="2400" dirty="0" smtClean="0"/>
              <a:t>}</a:t>
            </a:r>
            <a:endParaRPr lang="en-US" sz="2400" dirty="0"/>
          </a:p>
          <a:p>
            <a:pPr marL="0" indent="0">
              <a:buNone/>
            </a:pPr>
            <a:r>
              <a:rPr lang="en-US" sz="2400" dirty="0" smtClean="0"/>
              <a:t>Print(paste(“[x] “, </a:t>
            </a:r>
            <a:r>
              <a:rPr lang="en-US" sz="2400" dirty="0" err="1" smtClean="0"/>
              <a:t>temp_list</a:t>
            </a:r>
            <a:r>
              <a:rPr lang="en-US" sz="2400" dirty="0" smtClean="0"/>
              <a:t>])</a:t>
            </a:r>
            <a:endParaRPr lang="en-US" sz="2400" dirty="0"/>
          </a:p>
        </p:txBody>
      </p:sp>
      <p:sp>
        <p:nvSpPr>
          <p:cNvPr id="8" name="TextBox 7"/>
          <p:cNvSpPr txBox="1"/>
          <p:nvPr/>
        </p:nvSpPr>
        <p:spPr>
          <a:xfrm>
            <a:off x="640948" y="6211669"/>
            <a:ext cx="10910104" cy="646331"/>
          </a:xfrm>
          <a:prstGeom prst="rect">
            <a:avLst/>
          </a:prstGeom>
          <a:noFill/>
        </p:spPr>
        <p:txBody>
          <a:bodyPr wrap="square" rtlCol="0">
            <a:spAutoFit/>
          </a:bodyPr>
          <a:lstStyle/>
          <a:p>
            <a:r>
              <a:rPr lang="en-US" dirty="0" smtClean="0"/>
              <a:t>*</a:t>
            </a:r>
            <a:r>
              <a:rPr lang="en-US" u="sng" dirty="0" smtClean="0"/>
              <a:t>Pro tip</a:t>
            </a:r>
            <a:r>
              <a:rPr lang="en-US" dirty="0" smtClean="0"/>
              <a:t>: determine the length of x[] automatically so your code works for any list length: for(</a:t>
            </a:r>
            <a:r>
              <a:rPr lang="en-US" dirty="0" err="1" smtClean="0"/>
              <a:t>i</a:t>
            </a:r>
            <a:r>
              <a:rPr lang="en-US" dirty="0" smtClean="0"/>
              <a:t> in 1:x[length(x)] …</a:t>
            </a:r>
          </a:p>
          <a:p>
            <a:endParaRPr lang="en-US" dirty="0"/>
          </a:p>
        </p:txBody>
      </p:sp>
      <p:sp>
        <p:nvSpPr>
          <p:cNvPr id="3" name="Slide Number Placeholder 2"/>
          <p:cNvSpPr>
            <a:spLocks noGrp="1"/>
          </p:cNvSpPr>
          <p:nvPr>
            <p:ph type="sldNum" sz="quarter" idx="12"/>
          </p:nvPr>
        </p:nvSpPr>
        <p:spPr/>
        <p:txBody>
          <a:bodyPr/>
          <a:lstStyle/>
          <a:p>
            <a:pPr>
              <a:defRPr/>
            </a:pPr>
            <a:fld id="{09DBDD65-0315-3D4E-8F6A-C2933BE6C519}" type="slidenum">
              <a:rPr lang="en-US" smtClean="0">
                <a:solidFill>
                  <a:prstClr val="black">
                    <a:tint val="75000"/>
                  </a:prstClr>
                </a:solidFill>
              </a:rPr>
              <a:pPr>
                <a:defRPr/>
              </a:pPr>
              <a:t>12</a:t>
            </a:fld>
            <a:endParaRPr lang="en-US">
              <a:solidFill>
                <a:prstClr val="black">
                  <a:tint val="75000"/>
                </a:prstClr>
              </a:solidFill>
            </a:endParaRPr>
          </a:p>
        </p:txBody>
      </p:sp>
    </p:spTree>
    <p:extLst>
      <p:ext uri="{BB962C8B-B14F-4D97-AF65-F5344CB8AC3E}">
        <p14:creationId xmlns:p14="http://schemas.microsoft.com/office/powerpoint/2010/main" val="955605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build="p"/>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loops: when you don’t know the number of steps</a:t>
            </a:r>
            <a:endParaRPr lang="en-US" dirty="0"/>
          </a:p>
        </p:txBody>
      </p:sp>
      <p:sp>
        <p:nvSpPr>
          <p:cNvPr id="3" name="Content Placeholder 2"/>
          <p:cNvSpPr>
            <a:spLocks noGrp="1"/>
          </p:cNvSpPr>
          <p:nvPr>
            <p:ph sz="half" idx="4294967295"/>
          </p:nvPr>
        </p:nvSpPr>
        <p:spPr>
          <a:xfrm>
            <a:off x="838200" y="1825625"/>
            <a:ext cx="5181600" cy="4351338"/>
          </a:xfrm>
          <a:prstGeom prst="rect">
            <a:avLst/>
          </a:prstGeom>
        </p:spPr>
        <p:txBody>
          <a:bodyPr/>
          <a:lstStyle/>
          <a:p>
            <a:r>
              <a:rPr lang="en-US" sz="2400" dirty="0" smtClean="0"/>
              <a:t>Often, we want to run a loop until a condition other than a known value is satisfied</a:t>
            </a:r>
          </a:p>
          <a:p>
            <a:pPr lvl="1"/>
            <a:r>
              <a:rPr lang="en-US" sz="2000" dirty="0" smtClean="0"/>
              <a:t>Usually, we don’t know how many loop iterations it will take</a:t>
            </a:r>
          </a:p>
          <a:p>
            <a:pPr lvl="1"/>
            <a:r>
              <a:rPr lang="en-US" sz="2000" dirty="0" smtClean="0"/>
              <a:t>Example: </a:t>
            </a:r>
            <a:r>
              <a:rPr lang="en-US" sz="2000" dirty="0" smtClean="0"/>
              <a:t>linear regression </a:t>
            </a:r>
            <a:r>
              <a:rPr lang="en-US" sz="2000" dirty="0" smtClean="0"/>
              <a:t>fitting to data</a:t>
            </a:r>
          </a:p>
        </p:txBody>
      </p:sp>
      <p:pic>
        <p:nvPicPr>
          <p:cNvPr id="5" name="Picture 4"/>
          <p:cNvPicPr>
            <a:picLocks noChangeAspect="1"/>
          </p:cNvPicPr>
          <p:nvPr/>
        </p:nvPicPr>
        <p:blipFill>
          <a:blip r:embed="rId2"/>
          <a:stretch>
            <a:fillRect/>
          </a:stretch>
        </p:blipFill>
        <p:spPr>
          <a:xfrm>
            <a:off x="753130" y="4503394"/>
            <a:ext cx="1827509" cy="2302662"/>
          </a:xfrm>
          <a:prstGeom prst="rect">
            <a:avLst/>
          </a:prstGeom>
        </p:spPr>
      </p:pic>
      <p:sp>
        <p:nvSpPr>
          <p:cNvPr id="6" name="TextBox 5"/>
          <p:cNvSpPr txBox="1"/>
          <p:nvPr/>
        </p:nvSpPr>
        <p:spPr>
          <a:xfrm>
            <a:off x="3307080" y="4729928"/>
            <a:ext cx="3042920" cy="1754326"/>
          </a:xfrm>
          <a:prstGeom prst="rect">
            <a:avLst/>
          </a:prstGeom>
          <a:noFill/>
        </p:spPr>
        <p:txBody>
          <a:bodyPr wrap="square" rtlCol="0">
            <a:spAutoFit/>
          </a:bodyPr>
          <a:lstStyle/>
          <a:p>
            <a:r>
              <a:rPr lang="en-US" dirty="0"/>
              <a:t>Take </a:t>
            </a:r>
            <a:r>
              <a:rPr lang="en-US" dirty="0">
                <a:solidFill>
                  <a:srgbClr val="FF0000"/>
                </a:solidFill>
              </a:rPr>
              <a:t>measured data</a:t>
            </a:r>
            <a:r>
              <a:rPr lang="en-US" dirty="0"/>
              <a:t>, and </a:t>
            </a:r>
            <a:r>
              <a:rPr lang="en-US" dirty="0" smtClean="0"/>
              <a:t>fit a </a:t>
            </a:r>
            <a:r>
              <a:rPr lang="en-US" dirty="0">
                <a:solidFill>
                  <a:schemeClr val="accent1">
                    <a:lumMod val="60000"/>
                    <a:lumOff val="40000"/>
                  </a:schemeClr>
                </a:solidFill>
              </a:rPr>
              <a:t>line</a:t>
            </a:r>
            <a:r>
              <a:rPr lang="en-US" dirty="0">
                <a:solidFill>
                  <a:srgbClr val="0070C0"/>
                </a:solidFill>
              </a:rPr>
              <a:t> </a:t>
            </a:r>
            <a:r>
              <a:rPr lang="en-US" dirty="0"/>
              <a:t>by minimizing the </a:t>
            </a:r>
            <a:r>
              <a:rPr lang="en-US" dirty="0">
                <a:solidFill>
                  <a:srgbClr val="00B050"/>
                </a:solidFill>
              </a:rPr>
              <a:t>residuals</a:t>
            </a:r>
          </a:p>
          <a:p>
            <a:endParaRPr lang="en-US" dirty="0"/>
          </a:p>
          <a:p>
            <a:r>
              <a:rPr lang="en-US" dirty="0" smtClean="0"/>
              <a:t>(note there are many </a:t>
            </a:r>
            <a:r>
              <a:rPr lang="en-US" dirty="0" smtClean="0"/>
              <a:t>ways </a:t>
            </a:r>
            <a:r>
              <a:rPr lang="en-US" dirty="0" smtClean="0"/>
              <a:t>to do this mathematically)</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1662" y="1690688"/>
            <a:ext cx="3550858" cy="3550858"/>
          </a:xfrm>
          <a:prstGeom prst="rect">
            <a:avLst/>
          </a:prstGeom>
        </p:spPr>
      </p:pic>
      <p:sp>
        <p:nvSpPr>
          <p:cNvPr id="9" name="TextBox 8"/>
          <p:cNvSpPr txBox="1"/>
          <p:nvPr/>
        </p:nvSpPr>
        <p:spPr>
          <a:xfrm>
            <a:off x="7388891" y="5452323"/>
            <a:ext cx="4541520" cy="954107"/>
          </a:xfrm>
          <a:prstGeom prst="rect">
            <a:avLst/>
          </a:prstGeom>
          <a:noFill/>
        </p:spPr>
        <p:txBody>
          <a:bodyPr wrap="square" rtlCol="0">
            <a:spAutoFit/>
          </a:bodyPr>
          <a:lstStyle/>
          <a:p>
            <a:r>
              <a:rPr lang="en-US" sz="1400" dirty="0" smtClean="0"/>
              <a:t>A wonderful write-up (with code examples) on the details of this process can be found were I </a:t>
            </a:r>
            <a:r>
              <a:rPr lang="en-US" sz="1400" dirty="0"/>
              <a:t>got this .gif from: </a:t>
            </a:r>
            <a:r>
              <a:rPr lang="en-US" sz="1400" dirty="0">
                <a:hlinkClick r:id="rId4"/>
              </a:rPr>
              <a:t>https://</a:t>
            </a:r>
            <a:r>
              <a:rPr lang="en-US" sz="1400" dirty="0" smtClean="0">
                <a:hlinkClick r:id="rId4"/>
              </a:rPr>
              <a:t>towardsdatascience.com/gradient-descent-animation-1-simple-linear-regression-e49315b24672</a:t>
            </a:r>
            <a:r>
              <a:rPr lang="en-US" sz="1400" dirty="0" smtClean="0"/>
              <a:t> </a:t>
            </a:r>
            <a:endParaRPr lang="en-US" sz="1400" dirty="0"/>
          </a:p>
        </p:txBody>
      </p:sp>
      <p:sp>
        <p:nvSpPr>
          <p:cNvPr id="4" name="Slide Number Placeholder 3"/>
          <p:cNvSpPr>
            <a:spLocks noGrp="1"/>
          </p:cNvSpPr>
          <p:nvPr>
            <p:ph type="sldNum" sz="quarter" idx="12"/>
          </p:nvPr>
        </p:nvSpPr>
        <p:spPr/>
        <p:txBody>
          <a:bodyPr/>
          <a:lstStyle/>
          <a:p>
            <a:pPr>
              <a:defRPr/>
            </a:pPr>
            <a:fld id="{09DBDD65-0315-3D4E-8F6A-C2933BE6C519}" type="slidenum">
              <a:rPr lang="en-US" smtClean="0">
                <a:solidFill>
                  <a:prstClr val="black">
                    <a:tint val="75000"/>
                  </a:prstClr>
                </a:solidFill>
              </a:rPr>
              <a:pPr>
                <a:defRPr/>
              </a:pPr>
              <a:t>13</a:t>
            </a:fld>
            <a:endParaRPr lang="en-US">
              <a:solidFill>
                <a:prstClr val="black">
                  <a:tint val="75000"/>
                </a:prstClr>
              </a:solidFill>
            </a:endParaRPr>
          </a:p>
        </p:txBody>
      </p:sp>
    </p:spTree>
    <p:extLst>
      <p:ext uri="{BB962C8B-B14F-4D97-AF65-F5344CB8AC3E}">
        <p14:creationId xmlns:p14="http://schemas.microsoft.com/office/powerpoint/2010/main" val="132295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9DBDD65-0315-3D4E-8F6A-C2933BE6C519}" type="slidenum">
              <a:rPr lang="en-US" smtClean="0">
                <a:solidFill>
                  <a:prstClr val="black">
                    <a:tint val="75000"/>
                  </a:prstClr>
                </a:solidFill>
              </a:rPr>
              <a:pPr>
                <a:defRPr/>
              </a:pPr>
              <a:t>14</a:t>
            </a:fld>
            <a:endParaRPr lang="en-US">
              <a:solidFill>
                <a:prstClr val="black">
                  <a:tint val="75000"/>
                </a:prstClr>
              </a:solidFill>
            </a:endParaRPr>
          </a:p>
        </p:txBody>
      </p:sp>
      <p:sp>
        <p:nvSpPr>
          <p:cNvPr id="6" name="Title 5"/>
          <p:cNvSpPr>
            <a:spLocks noGrp="1"/>
          </p:cNvSpPr>
          <p:nvPr>
            <p:ph type="title"/>
          </p:nvPr>
        </p:nvSpPr>
        <p:spPr/>
        <p:txBody>
          <a:bodyPr/>
          <a:lstStyle/>
          <a:p>
            <a:r>
              <a:rPr lang="en-US" dirty="0" smtClean="0"/>
              <a:t>Nesting Loops</a:t>
            </a:r>
            <a:endParaRPr lang="en-US" dirty="0"/>
          </a:p>
        </p:txBody>
      </p:sp>
      <p:sp>
        <p:nvSpPr>
          <p:cNvPr id="7" name="Text Placeholder 6"/>
          <p:cNvSpPr>
            <a:spLocks noGrp="1"/>
          </p:cNvSpPr>
          <p:nvPr>
            <p:ph type="body" sz="quarter" idx="11"/>
          </p:nvPr>
        </p:nvSpPr>
        <p:spPr/>
        <p:txBody>
          <a:bodyPr/>
          <a:lstStyle/>
          <a:p>
            <a:r>
              <a:rPr lang="en-US" dirty="0"/>
              <a:t>We can run loops inside other loops!</a:t>
            </a:r>
          </a:p>
          <a:p>
            <a:pPr lvl="1"/>
            <a:r>
              <a:rPr lang="en-US" dirty="0"/>
              <a:t>Why might we want to do this?</a:t>
            </a:r>
          </a:p>
        </p:txBody>
      </p:sp>
    </p:spTree>
    <p:extLst>
      <p:ext uri="{BB962C8B-B14F-4D97-AF65-F5344CB8AC3E}">
        <p14:creationId xmlns:p14="http://schemas.microsoft.com/office/powerpoint/2010/main" val="31912336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Nesting Loops: an example</a:t>
            </a:r>
            <a:endParaRPr lang="en-US" dirty="0"/>
          </a:p>
        </p:txBody>
      </p:sp>
      <p:sp>
        <p:nvSpPr>
          <p:cNvPr id="3" name="Content Placeholder 2"/>
          <p:cNvSpPr>
            <a:spLocks noGrp="1"/>
          </p:cNvSpPr>
          <p:nvPr>
            <p:ph type="body" sz="quarter" idx="11"/>
          </p:nvPr>
        </p:nvSpPr>
        <p:spPr/>
        <p:txBody>
          <a:bodyPr>
            <a:noAutofit/>
          </a:bodyPr>
          <a:lstStyle/>
          <a:p>
            <a:pPr marL="0" indent="0">
              <a:buNone/>
            </a:pPr>
            <a:r>
              <a:rPr lang="en-US" sz="1800" dirty="0"/>
              <a:t># Create </a:t>
            </a:r>
            <a:r>
              <a:rPr lang="en-US" sz="1800" dirty="0" smtClean="0"/>
              <a:t>a three-dimensional array</a:t>
            </a:r>
            <a:r>
              <a:rPr lang="en-US" sz="1800" baseline="30000" dirty="0" smtClean="0"/>
              <a:t>†</a:t>
            </a:r>
          </a:p>
          <a:p>
            <a:pPr marL="0" indent="0">
              <a:buNone/>
            </a:pPr>
            <a:endParaRPr lang="en-US" sz="1800" dirty="0" smtClean="0"/>
          </a:p>
          <a:p>
            <a:pPr marL="0" indent="0">
              <a:buNone/>
            </a:pPr>
            <a:r>
              <a:rPr lang="en-US" sz="1800" dirty="0" err="1" smtClean="0"/>
              <a:t>my_array</a:t>
            </a:r>
            <a:r>
              <a:rPr lang="en-US" sz="1800" dirty="0" smtClean="0"/>
              <a:t> </a:t>
            </a:r>
            <a:r>
              <a:rPr lang="en-US" sz="1800" dirty="0"/>
              <a:t>&lt;- </a:t>
            </a:r>
            <a:r>
              <a:rPr lang="en-US" sz="1800" dirty="0" smtClean="0"/>
              <a:t>array(dim=c(10, 10, 10))</a:t>
            </a:r>
          </a:p>
          <a:p>
            <a:pPr marL="0" indent="0">
              <a:buNone/>
            </a:pPr>
            <a:r>
              <a:rPr lang="en-US" sz="1800" dirty="0" smtClean="0"/>
              <a:t>for </a:t>
            </a:r>
            <a:r>
              <a:rPr lang="en-US" sz="1800" dirty="0"/>
              <a:t>(</a:t>
            </a:r>
            <a:r>
              <a:rPr lang="en-US" sz="1800" dirty="0" err="1"/>
              <a:t>i</a:t>
            </a:r>
            <a:r>
              <a:rPr lang="en-US" sz="1800" dirty="0"/>
              <a:t> in 1:dim(</a:t>
            </a:r>
            <a:r>
              <a:rPr lang="en-US" sz="1800" dirty="0" err="1"/>
              <a:t>my_array</a:t>
            </a:r>
            <a:r>
              <a:rPr lang="en-US" sz="1800" dirty="0"/>
              <a:t>)[1]) </a:t>
            </a:r>
            <a:r>
              <a:rPr lang="en-US" sz="1800" dirty="0" smtClean="0"/>
              <a:t>{</a:t>
            </a:r>
          </a:p>
          <a:p>
            <a:pPr marL="0" indent="0">
              <a:buNone/>
            </a:pPr>
            <a:r>
              <a:rPr lang="en-US" sz="1800" dirty="0" smtClean="0"/>
              <a:t>	for </a:t>
            </a:r>
            <a:r>
              <a:rPr lang="en-US" sz="1800" dirty="0"/>
              <a:t>(j in 1:dim(</a:t>
            </a:r>
            <a:r>
              <a:rPr lang="en-US" sz="1800" dirty="0" err="1"/>
              <a:t>my_array</a:t>
            </a:r>
            <a:r>
              <a:rPr lang="en-US" sz="1800" dirty="0"/>
              <a:t>)[2]) </a:t>
            </a:r>
            <a:r>
              <a:rPr lang="en-US" sz="1800" dirty="0" smtClean="0"/>
              <a:t>{</a:t>
            </a:r>
          </a:p>
          <a:p>
            <a:pPr marL="0" indent="0">
              <a:buNone/>
            </a:pPr>
            <a:r>
              <a:rPr lang="en-US" sz="1800" dirty="0"/>
              <a:t>		</a:t>
            </a:r>
            <a:r>
              <a:rPr lang="en-US" sz="1800" dirty="0" smtClean="0"/>
              <a:t>for </a:t>
            </a:r>
            <a:r>
              <a:rPr lang="en-US" sz="1800" dirty="0"/>
              <a:t>(k in 1:dim(</a:t>
            </a:r>
            <a:r>
              <a:rPr lang="en-US" sz="1800" dirty="0" err="1"/>
              <a:t>my_array</a:t>
            </a:r>
            <a:r>
              <a:rPr lang="en-US" sz="1800" dirty="0"/>
              <a:t>)[3]) {      </a:t>
            </a:r>
            <a:endParaRPr lang="en-US" sz="1800" dirty="0" smtClean="0"/>
          </a:p>
          <a:p>
            <a:pPr marL="0" indent="0">
              <a:buNone/>
            </a:pPr>
            <a:r>
              <a:rPr lang="en-US" sz="1800" dirty="0"/>
              <a:t>	</a:t>
            </a:r>
            <a:r>
              <a:rPr lang="en-US" sz="1800" dirty="0" smtClean="0"/>
              <a:t>		</a:t>
            </a:r>
            <a:r>
              <a:rPr lang="en-US" sz="1800" dirty="0" err="1" smtClean="0"/>
              <a:t>my_array</a:t>
            </a:r>
            <a:r>
              <a:rPr lang="en-US" sz="1800" dirty="0" smtClean="0"/>
              <a:t>[</a:t>
            </a:r>
            <a:r>
              <a:rPr lang="en-US" sz="1800" dirty="0" err="1" smtClean="0"/>
              <a:t>i,j,k</a:t>
            </a:r>
            <a:r>
              <a:rPr lang="en-US" sz="1800" dirty="0"/>
              <a:t>] = </a:t>
            </a:r>
            <a:r>
              <a:rPr lang="en-US" sz="1800" dirty="0" err="1"/>
              <a:t>i</a:t>
            </a:r>
            <a:r>
              <a:rPr lang="en-US" sz="1800" dirty="0"/>
              <a:t>*j*k    </a:t>
            </a:r>
            <a:endParaRPr lang="en-US" sz="1800" dirty="0" smtClean="0"/>
          </a:p>
          <a:p>
            <a:pPr marL="0" indent="0">
              <a:buNone/>
            </a:pPr>
            <a:r>
              <a:rPr lang="en-US" sz="1800" dirty="0"/>
              <a:t>	</a:t>
            </a:r>
            <a:r>
              <a:rPr lang="en-US" sz="1800" dirty="0" smtClean="0"/>
              <a:t>	}  </a:t>
            </a:r>
          </a:p>
          <a:p>
            <a:pPr marL="0" indent="0">
              <a:buNone/>
            </a:pPr>
            <a:r>
              <a:rPr lang="en-US" sz="1800" dirty="0"/>
              <a:t>	</a:t>
            </a:r>
            <a:r>
              <a:rPr lang="en-US" sz="1800" dirty="0" smtClean="0"/>
              <a:t>}</a:t>
            </a:r>
          </a:p>
          <a:p>
            <a:pPr marL="0" indent="0">
              <a:buNone/>
            </a:pPr>
            <a:r>
              <a:rPr lang="en-US" sz="1800" dirty="0" smtClean="0"/>
              <a:t>}</a:t>
            </a:r>
          </a:p>
          <a:p>
            <a:pPr marL="0" indent="0">
              <a:buNone/>
            </a:pPr>
            <a:endParaRPr lang="en-US" sz="1800" dirty="0"/>
          </a:p>
          <a:p>
            <a:pPr marL="0" indent="0">
              <a:buNone/>
            </a:pPr>
            <a:r>
              <a:rPr lang="en-US" sz="1800" dirty="0" smtClean="0"/>
              <a:t># </a:t>
            </a:r>
            <a:r>
              <a:rPr lang="en-US" sz="1800" dirty="0"/>
              <a:t>Show a </a:t>
            </a:r>
            <a:r>
              <a:rPr lang="en-US" sz="1800" dirty="0" smtClean="0"/>
              <a:t>5x5x5 </a:t>
            </a:r>
            <a:r>
              <a:rPr lang="en-US" sz="1800" dirty="0"/>
              <a:t>chunk of your </a:t>
            </a:r>
            <a:r>
              <a:rPr lang="en-US" sz="1800" dirty="0" smtClean="0"/>
              <a:t>array</a:t>
            </a:r>
          </a:p>
          <a:p>
            <a:pPr marL="0" indent="0">
              <a:buNone/>
            </a:pPr>
            <a:r>
              <a:rPr lang="en-US" sz="1800" dirty="0" err="1" smtClean="0"/>
              <a:t>my_array</a:t>
            </a:r>
            <a:r>
              <a:rPr lang="en-US" sz="1800" dirty="0" smtClean="0"/>
              <a:t>[1:5, 1:5, 1:5</a:t>
            </a:r>
            <a:r>
              <a:rPr lang="en-US" sz="1800" dirty="0"/>
              <a:t>]</a:t>
            </a:r>
          </a:p>
        </p:txBody>
      </p:sp>
      <p:sp>
        <p:nvSpPr>
          <p:cNvPr id="4" name="TextBox 3"/>
          <p:cNvSpPr txBox="1"/>
          <p:nvPr/>
        </p:nvSpPr>
        <p:spPr>
          <a:xfrm>
            <a:off x="7558391" y="1690688"/>
            <a:ext cx="4190125" cy="5632311"/>
          </a:xfrm>
          <a:prstGeom prst="rect">
            <a:avLst/>
          </a:prstGeom>
          <a:noFill/>
        </p:spPr>
        <p:txBody>
          <a:bodyPr wrap="square" rtlCol="0">
            <a:spAutoFit/>
          </a:bodyPr>
          <a:lstStyle/>
          <a:p>
            <a:r>
              <a:rPr lang="en-US" sz="2400" baseline="30000" dirty="0" smtClean="0"/>
              <a:t>†</a:t>
            </a:r>
            <a:r>
              <a:rPr lang="en-US" sz="2400" dirty="0" smtClean="0"/>
              <a:t>arrays are data structures of the same type of data stored in contiguous memory locations, but can have higher dimensions (analogous to matrices)</a:t>
            </a:r>
          </a:p>
          <a:p>
            <a:endParaRPr lang="en-US" sz="2400" dirty="0"/>
          </a:p>
          <a:p>
            <a:r>
              <a:rPr lang="en-US" sz="2400" dirty="0" smtClean="0"/>
              <a:t>Lists, matrices, and higher order structures are arrays</a:t>
            </a:r>
          </a:p>
          <a:p>
            <a:endParaRPr lang="en-US" sz="2400" dirty="0"/>
          </a:p>
          <a:p>
            <a:r>
              <a:rPr lang="en-US" sz="2400" dirty="0" smtClean="0"/>
              <a:t>Arrays can hold numbers, strings, and more complex data types</a:t>
            </a:r>
          </a:p>
          <a:p>
            <a:endParaRPr lang="en-US" sz="2400" dirty="0"/>
          </a:p>
          <a:p>
            <a:endParaRPr lang="en-US" sz="2400" dirty="0"/>
          </a:p>
        </p:txBody>
      </p:sp>
      <p:sp>
        <p:nvSpPr>
          <p:cNvPr id="5" name="TextBox 4"/>
          <p:cNvSpPr txBox="1"/>
          <p:nvPr/>
        </p:nvSpPr>
        <p:spPr>
          <a:xfrm>
            <a:off x="838200" y="5815584"/>
            <a:ext cx="6257544" cy="923330"/>
          </a:xfrm>
          <a:prstGeom prst="rect">
            <a:avLst/>
          </a:prstGeom>
          <a:solidFill>
            <a:schemeClr val="bg1"/>
          </a:solidFill>
          <a:ln>
            <a:solidFill>
              <a:schemeClr val="tx1"/>
            </a:solidFill>
          </a:ln>
        </p:spPr>
        <p:txBody>
          <a:bodyPr wrap="square" rtlCol="0">
            <a:spAutoFit/>
          </a:bodyPr>
          <a:lstStyle/>
          <a:p>
            <a:r>
              <a:rPr lang="en-US" dirty="0" smtClean="0"/>
              <a:t>Note: we don’t need these indentations for the code to work, but they make it easier to read. This is good practice, and how you will see code presented. You should do the same</a:t>
            </a:r>
            <a:endParaRPr lang="en-US" dirty="0"/>
          </a:p>
        </p:txBody>
      </p:sp>
      <p:cxnSp>
        <p:nvCxnSpPr>
          <p:cNvPr id="7" name="Straight Arrow Connector 6"/>
          <p:cNvCxnSpPr/>
          <p:nvPr/>
        </p:nvCxnSpPr>
        <p:spPr>
          <a:xfrm flipH="1" flipV="1">
            <a:off x="669301" y="3238722"/>
            <a:ext cx="2018929" cy="2522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1287780" y="3594682"/>
            <a:ext cx="1415797" cy="2138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1897380" y="3905251"/>
            <a:ext cx="806196" cy="1773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0"/>
          </p:nvPr>
        </p:nvSpPr>
        <p:spPr/>
        <p:txBody>
          <a:bodyPr/>
          <a:lstStyle/>
          <a:p>
            <a:pPr>
              <a:defRPr/>
            </a:pPr>
            <a:fld id="{3613944A-7182-2740-AB46-1BA98C6877A1}" type="slidenum">
              <a:rPr lang="en-US" smtClean="0">
                <a:solidFill>
                  <a:prstClr val="black">
                    <a:tint val="75000"/>
                  </a:prstClr>
                </a:solidFill>
              </a:rPr>
              <a:pPr>
                <a:defRPr/>
              </a:pPr>
              <a:t>15</a:t>
            </a:fld>
            <a:endParaRPr lang="en-US" dirty="0">
              <a:solidFill>
                <a:prstClr val="black">
                  <a:tint val="75000"/>
                </a:prstClr>
              </a:solidFill>
            </a:endParaRPr>
          </a:p>
        </p:txBody>
      </p:sp>
      <p:sp>
        <p:nvSpPr>
          <p:cNvPr id="6" name="Right Brace 5"/>
          <p:cNvSpPr/>
          <p:nvPr/>
        </p:nvSpPr>
        <p:spPr>
          <a:xfrm rot="5400000">
            <a:off x="528603" y="2805954"/>
            <a:ext cx="247107" cy="562584"/>
          </a:xfrm>
          <a:prstGeom prst="rightBrace">
            <a:avLst>
              <a:gd name="adj1" fmla="val 25799"/>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Right Brace 12"/>
          <p:cNvSpPr/>
          <p:nvPr/>
        </p:nvSpPr>
        <p:spPr>
          <a:xfrm rot="5400000">
            <a:off x="1136298" y="3135466"/>
            <a:ext cx="247107" cy="562584"/>
          </a:xfrm>
          <a:prstGeom prst="rightBrace">
            <a:avLst>
              <a:gd name="adj1" fmla="val 25799"/>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ight Brace 13"/>
          <p:cNvSpPr/>
          <p:nvPr/>
        </p:nvSpPr>
        <p:spPr>
          <a:xfrm rot="5400000">
            <a:off x="1747804" y="3446034"/>
            <a:ext cx="247107" cy="562584"/>
          </a:xfrm>
          <a:prstGeom prst="rightBrace">
            <a:avLst>
              <a:gd name="adj1" fmla="val 25799"/>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5164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a:t>
            </a:r>
            <a:endParaRPr lang="en-US" dirty="0"/>
          </a:p>
        </p:txBody>
      </p:sp>
      <p:sp>
        <p:nvSpPr>
          <p:cNvPr id="3" name="Content Placeholder 2"/>
          <p:cNvSpPr>
            <a:spLocks noGrp="1"/>
          </p:cNvSpPr>
          <p:nvPr>
            <p:ph sz="half" idx="4294967295"/>
          </p:nvPr>
        </p:nvSpPr>
        <p:spPr>
          <a:xfrm>
            <a:off x="838200" y="1825625"/>
            <a:ext cx="5181600" cy="4351338"/>
          </a:xfrm>
          <a:prstGeom prst="rect">
            <a:avLst/>
          </a:prstGeom>
        </p:spPr>
        <p:txBody>
          <a:bodyPr>
            <a:normAutofit fontScale="77500" lnSpcReduction="20000"/>
          </a:bodyPr>
          <a:lstStyle/>
          <a:p>
            <a:r>
              <a:rPr lang="en-US" dirty="0" smtClean="0"/>
              <a:t>R assigns an easy-to-follow integer index value to each entry in our array</a:t>
            </a:r>
          </a:p>
          <a:p>
            <a:endParaRPr lang="en-US" dirty="0"/>
          </a:p>
          <a:p>
            <a:r>
              <a:rPr lang="en-US" dirty="0" smtClean="0"/>
              <a:t>We can call these individually</a:t>
            </a:r>
          </a:p>
          <a:p>
            <a:pPr lvl="1"/>
            <a:r>
              <a:rPr lang="en-US" dirty="0"/>
              <a:t>x &lt;- c(1:12)</a:t>
            </a:r>
          </a:p>
          <a:p>
            <a:pPr lvl="1"/>
            <a:r>
              <a:rPr lang="en-US" dirty="0"/>
              <a:t>x</a:t>
            </a:r>
            <a:r>
              <a:rPr lang="en-US" dirty="0" smtClean="0"/>
              <a:t>[1]</a:t>
            </a:r>
            <a:endParaRPr lang="en-US" dirty="0"/>
          </a:p>
          <a:p>
            <a:pPr lvl="2"/>
            <a:r>
              <a:rPr lang="en-US" dirty="0" smtClean="0"/>
              <a:t># 1</a:t>
            </a:r>
          </a:p>
          <a:p>
            <a:endParaRPr lang="en-US" dirty="0"/>
          </a:p>
          <a:p>
            <a:endParaRPr lang="en-US" dirty="0"/>
          </a:p>
        </p:txBody>
      </p:sp>
      <p:sp>
        <p:nvSpPr>
          <p:cNvPr id="4" name="Content Placeholder 3"/>
          <p:cNvSpPr>
            <a:spLocks noGrp="1"/>
          </p:cNvSpPr>
          <p:nvPr>
            <p:ph sz="half" idx="4294967295"/>
          </p:nvPr>
        </p:nvSpPr>
        <p:spPr>
          <a:xfrm>
            <a:off x="6172200" y="1825625"/>
            <a:ext cx="5181600" cy="4351338"/>
          </a:xfrm>
          <a:prstGeom prst="rect">
            <a:avLst/>
          </a:prstGeom>
        </p:spPr>
        <p:txBody>
          <a:bodyPr>
            <a:normAutofit fontScale="55000" lnSpcReduction="20000"/>
          </a:bodyPr>
          <a:lstStyle/>
          <a:p>
            <a:r>
              <a:rPr lang="en-US" dirty="0" smtClean="0"/>
              <a:t>Under the hood:</a:t>
            </a:r>
          </a:p>
          <a:p>
            <a:r>
              <a:rPr lang="en-US" dirty="0" smtClean="0"/>
              <a:t>Each index is a </a:t>
            </a:r>
            <a:r>
              <a:rPr lang="en-US" u="sng" dirty="0" smtClean="0"/>
              <a:t>wrapper</a:t>
            </a:r>
            <a:r>
              <a:rPr lang="en-US" dirty="0" smtClean="0"/>
              <a:t> for a value called a </a:t>
            </a:r>
            <a:r>
              <a:rPr lang="en-US" u="sng" dirty="0" smtClean="0"/>
              <a:t>pointer</a:t>
            </a:r>
            <a:r>
              <a:rPr lang="en-US" dirty="0" smtClean="0"/>
              <a:t>, which is the physical address in the RAM where the value is stored</a:t>
            </a:r>
          </a:p>
          <a:p>
            <a:r>
              <a:rPr lang="en-US" dirty="0" smtClean="0"/>
              <a:t>Why?</a:t>
            </a:r>
          </a:p>
          <a:p>
            <a:pPr lvl="1"/>
            <a:r>
              <a:rPr lang="en-US" dirty="0" smtClean="0"/>
              <a:t>Because the physical address looks like this (hexadecimal): 0x7fff5ed98c4c</a:t>
            </a:r>
          </a:p>
          <a:p>
            <a:pPr lvl="1"/>
            <a:r>
              <a:rPr lang="en-US" dirty="0" smtClean="0"/>
              <a:t>And this doesn’t mean much to most people</a:t>
            </a:r>
          </a:p>
          <a:p>
            <a:pPr lvl="1"/>
            <a:r>
              <a:rPr lang="en-US" dirty="0" smtClean="0"/>
              <a:t>Thank goodness for high-level languages!</a:t>
            </a:r>
            <a:endParaRPr lang="en-US" dirty="0"/>
          </a:p>
        </p:txBody>
      </p:sp>
      <p:sp>
        <p:nvSpPr>
          <p:cNvPr id="5" name="Slide Number Placeholder 4"/>
          <p:cNvSpPr>
            <a:spLocks noGrp="1"/>
          </p:cNvSpPr>
          <p:nvPr>
            <p:ph type="sldNum" sz="quarter" idx="12"/>
          </p:nvPr>
        </p:nvSpPr>
        <p:spPr/>
        <p:txBody>
          <a:bodyPr/>
          <a:lstStyle/>
          <a:p>
            <a:pPr>
              <a:defRPr/>
            </a:pPr>
            <a:fld id="{09DBDD65-0315-3D4E-8F6A-C2933BE6C519}" type="slidenum">
              <a:rPr lang="en-US" smtClean="0">
                <a:solidFill>
                  <a:prstClr val="black">
                    <a:tint val="75000"/>
                  </a:prstClr>
                </a:solidFill>
              </a:rPr>
              <a:pPr>
                <a:defRPr/>
              </a:pPr>
              <a:t>16</a:t>
            </a:fld>
            <a:endParaRPr lang="en-US">
              <a:solidFill>
                <a:prstClr val="black">
                  <a:tint val="75000"/>
                </a:prstClr>
              </a:solidFill>
            </a:endParaRPr>
          </a:p>
        </p:txBody>
      </p:sp>
    </p:spTree>
    <p:extLst>
      <p:ext uri="{BB962C8B-B14F-4D97-AF65-F5344CB8AC3E}">
        <p14:creationId xmlns:p14="http://schemas.microsoft.com/office/powerpoint/2010/main" val="231930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memory allocation and management</a:t>
            </a:r>
          </a:p>
        </p:txBody>
      </p:sp>
      <p:sp>
        <p:nvSpPr>
          <p:cNvPr id="3" name="Content Placeholder 2"/>
          <p:cNvSpPr>
            <a:spLocks noGrp="1"/>
          </p:cNvSpPr>
          <p:nvPr>
            <p:ph sz="half" idx="4294967295"/>
          </p:nvPr>
        </p:nvSpPr>
        <p:spPr>
          <a:xfrm>
            <a:off x="838200" y="1825625"/>
            <a:ext cx="5181600" cy="4351338"/>
          </a:xfrm>
          <a:prstGeom prst="rect">
            <a:avLst/>
          </a:prstGeom>
        </p:spPr>
        <p:txBody>
          <a:bodyPr>
            <a:normAutofit fontScale="55000" lnSpcReduction="20000"/>
          </a:bodyPr>
          <a:lstStyle/>
          <a:p>
            <a:r>
              <a:rPr lang="en-US" dirty="0" smtClean="0"/>
              <a:t>What if we want to add a 13</a:t>
            </a:r>
            <a:r>
              <a:rPr lang="en-US" baseline="30000" dirty="0" smtClean="0"/>
              <a:t>th</a:t>
            </a:r>
            <a:r>
              <a:rPr lang="en-US" dirty="0" smtClean="0"/>
              <a:t> value to </a:t>
            </a:r>
            <a:r>
              <a:rPr lang="en-US" dirty="0" smtClean="0"/>
              <a:t>our vector x[]?</a:t>
            </a:r>
            <a:endParaRPr lang="en-US" dirty="0" smtClean="0"/>
          </a:p>
          <a:p>
            <a:pPr lvl="1"/>
            <a:r>
              <a:rPr lang="en-US" dirty="0" smtClean="0"/>
              <a:t>x&lt;-c(x,13)</a:t>
            </a:r>
          </a:p>
          <a:p>
            <a:pPr lvl="1"/>
            <a:endParaRPr lang="en-US" dirty="0"/>
          </a:p>
          <a:p>
            <a:r>
              <a:rPr lang="en-US" dirty="0" smtClean="0"/>
              <a:t>But x doesn’t have a 13</a:t>
            </a:r>
            <a:r>
              <a:rPr lang="en-US" baseline="30000" dirty="0" smtClean="0"/>
              <a:t>th</a:t>
            </a:r>
            <a:r>
              <a:rPr lang="en-US" dirty="0" smtClean="0"/>
              <a:t> memory location!</a:t>
            </a:r>
          </a:p>
          <a:p>
            <a:r>
              <a:rPr lang="en-US" dirty="0" smtClean="0"/>
              <a:t>R handles this by redefining/recycling x to have a 13</a:t>
            </a:r>
            <a:r>
              <a:rPr lang="en-US" baseline="30000" dirty="0" smtClean="0"/>
              <a:t>th</a:t>
            </a:r>
            <a:r>
              <a:rPr lang="en-US" dirty="0" smtClean="0"/>
              <a:t> memory location</a:t>
            </a:r>
          </a:p>
          <a:p>
            <a:r>
              <a:rPr lang="en-US" dirty="0" smtClean="0"/>
              <a:t>This is known as </a:t>
            </a:r>
            <a:r>
              <a:rPr lang="en-US" i="1" u="sng" dirty="0" smtClean="0"/>
              <a:t>dynamic memory allocation</a:t>
            </a:r>
            <a:endParaRPr lang="en-US" i="1" u="sng" dirty="0"/>
          </a:p>
          <a:p>
            <a:r>
              <a:rPr lang="en-US" dirty="0" smtClean="0"/>
              <a:t>All languages that allow dynamic memory allocation work this way</a:t>
            </a:r>
          </a:p>
        </p:txBody>
      </p:sp>
      <p:sp>
        <p:nvSpPr>
          <p:cNvPr id="4" name="Content Placeholder 3"/>
          <p:cNvSpPr>
            <a:spLocks noGrp="1"/>
          </p:cNvSpPr>
          <p:nvPr>
            <p:ph sz="half" idx="4294967295"/>
          </p:nvPr>
        </p:nvSpPr>
        <p:spPr>
          <a:xfrm>
            <a:off x="6172200" y="1825625"/>
            <a:ext cx="5181600" cy="4351338"/>
          </a:xfrm>
          <a:prstGeom prst="rect">
            <a:avLst/>
          </a:prstGeom>
        </p:spPr>
        <p:txBody>
          <a:bodyPr>
            <a:noAutofit/>
          </a:bodyPr>
          <a:lstStyle/>
          <a:p>
            <a:r>
              <a:rPr lang="en-US" sz="1800" dirty="0" smtClean="0"/>
              <a:t>The details:</a:t>
            </a:r>
          </a:p>
          <a:p>
            <a:pPr lvl="1"/>
            <a:r>
              <a:rPr lang="en-US" sz="1600" dirty="0" smtClean="0"/>
              <a:t>first, R defines a temporary variable to store the new vector using the rep () = repeat function</a:t>
            </a:r>
          </a:p>
          <a:p>
            <a:pPr marL="914400" lvl="2" indent="0">
              <a:buNone/>
            </a:pPr>
            <a:r>
              <a:rPr lang="en-US" sz="1400" dirty="0"/>
              <a:t>t</a:t>
            </a:r>
            <a:r>
              <a:rPr lang="en-US" sz="1400" dirty="0" smtClean="0"/>
              <a:t>emp-&lt;rep(NA,13)</a:t>
            </a:r>
          </a:p>
          <a:p>
            <a:pPr lvl="1"/>
            <a:r>
              <a:rPr lang="en-US" sz="1600" dirty="0" smtClean="0"/>
              <a:t>Then, it writes each value of x into temp</a:t>
            </a:r>
          </a:p>
          <a:p>
            <a:pPr marL="0" indent="0">
              <a:buNone/>
            </a:pPr>
            <a:r>
              <a:rPr lang="en-US" sz="1100" dirty="0"/>
              <a:t>	f</a:t>
            </a:r>
            <a:r>
              <a:rPr lang="en-US" sz="1100" dirty="0" smtClean="0"/>
              <a:t>or </a:t>
            </a:r>
            <a:r>
              <a:rPr lang="en-US" sz="1100" dirty="0"/>
              <a:t>(</a:t>
            </a:r>
            <a:r>
              <a:rPr lang="en-US" sz="1100" dirty="0" err="1"/>
              <a:t>i</a:t>
            </a:r>
            <a:r>
              <a:rPr lang="en-US" sz="1100" dirty="0"/>
              <a:t> in 1:12</a:t>
            </a:r>
            <a:r>
              <a:rPr lang="en-US" sz="1100" dirty="0" smtClean="0"/>
              <a:t>) { temp[</a:t>
            </a:r>
            <a:r>
              <a:rPr lang="en-US" sz="1100" dirty="0" err="1" smtClean="0"/>
              <a:t>i</a:t>
            </a:r>
            <a:r>
              <a:rPr lang="en-US" sz="1100" dirty="0" smtClean="0"/>
              <a:t>] = x[</a:t>
            </a:r>
            <a:r>
              <a:rPr lang="en-US" sz="1100" dirty="0" err="1" smtClean="0"/>
              <a:t>i</a:t>
            </a:r>
            <a:r>
              <a:rPr lang="en-US" sz="1100" dirty="0" smtClean="0"/>
              <a:t>]}</a:t>
            </a:r>
          </a:p>
          <a:p>
            <a:pPr lvl="1"/>
            <a:r>
              <a:rPr lang="en-US" sz="1600" dirty="0" smtClean="0"/>
              <a:t>Append the 13</a:t>
            </a:r>
            <a:r>
              <a:rPr lang="en-US" sz="1600" baseline="30000" dirty="0" smtClean="0"/>
              <a:t>th</a:t>
            </a:r>
            <a:r>
              <a:rPr lang="en-US" sz="1600" dirty="0" smtClean="0"/>
              <a:t> value on the end</a:t>
            </a:r>
          </a:p>
          <a:p>
            <a:pPr lvl="2"/>
            <a:r>
              <a:rPr lang="en-US" sz="1400" dirty="0"/>
              <a:t>t</a:t>
            </a:r>
            <a:r>
              <a:rPr lang="en-US" sz="1400" dirty="0" smtClean="0"/>
              <a:t>emp[13]=13</a:t>
            </a:r>
          </a:p>
          <a:p>
            <a:pPr lvl="1"/>
            <a:r>
              <a:rPr lang="en-US" sz="1600" dirty="0" smtClean="0"/>
              <a:t>Delete </a:t>
            </a:r>
            <a:r>
              <a:rPr lang="en-US" sz="1600" dirty="0" smtClean="0"/>
              <a:t>(</a:t>
            </a:r>
            <a:r>
              <a:rPr lang="en-US" sz="1600" dirty="0" err="1" smtClean="0"/>
              <a:t>rm</a:t>
            </a:r>
            <a:r>
              <a:rPr lang="en-US" sz="1600" dirty="0" smtClean="0"/>
              <a:t>()=remove</a:t>
            </a:r>
            <a:r>
              <a:rPr lang="en-US" sz="1600" baseline="30000" dirty="0" smtClean="0"/>
              <a:t>*</a:t>
            </a:r>
            <a:r>
              <a:rPr lang="en-US" sz="1600" dirty="0" smtClean="0"/>
              <a:t>) x and reinitialize it with 13 elements:</a:t>
            </a:r>
          </a:p>
          <a:p>
            <a:pPr marL="914400" lvl="2" indent="0">
              <a:buNone/>
            </a:pPr>
            <a:r>
              <a:rPr lang="en-US" sz="1400" dirty="0" err="1"/>
              <a:t>r</a:t>
            </a:r>
            <a:r>
              <a:rPr lang="en-US" sz="1400" dirty="0" err="1" smtClean="0"/>
              <a:t>m</a:t>
            </a:r>
            <a:r>
              <a:rPr lang="en-US" sz="1400" dirty="0" smtClean="0"/>
              <a:t>(x)</a:t>
            </a:r>
          </a:p>
          <a:p>
            <a:pPr marL="914400" lvl="2" indent="0">
              <a:buNone/>
            </a:pPr>
            <a:r>
              <a:rPr lang="en-US" sz="1400" dirty="0" smtClean="0"/>
              <a:t>x&lt;-rep(NA,13)</a:t>
            </a:r>
          </a:p>
          <a:p>
            <a:pPr lvl="1"/>
            <a:r>
              <a:rPr lang="en-US" sz="1600" dirty="0" smtClean="0"/>
              <a:t>And write the values from temp back into x</a:t>
            </a:r>
          </a:p>
          <a:p>
            <a:pPr marL="914400" lvl="2" indent="0">
              <a:buNone/>
            </a:pPr>
            <a:r>
              <a:rPr lang="en-US" sz="1400" dirty="0"/>
              <a:t>for (</a:t>
            </a:r>
            <a:r>
              <a:rPr lang="en-US" sz="1400" dirty="0" err="1"/>
              <a:t>i</a:t>
            </a:r>
            <a:r>
              <a:rPr lang="en-US" sz="1400" dirty="0"/>
              <a:t> in </a:t>
            </a:r>
            <a:r>
              <a:rPr lang="en-US" sz="1400" dirty="0" smtClean="0"/>
              <a:t>1:13) </a:t>
            </a:r>
            <a:r>
              <a:rPr lang="en-US" sz="1400" dirty="0"/>
              <a:t>{ x</a:t>
            </a:r>
            <a:r>
              <a:rPr lang="en-US" sz="1400" dirty="0" smtClean="0"/>
              <a:t>[</a:t>
            </a:r>
            <a:r>
              <a:rPr lang="en-US" sz="1400" dirty="0" err="1" smtClean="0"/>
              <a:t>i</a:t>
            </a:r>
            <a:r>
              <a:rPr lang="en-US" sz="1400" dirty="0"/>
              <a:t>] </a:t>
            </a:r>
            <a:r>
              <a:rPr lang="en-US" sz="1400" dirty="0" smtClean="0"/>
              <a:t>=temp[</a:t>
            </a:r>
            <a:r>
              <a:rPr lang="en-US" sz="1400" dirty="0" err="1" smtClean="0"/>
              <a:t>i</a:t>
            </a:r>
            <a:r>
              <a:rPr lang="en-US" sz="1400" dirty="0" smtClean="0"/>
              <a:t>]}</a:t>
            </a:r>
          </a:p>
          <a:p>
            <a:pPr lvl="1"/>
            <a:r>
              <a:rPr lang="en-US" sz="1600" dirty="0" smtClean="0"/>
              <a:t>Lastly, delete</a:t>
            </a:r>
            <a:r>
              <a:rPr lang="en-US" sz="1600" baseline="30000" dirty="0" smtClean="0"/>
              <a:t>*</a:t>
            </a:r>
            <a:r>
              <a:rPr lang="en-US" sz="1600" dirty="0" smtClean="0"/>
              <a:t> temp</a:t>
            </a:r>
          </a:p>
          <a:p>
            <a:pPr marL="457200" lvl="1" indent="0">
              <a:buNone/>
            </a:pPr>
            <a:r>
              <a:rPr lang="en-US" sz="1600" dirty="0"/>
              <a:t>	</a:t>
            </a:r>
            <a:r>
              <a:rPr lang="en-US" sz="1600" dirty="0" err="1" smtClean="0"/>
              <a:t>rm</a:t>
            </a:r>
            <a:r>
              <a:rPr lang="en-US" sz="1600" dirty="0" smtClean="0"/>
              <a:t>(temp)</a:t>
            </a:r>
          </a:p>
        </p:txBody>
      </p:sp>
      <p:sp>
        <p:nvSpPr>
          <p:cNvPr id="5" name="TextBox 4"/>
          <p:cNvSpPr txBox="1"/>
          <p:nvPr/>
        </p:nvSpPr>
        <p:spPr>
          <a:xfrm>
            <a:off x="3944761" y="6519446"/>
            <a:ext cx="8540496" cy="338554"/>
          </a:xfrm>
          <a:prstGeom prst="rect">
            <a:avLst/>
          </a:prstGeom>
          <a:noFill/>
        </p:spPr>
        <p:txBody>
          <a:bodyPr wrap="square" rtlCol="0">
            <a:spAutoFit/>
          </a:bodyPr>
          <a:lstStyle/>
          <a:p>
            <a:r>
              <a:rPr lang="en-US" sz="1600" baseline="30000" dirty="0" smtClean="0"/>
              <a:t>*</a:t>
            </a:r>
            <a:r>
              <a:rPr lang="en-US" sz="1600" dirty="0" smtClean="0"/>
              <a:t>the details of freeing allocated memory have been simplified for this example</a:t>
            </a:r>
            <a:endParaRPr lang="en-US" sz="1600" dirty="0"/>
          </a:p>
        </p:txBody>
      </p:sp>
      <p:sp>
        <p:nvSpPr>
          <p:cNvPr id="6" name="Slide Number Placeholder 5"/>
          <p:cNvSpPr>
            <a:spLocks noGrp="1"/>
          </p:cNvSpPr>
          <p:nvPr>
            <p:ph type="sldNum" sz="quarter" idx="12"/>
          </p:nvPr>
        </p:nvSpPr>
        <p:spPr/>
        <p:txBody>
          <a:bodyPr/>
          <a:lstStyle/>
          <a:p>
            <a:pPr>
              <a:defRPr/>
            </a:pPr>
            <a:fld id="{09DBDD65-0315-3D4E-8F6A-C2933BE6C519}" type="slidenum">
              <a:rPr lang="en-US" smtClean="0">
                <a:solidFill>
                  <a:prstClr val="black">
                    <a:tint val="75000"/>
                  </a:prstClr>
                </a:solidFill>
              </a:rPr>
              <a:pPr>
                <a:defRPr/>
              </a:pPr>
              <a:t>17</a:t>
            </a:fld>
            <a:endParaRPr lang="en-US">
              <a:solidFill>
                <a:prstClr val="black">
                  <a:tint val="75000"/>
                </a:prstClr>
              </a:solidFill>
            </a:endParaRPr>
          </a:p>
        </p:txBody>
      </p:sp>
    </p:spTree>
    <p:extLst>
      <p:ext uri="{BB962C8B-B14F-4D97-AF65-F5344CB8AC3E}">
        <p14:creationId xmlns:p14="http://schemas.microsoft.com/office/powerpoint/2010/main" val="361520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type="body" sz="quarter" idx="11"/>
          </p:nvPr>
        </p:nvSpPr>
        <p:spPr/>
        <p:txBody>
          <a:bodyPr/>
          <a:lstStyle/>
          <a:p>
            <a:r>
              <a:rPr lang="en-US" dirty="0" smtClean="0"/>
              <a:t>Defining a function is similar to defining a variable, but a little more complicated</a:t>
            </a:r>
          </a:p>
          <a:p>
            <a:r>
              <a:rPr lang="en-US" dirty="0" smtClean="0"/>
              <a:t>Format:</a:t>
            </a:r>
          </a:p>
          <a:p>
            <a:pPr lvl="1"/>
            <a:endParaRPr lang="en-US" dirty="0"/>
          </a:p>
          <a:p>
            <a:pPr lvl="1"/>
            <a:endParaRPr lang="en-US" dirty="0" smtClean="0"/>
          </a:p>
          <a:p>
            <a:pPr lvl="1"/>
            <a:endParaRPr lang="en-US" dirty="0"/>
          </a:p>
          <a:p>
            <a:pPr lvl="1"/>
            <a:endParaRPr lang="en-US" dirty="0" smtClean="0"/>
          </a:p>
          <a:p>
            <a:r>
              <a:rPr lang="en-US" dirty="0" smtClean="0"/>
              <a:t>Let’s look at an example</a:t>
            </a:r>
            <a:endParaRPr lang="en-US" dirty="0"/>
          </a:p>
        </p:txBody>
      </p:sp>
      <p:sp>
        <p:nvSpPr>
          <p:cNvPr id="4" name="TextBox 3"/>
          <p:cNvSpPr txBox="1"/>
          <p:nvPr/>
        </p:nvSpPr>
        <p:spPr>
          <a:xfrm>
            <a:off x="2733964" y="3084946"/>
            <a:ext cx="4220556" cy="1477328"/>
          </a:xfrm>
          <a:prstGeom prst="rect">
            <a:avLst/>
          </a:prstGeom>
          <a:noFill/>
        </p:spPr>
        <p:txBody>
          <a:bodyPr wrap="square" rtlCol="0">
            <a:spAutoFit/>
          </a:bodyPr>
          <a:lstStyle/>
          <a:p>
            <a:r>
              <a:rPr lang="en-US" dirty="0" err="1" smtClean="0"/>
              <a:t>Function_name</a:t>
            </a:r>
            <a:r>
              <a:rPr lang="en-US" dirty="0" smtClean="0"/>
              <a:t> &lt;- function(arguments) </a:t>
            </a:r>
          </a:p>
          <a:p>
            <a:r>
              <a:rPr lang="en-US" dirty="0" smtClean="0"/>
              <a:t>{</a:t>
            </a:r>
          </a:p>
          <a:p>
            <a:r>
              <a:rPr lang="en-US" dirty="0"/>
              <a:t>	</a:t>
            </a:r>
            <a:r>
              <a:rPr lang="en-US" dirty="0" err="1" smtClean="0"/>
              <a:t>some_instructions</a:t>
            </a:r>
            <a:endParaRPr lang="en-US" dirty="0" smtClean="0"/>
          </a:p>
          <a:p>
            <a:r>
              <a:rPr lang="en-US" dirty="0" smtClean="0"/>
              <a:t>	return(value)</a:t>
            </a:r>
          </a:p>
          <a:p>
            <a:r>
              <a:rPr lang="en-US" dirty="0"/>
              <a:t>}</a:t>
            </a:r>
          </a:p>
        </p:txBody>
      </p:sp>
    </p:spTree>
    <p:extLst>
      <p:ext uri="{BB962C8B-B14F-4D97-AF65-F5344CB8AC3E}">
        <p14:creationId xmlns:p14="http://schemas.microsoft.com/office/powerpoint/2010/main" val="174561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type="body" sz="quarter" idx="11"/>
          </p:nvPr>
        </p:nvSpPr>
        <p:spPr/>
        <p:txBody>
          <a:bodyPr/>
          <a:lstStyle/>
          <a:p>
            <a:r>
              <a:rPr lang="en-US" sz="2800" dirty="0" smtClean="0"/>
              <a:t>Let’s define a basic function</a:t>
            </a:r>
          </a:p>
          <a:p>
            <a:endParaRPr lang="en-US" sz="2800" dirty="0"/>
          </a:p>
          <a:p>
            <a:endParaRPr lang="en-US" sz="2800" dirty="0" smtClean="0"/>
          </a:p>
          <a:p>
            <a:endParaRPr lang="en-US" sz="2800" dirty="0"/>
          </a:p>
          <a:p>
            <a:endParaRPr lang="en-US" sz="2800" dirty="0" smtClean="0"/>
          </a:p>
          <a:p>
            <a:r>
              <a:rPr lang="en-US" sz="2800" dirty="0" smtClean="0"/>
              <a:t>Sometimes, people write it differently (note the bracket location); this doesn’t matter and is a point of personal preference</a:t>
            </a:r>
            <a:endParaRPr lang="en-US" sz="2800" dirty="0"/>
          </a:p>
        </p:txBody>
      </p:sp>
      <p:sp>
        <p:nvSpPr>
          <p:cNvPr id="6" name="Rectangle 5"/>
          <p:cNvSpPr/>
          <p:nvPr/>
        </p:nvSpPr>
        <p:spPr>
          <a:xfrm>
            <a:off x="2392513" y="1998841"/>
            <a:ext cx="6096000" cy="1477328"/>
          </a:xfrm>
          <a:prstGeom prst="rect">
            <a:avLst/>
          </a:prstGeom>
        </p:spPr>
        <p:txBody>
          <a:bodyPr>
            <a:spAutoFit/>
          </a:bodyPr>
          <a:lstStyle/>
          <a:p>
            <a:r>
              <a:rPr lang="en-US" dirty="0" err="1"/>
              <a:t>fahrenheit_to_celsius</a:t>
            </a:r>
            <a:r>
              <a:rPr lang="en-US" dirty="0"/>
              <a:t> &lt;- function(</a:t>
            </a:r>
            <a:r>
              <a:rPr lang="en-US" dirty="0" err="1"/>
              <a:t>temp_F</a:t>
            </a:r>
            <a:r>
              <a:rPr lang="en-US" dirty="0"/>
              <a:t>) </a:t>
            </a:r>
            <a:endParaRPr lang="en-US" dirty="0" smtClean="0"/>
          </a:p>
          <a:p>
            <a:r>
              <a:rPr lang="en-US" dirty="0" smtClean="0"/>
              <a:t>{</a:t>
            </a:r>
            <a:endParaRPr lang="en-US" dirty="0"/>
          </a:p>
          <a:p>
            <a:r>
              <a:rPr lang="en-US" dirty="0" smtClean="0"/>
              <a:t>     </a:t>
            </a:r>
            <a:r>
              <a:rPr lang="en-US" dirty="0" err="1" smtClean="0"/>
              <a:t>temp_C</a:t>
            </a:r>
            <a:r>
              <a:rPr lang="en-US" dirty="0" smtClean="0"/>
              <a:t> </a:t>
            </a:r>
            <a:r>
              <a:rPr lang="en-US" dirty="0"/>
              <a:t>&lt;- (</a:t>
            </a:r>
            <a:r>
              <a:rPr lang="en-US" dirty="0" err="1"/>
              <a:t>temp_F</a:t>
            </a:r>
            <a:r>
              <a:rPr lang="en-US" dirty="0"/>
              <a:t> - 32) * 5 / 9</a:t>
            </a:r>
          </a:p>
          <a:p>
            <a:r>
              <a:rPr lang="en-US" dirty="0" smtClean="0"/>
              <a:t>     return(</a:t>
            </a:r>
            <a:r>
              <a:rPr lang="en-US" dirty="0" err="1" smtClean="0"/>
              <a:t>temp_C</a:t>
            </a:r>
            <a:r>
              <a:rPr lang="en-US" dirty="0"/>
              <a:t>)</a:t>
            </a:r>
          </a:p>
          <a:p>
            <a:r>
              <a:rPr lang="en-US" dirty="0"/>
              <a:t>}</a:t>
            </a:r>
          </a:p>
        </p:txBody>
      </p:sp>
      <p:sp>
        <p:nvSpPr>
          <p:cNvPr id="7" name="Rectangle 6"/>
          <p:cNvSpPr/>
          <p:nvPr/>
        </p:nvSpPr>
        <p:spPr>
          <a:xfrm>
            <a:off x="2322848" y="4964576"/>
            <a:ext cx="6096000" cy="1200329"/>
          </a:xfrm>
          <a:prstGeom prst="rect">
            <a:avLst/>
          </a:prstGeom>
        </p:spPr>
        <p:txBody>
          <a:bodyPr>
            <a:spAutoFit/>
          </a:bodyPr>
          <a:lstStyle/>
          <a:p>
            <a:r>
              <a:rPr lang="en-US" dirty="0" err="1"/>
              <a:t>fahrenheit_to_celsius</a:t>
            </a:r>
            <a:r>
              <a:rPr lang="en-US" dirty="0"/>
              <a:t> &lt;- function(</a:t>
            </a:r>
            <a:r>
              <a:rPr lang="en-US" dirty="0" err="1"/>
              <a:t>temp_F</a:t>
            </a:r>
            <a:r>
              <a:rPr lang="en-US" dirty="0"/>
              <a:t>) {</a:t>
            </a:r>
          </a:p>
          <a:p>
            <a:r>
              <a:rPr lang="en-US" dirty="0"/>
              <a:t>  </a:t>
            </a:r>
            <a:r>
              <a:rPr lang="en-US" dirty="0" smtClean="0"/>
              <a:t>  </a:t>
            </a:r>
            <a:r>
              <a:rPr lang="en-US" dirty="0" err="1" smtClean="0"/>
              <a:t>temp_C</a:t>
            </a:r>
            <a:r>
              <a:rPr lang="en-US" dirty="0" smtClean="0"/>
              <a:t> </a:t>
            </a:r>
            <a:r>
              <a:rPr lang="en-US" dirty="0"/>
              <a:t>&lt;- (</a:t>
            </a:r>
            <a:r>
              <a:rPr lang="en-US" dirty="0" err="1"/>
              <a:t>temp_F</a:t>
            </a:r>
            <a:r>
              <a:rPr lang="en-US" dirty="0"/>
              <a:t> - 32) * 5 / 9</a:t>
            </a:r>
          </a:p>
          <a:p>
            <a:r>
              <a:rPr lang="en-US" dirty="0"/>
              <a:t>  </a:t>
            </a:r>
            <a:r>
              <a:rPr lang="en-US" dirty="0" smtClean="0"/>
              <a:t>  return(</a:t>
            </a:r>
            <a:r>
              <a:rPr lang="en-US" dirty="0" err="1" smtClean="0"/>
              <a:t>temp_C</a:t>
            </a:r>
            <a:r>
              <a:rPr lang="en-US" dirty="0"/>
              <a:t>)</a:t>
            </a:r>
          </a:p>
          <a:p>
            <a:r>
              <a:rPr lang="en-US" dirty="0"/>
              <a:t>}</a:t>
            </a:r>
          </a:p>
        </p:txBody>
      </p:sp>
    </p:spTree>
    <p:extLst>
      <p:ext uri="{BB962C8B-B14F-4D97-AF65-F5344CB8AC3E}">
        <p14:creationId xmlns:p14="http://schemas.microsoft.com/office/powerpoint/2010/main" val="147405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 introduction to coding</a:t>
            </a:r>
            <a:endParaRPr lang="en-US" dirty="0"/>
          </a:p>
        </p:txBody>
      </p:sp>
      <p:sp>
        <p:nvSpPr>
          <p:cNvPr id="2" name="Slide Number Placeholder 1"/>
          <p:cNvSpPr>
            <a:spLocks noGrp="1"/>
          </p:cNvSpPr>
          <p:nvPr>
            <p:ph type="sldNum" sz="quarter" idx="12"/>
          </p:nvPr>
        </p:nvSpPr>
        <p:spPr/>
        <p:txBody>
          <a:bodyPr/>
          <a:lstStyle/>
          <a:p>
            <a:pPr>
              <a:defRPr/>
            </a:pPr>
            <a:fld id="{3613944A-7182-2740-AB46-1BA98C6877A1}" type="slidenum">
              <a:rPr lang="en-US" smtClean="0">
                <a:solidFill>
                  <a:prstClr val="black">
                    <a:tint val="75000"/>
                  </a:prstClr>
                </a:solidFill>
              </a:rPr>
              <a:pPr>
                <a:defRPr/>
              </a:pPr>
              <a:t>2</a:t>
            </a:fld>
            <a:endParaRPr lang="en-US" dirty="0">
              <a:solidFill>
                <a:prstClr val="black">
                  <a:tint val="75000"/>
                </a:prstClr>
              </a:solidFill>
            </a:endParaRPr>
          </a:p>
        </p:txBody>
      </p:sp>
      <p:sp>
        <p:nvSpPr>
          <p:cNvPr id="7" name="Content Placeholder 6"/>
          <p:cNvSpPr>
            <a:spLocks noGrp="1"/>
          </p:cNvSpPr>
          <p:nvPr>
            <p:ph sz="quarter" idx="13"/>
          </p:nvPr>
        </p:nvSpPr>
        <p:spPr/>
        <p:txBody>
          <a:bodyPr/>
          <a:lstStyle/>
          <a:p>
            <a:r>
              <a:rPr lang="en-US" dirty="0" smtClean="0"/>
              <a:t>Boolean logic, indexing, and loops</a:t>
            </a:r>
            <a:endParaRPr lang="en-US" dirty="0"/>
          </a:p>
        </p:txBody>
      </p:sp>
      <p:sp>
        <p:nvSpPr>
          <p:cNvPr id="6" name="Text Placeholder 5"/>
          <p:cNvSpPr>
            <a:spLocks noGrp="1"/>
          </p:cNvSpPr>
          <p:nvPr>
            <p:ph type="body" sz="quarter" idx="11"/>
          </p:nvPr>
        </p:nvSpPr>
        <p:spPr/>
        <p:txBody>
          <a:bodyPr/>
          <a:lstStyle/>
          <a:p>
            <a:r>
              <a:rPr lang="en-US" sz="3600" dirty="0" smtClean="0"/>
              <a:t>R is a high-level computer programming language</a:t>
            </a:r>
          </a:p>
          <a:p>
            <a:pPr lvl="1"/>
            <a:r>
              <a:rPr lang="en-US" sz="3067" dirty="0" smtClean="0"/>
              <a:t>High-level: easier to use by trading </a:t>
            </a:r>
            <a:r>
              <a:rPr lang="en-US" sz="3067" dirty="0"/>
              <a:t>some </a:t>
            </a:r>
            <a:r>
              <a:rPr lang="en-US" sz="3067" dirty="0" smtClean="0"/>
              <a:t>functionality/control </a:t>
            </a:r>
            <a:endParaRPr lang="en-US" sz="3067" dirty="0"/>
          </a:p>
          <a:p>
            <a:r>
              <a:rPr lang="en-US" sz="3600" dirty="0" smtClean="0"/>
              <a:t>You will encounter some basic code as you use </a:t>
            </a:r>
            <a:r>
              <a:rPr lang="en-US" sz="3600" dirty="0"/>
              <a:t>R</a:t>
            </a:r>
            <a:endParaRPr lang="en-US" sz="3600" dirty="0" smtClean="0"/>
          </a:p>
          <a:p>
            <a:r>
              <a:rPr lang="en-US" sz="3600" dirty="0" smtClean="0"/>
              <a:t>Understanding the common building blocks of the code will help you adopt some functions you may wish to use in the future</a:t>
            </a:r>
          </a:p>
          <a:p>
            <a:pPr lvl="1"/>
            <a:r>
              <a:rPr lang="en-US" sz="2267" dirty="0" smtClean="0"/>
              <a:t>Syntax: the ‘grammar’ rules of computer code</a:t>
            </a:r>
            <a:endParaRPr lang="en-US" sz="2267" dirty="0"/>
          </a:p>
        </p:txBody>
      </p:sp>
    </p:spTree>
    <p:extLst>
      <p:ext uri="{BB962C8B-B14F-4D97-AF65-F5344CB8AC3E}">
        <p14:creationId xmlns:p14="http://schemas.microsoft.com/office/powerpoint/2010/main" val="295355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type="body" sz="quarter" idx="11"/>
          </p:nvPr>
        </p:nvSpPr>
        <p:spPr/>
        <p:txBody>
          <a:bodyPr/>
          <a:lstStyle/>
          <a:p>
            <a:endParaRPr lang="en-US" dirty="0"/>
          </a:p>
          <a:p>
            <a:endParaRPr lang="en-US" dirty="0" smtClean="0"/>
          </a:p>
          <a:p>
            <a:endParaRPr lang="en-US" dirty="0"/>
          </a:p>
        </p:txBody>
      </p:sp>
      <p:sp>
        <p:nvSpPr>
          <p:cNvPr id="6" name="Rectangle 5"/>
          <p:cNvSpPr/>
          <p:nvPr/>
        </p:nvSpPr>
        <p:spPr>
          <a:xfrm>
            <a:off x="3749965" y="3583080"/>
            <a:ext cx="6096000" cy="1477328"/>
          </a:xfrm>
          <a:prstGeom prst="rect">
            <a:avLst/>
          </a:prstGeom>
        </p:spPr>
        <p:txBody>
          <a:bodyPr>
            <a:spAutoFit/>
          </a:bodyPr>
          <a:lstStyle/>
          <a:p>
            <a:r>
              <a:rPr lang="en-US" dirty="0" err="1"/>
              <a:t>fahrenheit_to_celsius</a:t>
            </a:r>
            <a:r>
              <a:rPr lang="en-US" dirty="0"/>
              <a:t> &lt;- function(</a:t>
            </a:r>
            <a:r>
              <a:rPr lang="en-US" dirty="0" err="1"/>
              <a:t>temp_F</a:t>
            </a:r>
            <a:r>
              <a:rPr lang="en-US" dirty="0"/>
              <a:t>) </a:t>
            </a:r>
            <a:endParaRPr lang="en-US" dirty="0" smtClean="0"/>
          </a:p>
          <a:p>
            <a:r>
              <a:rPr lang="en-US" dirty="0" smtClean="0"/>
              <a:t>{</a:t>
            </a:r>
            <a:endParaRPr lang="en-US" dirty="0"/>
          </a:p>
          <a:p>
            <a:r>
              <a:rPr lang="en-US" dirty="0" smtClean="0"/>
              <a:t>     </a:t>
            </a:r>
            <a:r>
              <a:rPr lang="en-US" dirty="0" err="1" smtClean="0"/>
              <a:t>temp_C</a:t>
            </a:r>
            <a:r>
              <a:rPr lang="en-US" dirty="0" smtClean="0"/>
              <a:t> </a:t>
            </a:r>
            <a:r>
              <a:rPr lang="en-US" dirty="0"/>
              <a:t>&lt;- (</a:t>
            </a:r>
            <a:r>
              <a:rPr lang="en-US" dirty="0" err="1"/>
              <a:t>temp_F</a:t>
            </a:r>
            <a:r>
              <a:rPr lang="en-US" dirty="0"/>
              <a:t> - 32) * 5 / 9</a:t>
            </a:r>
          </a:p>
          <a:p>
            <a:r>
              <a:rPr lang="en-US" dirty="0" smtClean="0"/>
              <a:t>     return(</a:t>
            </a:r>
            <a:r>
              <a:rPr lang="en-US" dirty="0" err="1" smtClean="0"/>
              <a:t>temp_C</a:t>
            </a:r>
            <a:r>
              <a:rPr lang="en-US" dirty="0"/>
              <a:t>)</a:t>
            </a:r>
          </a:p>
          <a:p>
            <a:r>
              <a:rPr lang="en-US" dirty="0"/>
              <a:t>}</a:t>
            </a:r>
          </a:p>
        </p:txBody>
      </p:sp>
      <p:sp>
        <p:nvSpPr>
          <p:cNvPr id="4" name="TextBox 3"/>
          <p:cNvSpPr txBox="1"/>
          <p:nvPr/>
        </p:nvSpPr>
        <p:spPr>
          <a:xfrm>
            <a:off x="1828800" y="2134342"/>
            <a:ext cx="3398983" cy="1200329"/>
          </a:xfrm>
          <a:prstGeom prst="rect">
            <a:avLst/>
          </a:prstGeom>
          <a:noFill/>
        </p:spPr>
        <p:txBody>
          <a:bodyPr wrap="square" rtlCol="0">
            <a:spAutoFit/>
          </a:bodyPr>
          <a:lstStyle/>
          <a:p>
            <a:r>
              <a:rPr lang="en-US" b="1" u="sng" dirty="0" smtClean="0"/>
              <a:t>Function name</a:t>
            </a:r>
            <a:r>
              <a:rPr lang="en-US" dirty="0" smtClean="0"/>
              <a:t>: this is how we call the function. E.g., we’ve been using a function called c() a lot this week</a:t>
            </a:r>
            <a:endParaRPr lang="en-US" dirty="0"/>
          </a:p>
        </p:txBody>
      </p:sp>
      <p:sp>
        <p:nvSpPr>
          <p:cNvPr id="5" name="TextBox 4"/>
          <p:cNvSpPr txBox="1"/>
          <p:nvPr/>
        </p:nvSpPr>
        <p:spPr>
          <a:xfrm>
            <a:off x="6890327" y="1303934"/>
            <a:ext cx="3713018" cy="1477328"/>
          </a:xfrm>
          <a:prstGeom prst="rect">
            <a:avLst/>
          </a:prstGeom>
          <a:noFill/>
        </p:spPr>
        <p:txBody>
          <a:bodyPr wrap="square" rtlCol="0">
            <a:spAutoFit/>
          </a:bodyPr>
          <a:lstStyle/>
          <a:p>
            <a:r>
              <a:rPr lang="en-US" b="1" u="sng" dirty="0" smtClean="0"/>
              <a:t>“f</a:t>
            </a:r>
            <a:r>
              <a:rPr lang="en-US" b="1" u="sng" dirty="0" smtClean="0"/>
              <a:t>unction”</a:t>
            </a:r>
            <a:r>
              <a:rPr lang="en-US" dirty="0" smtClean="0"/>
              <a:t>: </a:t>
            </a:r>
            <a:r>
              <a:rPr lang="en-US" dirty="0" smtClean="0"/>
              <a:t>a </a:t>
            </a:r>
            <a:r>
              <a:rPr lang="en-US" u="sng" dirty="0" smtClean="0"/>
              <a:t>reserved word</a:t>
            </a:r>
            <a:r>
              <a:rPr lang="en-US" dirty="0" smtClean="0"/>
              <a:t> in R that tells R we are defying a function. This is called an </a:t>
            </a:r>
            <a:r>
              <a:rPr lang="en-US" u="sng" dirty="0" smtClean="0"/>
              <a:t>identifier</a:t>
            </a:r>
            <a:r>
              <a:rPr lang="en-US" dirty="0" smtClean="0"/>
              <a:t>. Reserved means you cannot name anything </a:t>
            </a:r>
            <a:r>
              <a:rPr lang="en-US" dirty="0" smtClean="0"/>
              <a:t>else “function</a:t>
            </a:r>
            <a:r>
              <a:rPr lang="en-US" dirty="0" smtClean="0"/>
              <a:t>”</a:t>
            </a:r>
            <a:endParaRPr lang="en-US" dirty="0"/>
          </a:p>
        </p:txBody>
      </p:sp>
      <p:sp>
        <p:nvSpPr>
          <p:cNvPr id="8" name="TextBox 7"/>
          <p:cNvSpPr txBox="1"/>
          <p:nvPr/>
        </p:nvSpPr>
        <p:spPr>
          <a:xfrm>
            <a:off x="8631383" y="4683180"/>
            <a:ext cx="2897002" cy="1754326"/>
          </a:xfrm>
          <a:prstGeom prst="rect">
            <a:avLst/>
          </a:prstGeom>
          <a:noFill/>
        </p:spPr>
        <p:txBody>
          <a:bodyPr wrap="square" rtlCol="0">
            <a:spAutoFit/>
          </a:bodyPr>
          <a:lstStyle/>
          <a:p>
            <a:r>
              <a:rPr lang="en-US" b="1" u="sng" dirty="0" smtClean="0"/>
              <a:t>Argument(s)</a:t>
            </a:r>
            <a:r>
              <a:rPr lang="en-US" dirty="0" smtClean="0"/>
              <a:t>: the </a:t>
            </a:r>
            <a:r>
              <a:rPr lang="en-US" dirty="0" smtClean="0"/>
              <a:t>value(s) </a:t>
            </a:r>
            <a:r>
              <a:rPr lang="en-US" dirty="0" smtClean="0"/>
              <a:t>we pass to the </a:t>
            </a:r>
            <a:r>
              <a:rPr lang="en-US" dirty="0" smtClean="0"/>
              <a:t>function – the function will do something to/with these values. </a:t>
            </a:r>
            <a:r>
              <a:rPr lang="en-US" dirty="0" smtClean="0"/>
              <a:t>In this case, a temperature in </a:t>
            </a:r>
            <a:r>
              <a:rPr lang="en-US" dirty="0" smtClean="0"/>
              <a:t>Fahrenheit</a:t>
            </a:r>
            <a:endParaRPr lang="en-US" dirty="0"/>
          </a:p>
        </p:txBody>
      </p:sp>
      <p:sp>
        <p:nvSpPr>
          <p:cNvPr id="9" name="TextBox 8"/>
          <p:cNvSpPr txBox="1"/>
          <p:nvPr/>
        </p:nvSpPr>
        <p:spPr>
          <a:xfrm>
            <a:off x="1422399" y="6051698"/>
            <a:ext cx="5337215" cy="646331"/>
          </a:xfrm>
          <a:prstGeom prst="rect">
            <a:avLst/>
          </a:prstGeom>
          <a:noFill/>
        </p:spPr>
        <p:txBody>
          <a:bodyPr wrap="square" rtlCol="0">
            <a:spAutoFit/>
          </a:bodyPr>
          <a:lstStyle/>
          <a:p>
            <a:r>
              <a:rPr lang="en-US" b="1" u="sng" dirty="0" smtClean="0"/>
              <a:t>Return</a:t>
            </a:r>
            <a:r>
              <a:rPr lang="en-US" dirty="0" smtClean="0"/>
              <a:t>: this is the value that is “returned</a:t>
            </a:r>
            <a:r>
              <a:rPr lang="en-US" dirty="0" smtClean="0"/>
              <a:t>” – AKA the </a:t>
            </a:r>
            <a:r>
              <a:rPr lang="en-US" dirty="0" smtClean="0"/>
              <a:t>function output. We will discuss this more soon</a:t>
            </a:r>
            <a:endParaRPr lang="en-US" dirty="0"/>
          </a:p>
        </p:txBody>
      </p:sp>
      <p:cxnSp>
        <p:nvCxnSpPr>
          <p:cNvPr id="11" name="Straight Arrow Connector 10"/>
          <p:cNvCxnSpPr/>
          <p:nvPr/>
        </p:nvCxnSpPr>
        <p:spPr>
          <a:xfrm>
            <a:off x="3260436" y="3135710"/>
            <a:ext cx="951346" cy="564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493165" y="2745571"/>
            <a:ext cx="722935" cy="908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7426036" y="3977734"/>
            <a:ext cx="1080655" cy="1082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262909" y="4781298"/>
            <a:ext cx="2050473" cy="1270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4827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R markdown</a:t>
            </a:r>
            <a:endParaRPr lang="en-US" dirty="0"/>
          </a:p>
        </p:txBody>
      </p:sp>
      <p:sp>
        <p:nvSpPr>
          <p:cNvPr id="3" name="Content Placeholder 2"/>
          <p:cNvSpPr>
            <a:spLocks noGrp="1"/>
          </p:cNvSpPr>
          <p:nvPr>
            <p:ph type="body" sz="quarter" idx="11"/>
          </p:nvPr>
        </p:nvSpPr>
        <p:spPr/>
        <p:txBody>
          <a:bodyPr/>
          <a:lstStyle/>
          <a:p>
            <a:r>
              <a:rPr lang="en-US" sz="3200" dirty="0" smtClean="0"/>
              <a:t>This is how we define and use our function in R Markdown:</a:t>
            </a:r>
          </a:p>
          <a:p>
            <a:endParaRPr lang="en-US" sz="3200" dirty="0"/>
          </a:p>
          <a:p>
            <a:endParaRPr lang="en-US" sz="3200" dirty="0" smtClean="0"/>
          </a:p>
          <a:p>
            <a:endParaRPr lang="en-US" sz="3200" dirty="0"/>
          </a:p>
          <a:p>
            <a:endParaRPr lang="en-US" sz="3200" dirty="0" smtClean="0"/>
          </a:p>
          <a:p>
            <a:r>
              <a:rPr lang="en-US" sz="3200" dirty="0" smtClean="0"/>
              <a:t>And here’s the output:</a:t>
            </a:r>
          </a:p>
          <a:p>
            <a:pPr lvl="1"/>
            <a:endParaRPr lang="en-US" sz="2400" dirty="0"/>
          </a:p>
        </p:txBody>
      </p:sp>
      <p:pic>
        <p:nvPicPr>
          <p:cNvPr id="4" name="Picture 3"/>
          <p:cNvPicPr>
            <a:picLocks noChangeAspect="1"/>
          </p:cNvPicPr>
          <p:nvPr/>
        </p:nvPicPr>
        <p:blipFill>
          <a:blip r:embed="rId3"/>
          <a:stretch>
            <a:fillRect/>
          </a:stretch>
        </p:blipFill>
        <p:spPr>
          <a:xfrm>
            <a:off x="1865023" y="2277773"/>
            <a:ext cx="5229225" cy="1914525"/>
          </a:xfrm>
          <a:prstGeom prst="rect">
            <a:avLst/>
          </a:prstGeom>
        </p:spPr>
      </p:pic>
      <p:pic>
        <p:nvPicPr>
          <p:cNvPr id="5" name="Picture 4"/>
          <p:cNvPicPr>
            <a:picLocks noChangeAspect="1"/>
          </p:cNvPicPr>
          <p:nvPr/>
        </p:nvPicPr>
        <p:blipFill>
          <a:blip r:embed="rId4"/>
          <a:stretch>
            <a:fillRect/>
          </a:stretch>
        </p:blipFill>
        <p:spPr>
          <a:xfrm>
            <a:off x="4850533" y="4350036"/>
            <a:ext cx="3066094" cy="2279075"/>
          </a:xfrm>
          <a:prstGeom prst="rect">
            <a:avLst/>
          </a:prstGeom>
        </p:spPr>
      </p:pic>
      <p:sp>
        <p:nvSpPr>
          <p:cNvPr id="8" name="TextBox 7"/>
          <p:cNvSpPr txBox="1"/>
          <p:nvPr/>
        </p:nvSpPr>
        <p:spPr>
          <a:xfrm>
            <a:off x="8913092" y="3611372"/>
            <a:ext cx="2641600" cy="1477328"/>
          </a:xfrm>
          <a:prstGeom prst="rect">
            <a:avLst/>
          </a:prstGeom>
          <a:noFill/>
        </p:spPr>
        <p:txBody>
          <a:bodyPr wrap="square" rtlCol="0">
            <a:spAutoFit/>
          </a:bodyPr>
          <a:lstStyle/>
          <a:p>
            <a:r>
              <a:rPr lang="en-US" dirty="0" smtClean="0"/>
              <a:t>Note: it’s showing the function in our output because we told it to. Change to FALSE if you don’t want to show it</a:t>
            </a:r>
            <a:endParaRPr lang="en-US" dirty="0"/>
          </a:p>
        </p:txBody>
      </p:sp>
      <p:cxnSp>
        <p:nvCxnSpPr>
          <p:cNvPr id="10" name="Straight Arrow Connector 9"/>
          <p:cNvCxnSpPr/>
          <p:nvPr/>
        </p:nvCxnSpPr>
        <p:spPr>
          <a:xfrm flipH="1" flipV="1">
            <a:off x="4100945" y="2551783"/>
            <a:ext cx="4812147" cy="180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684655" y="4345056"/>
            <a:ext cx="1228437" cy="467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627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more examples in R Markdown</a:t>
            </a:r>
            <a:endParaRPr lang="en-US" dirty="0"/>
          </a:p>
        </p:txBody>
      </p:sp>
      <p:sp>
        <p:nvSpPr>
          <p:cNvPr id="6" name="Content Placeholder 5"/>
          <p:cNvSpPr>
            <a:spLocks noGrp="1"/>
          </p:cNvSpPr>
          <p:nvPr>
            <p:ph sz="half" idx="4294967295"/>
          </p:nvPr>
        </p:nvSpPr>
        <p:spPr>
          <a:xfrm>
            <a:off x="6172200" y="1825625"/>
            <a:ext cx="5181600" cy="4351338"/>
          </a:xfrm>
          <a:prstGeom prst="rect">
            <a:avLst/>
          </a:prstGeom>
        </p:spPr>
        <p:txBody>
          <a:bodyPr/>
          <a:lstStyle/>
          <a:p>
            <a:r>
              <a:rPr lang="en-US" sz="2800" dirty="0" smtClean="0"/>
              <a:t>Note: </a:t>
            </a:r>
            <a:r>
              <a:rPr lang="en-US" sz="2800" u="sng" dirty="0" smtClean="0"/>
              <a:t>only 1 definition section</a:t>
            </a:r>
            <a:endParaRPr lang="en-US" sz="2800" u="sng" dirty="0"/>
          </a:p>
          <a:p>
            <a:r>
              <a:rPr lang="en-US" sz="2800" dirty="0" smtClean="0"/>
              <a:t>I’ve added some comments in here so we can see them in use too</a:t>
            </a:r>
          </a:p>
          <a:p>
            <a:r>
              <a:rPr lang="en-US" sz="2800" dirty="0" smtClean="0"/>
              <a:t>And a </a:t>
            </a:r>
            <a:r>
              <a:rPr lang="en-US" sz="2800" dirty="0" smtClean="0"/>
              <a:t>variable (made constant by </a:t>
            </a:r>
            <a:r>
              <a:rPr lang="en-US" sz="2800" dirty="0" err="1" smtClean="0"/>
              <a:t>lockbinding</a:t>
            </a:r>
            <a:r>
              <a:rPr lang="en-US" sz="2800" dirty="0" smtClean="0"/>
              <a:t>())</a:t>
            </a:r>
            <a:endParaRPr lang="en-US" sz="2800" dirty="0" smtClean="0"/>
          </a:p>
          <a:p>
            <a:endParaRPr lang="en-US" sz="2800" dirty="0"/>
          </a:p>
          <a:p>
            <a:r>
              <a:rPr lang="en-US" sz="2800" dirty="0" smtClean="0"/>
              <a:t>We can call these functions in as many subsequent code sections as we would like</a:t>
            </a:r>
            <a:endParaRPr lang="en-US" sz="2800" dirty="0"/>
          </a:p>
        </p:txBody>
      </p:sp>
      <p:pic>
        <p:nvPicPr>
          <p:cNvPr id="8" name="Picture 7"/>
          <p:cNvPicPr>
            <a:picLocks noChangeAspect="1"/>
          </p:cNvPicPr>
          <p:nvPr/>
        </p:nvPicPr>
        <p:blipFill>
          <a:blip r:embed="rId2"/>
          <a:stretch>
            <a:fillRect/>
          </a:stretch>
        </p:blipFill>
        <p:spPr>
          <a:xfrm>
            <a:off x="403513" y="1467293"/>
            <a:ext cx="5045941" cy="4884728"/>
          </a:xfrm>
          <a:prstGeom prst="rect">
            <a:avLst/>
          </a:prstGeom>
        </p:spPr>
      </p:pic>
      <p:cxnSp>
        <p:nvCxnSpPr>
          <p:cNvPr id="10" name="Straight Arrow Connector 9"/>
          <p:cNvCxnSpPr/>
          <p:nvPr/>
        </p:nvCxnSpPr>
        <p:spPr>
          <a:xfrm flipH="1">
            <a:off x="2549236" y="2051897"/>
            <a:ext cx="3694546" cy="146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1"/>
          </p:cNvCxnSpPr>
          <p:nvPr/>
        </p:nvCxnSpPr>
        <p:spPr>
          <a:xfrm flipH="1" flipV="1">
            <a:off x="1607129" y="3959980"/>
            <a:ext cx="4565071" cy="41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761674" y="5449455"/>
            <a:ext cx="3482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743200" y="5449455"/>
            <a:ext cx="3500582" cy="556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080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r>
              <a:rPr lang="en-US" dirty="0" smtClean="0"/>
              <a:t>: more details</a:t>
            </a:r>
            <a:endParaRPr lang="en-US" dirty="0"/>
          </a:p>
        </p:txBody>
      </p:sp>
      <p:sp>
        <p:nvSpPr>
          <p:cNvPr id="10" name="Content Placeholder 9"/>
          <p:cNvSpPr>
            <a:spLocks noGrp="1"/>
          </p:cNvSpPr>
          <p:nvPr>
            <p:ph sz="half" idx="4294967295"/>
          </p:nvPr>
        </p:nvSpPr>
        <p:spPr>
          <a:xfrm>
            <a:off x="6172200" y="1825624"/>
            <a:ext cx="5181600" cy="4697095"/>
          </a:xfrm>
          <a:prstGeom prst="rect">
            <a:avLst/>
          </a:prstGeom>
        </p:spPr>
        <p:txBody>
          <a:bodyPr>
            <a:normAutofit fontScale="55000" lnSpcReduction="20000"/>
          </a:bodyPr>
          <a:lstStyle/>
          <a:p>
            <a:r>
              <a:rPr lang="en-US" dirty="0" smtClean="0"/>
              <a:t>Note that I did not include a return() line in our new functions</a:t>
            </a:r>
          </a:p>
          <a:p>
            <a:pPr lvl="1"/>
            <a:r>
              <a:rPr lang="en-US" dirty="0" err="1"/>
              <a:t>a</a:t>
            </a:r>
            <a:r>
              <a:rPr lang="en-US" dirty="0" err="1" smtClean="0"/>
              <a:t>dd_three_numbers</a:t>
            </a:r>
            <a:r>
              <a:rPr lang="en-US" dirty="0" smtClean="0"/>
              <a:t>()</a:t>
            </a:r>
          </a:p>
          <a:p>
            <a:pPr lvl="1"/>
            <a:r>
              <a:rPr lang="en-US" dirty="0" err="1" smtClean="0"/>
              <a:t>vol_sphere</a:t>
            </a:r>
            <a:r>
              <a:rPr lang="en-US" dirty="0" smtClean="0"/>
              <a:t>()</a:t>
            </a:r>
          </a:p>
          <a:p>
            <a:pPr lvl="1"/>
            <a:endParaRPr lang="en-US" dirty="0" smtClean="0"/>
          </a:p>
          <a:p>
            <a:r>
              <a:rPr lang="en-US" dirty="0" smtClean="0"/>
              <a:t>In R, explicit definition of return() is not necessary	</a:t>
            </a:r>
          </a:p>
          <a:p>
            <a:pPr lvl="1"/>
            <a:r>
              <a:rPr lang="en-US" dirty="0" smtClean="0"/>
              <a:t>It will return the last item processed in the function</a:t>
            </a:r>
          </a:p>
          <a:p>
            <a:pPr lvl="1"/>
            <a:r>
              <a:rPr lang="en-US" dirty="0" smtClean="0"/>
              <a:t>But it’s good practice to use </a:t>
            </a:r>
            <a:r>
              <a:rPr lang="en-US" dirty="0" smtClean="0"/>
              <a:t>return() is </a:t>
            </a:r>
            <a:r>
              <a:rPr lang="en-US" dirty="0" smtClean="0"/>
              <a:t>to make sure it’s returning what you want it to</a:t>
            </a:r>
          </a:p>
          <a:p>
            <a:pPr lvl="2"/>
            <a:r>
              <a:rPr lang="en-US" dirty="0" smtClean="0"/>
              <a:t>You have more control this </a:t>
            </a:r>
            <a:r>
              <a:rPr lang="en-US" dirty="0" smtClean="0"/>
              <a:t>way &amp; reduce likelihood of returning the wrong thing</a:t>
            </a:r>
            <a:endParaRPr lang="en-US" dirty="0" smtClean="0"/>
          </a:p>
        </p:txBody>
      </p:sp>
      <p:pic>
        <p:nvPicPr>
          <p:cNvPr id="5" name="Picture 4"/>
          <p:cNvPicPr>
            <a:picLocks noChangeAspect="1"/>
          </p:cNvPicPr>
          <p:nvPr/>
        </p:nvPicPr>
        <p:blipFill>
          <a:blip r:embed="rId2"/>
          <a:stretch>
            <a:fillRect/>
          </a:stretch>
        </p:blipFill>
        <p:spPr>
          <a:xfrm>
            <a:off x="403513" y="1467293"/>
            <a:ext cx="5045941" cy="4884728"/>
          </a:xfrm>
          <a:prstGeom prst="rect">
            <a:avLst/>
          </a:prstGeom>
        </p:spPr>
      </p:pic>
    </p:spTree>
    <p:extLst>
      <p:ext uri="{BB962C8B-B14F-4D97-AF65-F5344CB8AC3E}">
        <p14:creationId xmlns:p14="http://schemas.microsoft.com/office/powerpoint/2010/main" val="96893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more details</a:t>
            </a:r>
            <a:endParaRPr lang="en-US" dirty="0"/>
          </a:p>
        </p:txBody>
      </p:sp>
      <p:sp>
        <p:nvSpPr>
          <p:cNvPr id="4" name="Content Placeholder 3"/>
          <p:cNvSpPr>
            <a:spLocks noGrp="1"/>
          </p:cNvSpPr>
          <p:nvPr>
            <p:ph sz="half" idx="4294967295"/>
          </p:nvPr>
        </p:nvSpPr>
        <p:spPr>
          <a:xfrm>
            <a:off x="5950527" y="1690688"/>
            <a:ext cx="5181600" cy="2251508"/>
          </a:xfrm>
          <a:prstGeom prst="rect">
            <a:avLst/>
          </a:prstGeom>
        </p:spPr>
        <p:txBody>
          <a:bodyPr>
            <a:normAutofit fontScale="62500" lnSpcReduction="20000"/>
          </a:bodyPr>
          <a:lstStyle/>
          <a:p>
            <a:r>
              <a:rPr lang="en-US" dirty="0" smtClean="0"/>
              <a:t>Because our functions return() a value, we can assign this value to a different variable</a:t>
            </a:r>
          </a:p>
          <a:p>
            <a:r>
              <a:rPr lang="en-US" dirty="0" smtClean="0"/>
              <a:t>And we can use this variable later. Here, I just print their values:</a:t>
            </a:r>
            <a:endParaRPr lang="en-US" dirty="0"/>
          </a:p>
        </p:txBody>
      </p:sp>
      <p:pic>
        <p:nvPicPr>
          <p:cNvPr id="5" name="Picture 4"/>
          <p:cNvPicPr>
            <a:picLocks noChangeAspect="1"/>
          </p:cNvPicPr>
          <p:nvPr/>
        </p:nvPicPr>
        <p:blipFill>
          <a:blip r:embed="rId2"/>
          <a:stretch>
            <a:fillRect/>
          </a:stretch>
        </p:blipFill>
        <p:spPr>
          <a:xfrm>
            <a:off x="579149" y="1690688"/>
            <a:ext cx="4574895" cy="5005387"/>
          </a:xfrm>
          <a:prstGeom prst="rect">
            <a:avLst/>
          </a:prstGeom>
        </p:spPr>
      </p:pic>
      <p:cxnSp>
        <p:nvCxnSpPr>
          <p:cNvPr id="7" name="Straight Arrow Connector 6"/>
          <p:cNvCxnSpPr/>
          <p:nvPr/>
        </p:nvCxnSpPr>
        <p:spPr>
          <a:xfrm flipH="1">
            <a:off x="2032000" y="1921164"/>
            <a:ext cx="3962400" cy="3870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200727" y="2979420"/>
            <a:ext cx="4793673" cy="3412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7447251" y="3718769"/>
            <a:ext cx="2777404" cy="2857522"/>
          </a:xfrm>
          <a:prstGeom prst="rect">
            <a:avLst/>
          </a:prstGeom>
        </p:spPr>
      </p:pic>
    </p:spTree>
    <p:extLst>
      <p:ext uri="{BB962C8B-B14F-4D97-AF65-F5344CB8AC3E}">
        <p14:creationId xmlns:p14="http://schemas.microsoft.com/office/powerpoint/2010/main" val="29041670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r>
              <a:rPr lang="en-US" dirty="0" smtClean="0"/>
              <a:t>local variables</a:t>
            </a:r>
            <a:endParaRPr lang="en-US" dirty="0"/>
          </a:p>
        </p:txBody>
      </p:sp>
      <p:sp>
        <p:nvSpPr>
          <p:cNvPr id="10" name="Content Placeholder 9"/>
          <p:cNvSpPr>
            <a:spLocks noGrp="1"/>
          </p:cNvSpPr>
          <p:nvPr>
            <p:ph sz="half" idx="4294967295"/>
          </p:nvPr>
        </p:nvSpPr>
        <p:spPr>
          <a:xfrm>
            <a:off x="6172200" y="1825625"/>
            <a:ext cx="5181600" cy="4351338"/>
          </a:xfrm>
          <a:prstGeom prst="rect">
            <a:avLst/>
          </a:prstGeom>
        </p:spPr>
        <p:txBody>
          <a:bodyPr>
            <a:normAutofit fontScale="62500" lnSpcReduction="20000"/>
          </a:bodyPr>
          <a:lstStyle/>
          <a:p>
            <a:r>
              <a:rPr lang="en-US" dirty="0" smtClean="0"/>
              <a:t>In </a:t>
            </a:r>
            <a:r>
              <a:rPr lang="en-US" dirty="0" err="1" smtClean="0"/>
              <a:t>Fahrenheit_to_Celsius</a:t>
            </a:r>
            <a:r>
              <a:rPr lang="en-US" dirty="0" smtClean="0"/>
              <a:t>(), we defined a variable </a:t>
            </a:r>
            <a:r>
              <a:rPr lang="en-US" dirty="0" err="1" smtClean="0"/>
              <a:t>temp_c</a:t>
            </a:r>
            <a:r>
              <a:rPr lang="en-US" dirty="0" smtClean="0"/>
              <a:t> </a:t>
            </a:r>
            <a:r>
              <a:rPr lang="en-US" i="1" dirty="0" smtClean="0"/>
              <a:t>within the function</a:t>
            </a:r>
          </a:p>
          <a:p>
            <a:pPr lvl="1"/>
            <a:endParaRPr lang="en-US" dirty="0" smtClean="0"/>
          </a:p>
          <a:p>
            <a:r>
              <a:rPr lang="en-US" dirty="0" smtClean="0"/>
              <a:t>This is called a </a:t>
            </a:r>
            <a:r>
              <a:rPr lang="en-US" u="sng" dirty="0" smtClean="0"/>
              <a:t>local variable</a:t>
            </a:r>
          </a:p>
          <a:p>
            <a:pPr lvl="1"/>
            <a:r>
              <a:rPr lang="en-US" dirty="0" smtClean="0"/>
              <a:t>It only exists within the function, and is deleted from memory upon  return()*</a:t>
            </a:r>
          </a:p>
          <a:p>
            <a:pPr lvl="2"/>
            <a:r>
              <a:rPr lang="en-US" dirty="0" smtClean="0"/>
              <a:t>*there are ways around this, but it’s a bad practice/habit (so I won’t show this)</a:t>
            </a:r>
          </a:p>
          <a:p>
            <a:pPr lvl="1"/>
            <a:r>
              <a:rPr lang="en-US" dirty="0" smtClean="0"/>
              <a:t>If we try to use it outside the function, we will get an error</a:t>
            </a:r>
          </a:p>
        </p:txBody>
      </p:sp>
      <p:pic>
        <p:nvPicPr>
          <p:cNvPr id="5" name="Picture 4"/>
          <p:cNvPicPr>
            <a:picLocks noChangeAspect="1"/>
          </p:cNvPicPr>
          <p:nvPr/>
        </p:nvPicPr>
        <p:blipFill>
          <a:blip r:embed="rId2"/>
          <a:stretch>
            <a:fillRect/>
          </a:stretch>
        </p:blipFill>
        <p:spPr>
          <a:xfrm>
            <a:off x="403513" y="1467293"/>
            <a:ext cx="5045941" cy="4884728"/>
          </a:xfrm>
          <a:prstGeom prst="rect">
            <a:avLst/>
          </a:prstGeom>
        </p:spPr>
      </p:pic>
      <p:sp>
        <p:nvSpPr>
          <p:cNvPr id="3" name="Oval 2"/>
          <p:cNvSpPr/>
          <p:nvPr/>
        </p:nvSpPr>
        <p:spPr>
          <a:xfrm>
            <a:off x="711200" y="2660073"/>
            <a:ext cx="2835564" cy="415636"/>
          </a:xfrm>
          <a:prstGeom prst="ellipse">
            <a:avLst/>
          </a:prstGeom>
          <a:noFill/>
          <a:ln w="2857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345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variables</a:t>
            </a:r>
            <a:endParaRPr lang="en-US" dirty="0"/>
          </a:p>
        </p:txBody>
      </p:sp>
      <p:sp>
        <p:nvSpPr>
          <p:cNvPr id="10" name="Content Placeholder 9"/>
          <p:cNvSpPr>
            <a:spLocks noGrp="1"/>
          </p:cNvSpPr>
          <p:nvPr>
            <p:ph sz="half" idx="4294967295"/>
          </p:nvPr>
        </p:nvSpPr>
        <p:spPr>
          <a:xfrm>
            <a:off x="6172200" y="1825625"/>
            <a:ext cx="5181600" cy="4351338"/>
          </a:xfrm>
          <a:prstGeom prst="rect">
            <a:avLst/>
          </a:prstGeom>
        </p:spPr>
        <p:txBody>
          <a:bodyPr>
            <a:normAutofit fontScale="77500" lnSpcReduction="20000"/>
          </a:bodyPr>
          <a:lstStyle/>
          <a:p>
            <a:r>
              <a:rPr lang="en-US" dirty="0" smtClean="0"/>
              <a:t>We have also defined a global variable: Pi</a:t>
            </a:r>
            <a:endParaRPr lang="en-US" i="1" dirty="0" smtClean="0"/>
          </a:p>
          <a:p>
            <a:pPr lvl="1"/>
            <a:endParaRPr lang="en-US" dirty="0" smtClean="0"/>
          </a:p>
          <a:p>
            <a:r>
              <a:rPr lang="en-US" dirty="0" smtClean="0"/>
              <a:t>Pi is defined at </a:t>
            </a:r>
            <a:r>
              <a:rPr lang="en-US" u="sng" dirty="0" smtClean="0"/>
              <a:t>every line below its definition </a:t>
            </a:r>
            <a:r>
              <a:rPr lang="en-US" b="1" i="1" u="sng" dirty="0" smtClean="0"/>
              <a:t>only</a:t>
            </a:r>
          </a:p>
          <a:p>
            <a:r>
              <a:rPr lang="en-US" dirty="0" smtClean="0"/>
              <a:t>It may be used anywhere else</a:t>
            </a:r>
          </a:p>
          <a:p>
            <a:pPr lvl="1"/>
            <a:r>
              <a:rPr lang="en-US" dirty="0" smtClean="0"/>
              <a:t>Although technically, Pi is a constant (we discussed this previously)</a:t>
            </a:r>
          </a:p>
        </p:txBody>
      </p:sp>
      <p:pic>
        <p:nvPicPr>
          <p:cNvPr id="5" name="Picture 4"/>
          <p:cNvPicPr>
            <a:picLocks noChangeAspect="1"/>
          </p:cNvPicPr>
          <p:nvPr/>
        </p:nvPicPr>
        <p:blipFill>
          <a:blip r:embed="rId2"/>
          <a:stretch>
            <a:fillRect/>
          </a:stretch>
        </p:blipFill>
        <p:spPr>
          <a:xfrm>
            <a:off x="403513" y="1467293"/>
            <a:ext cx="5045941" cy="4884728"/>
          </a:xfrm>
          <a:prstGeom prst="rect">
            <a:avLst/>
          </a:prstGeom>
        </p:spPr>
      </p:pic>
      <p:sp>
        <p:nvSpPr>
          <p:cNvPr id="3" name="Oval 2"/>
          <p:cNvSpPr/>
          <p:nvPr/>
        </p:nvSpPr>
        <p:spPr>
          <a:xfrm>
            <a:off x="106159" y="3774426"/>
            <a:ext cx="2835564" cy="542304"/>
          </a:xfrm>
          <a:prstGeom prst="ellipse">
            <a:avLst/>
          </a:prstGeom>
          <a:noFill/>
          <a:ln w="2857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53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Nesting function calls: recursion</a:t>
            </a:r>
            <a:endParaRPr lang="en-US" dirty="0"/>
          </a:p>
        </p:txBody>
      </p:sp>
      <p:sp>
        <p:nvSpPr>
          <p:cNvPr id="3" name="Content Placeholder 2"/>
          <p:cNvSpPr>
            <a:spLocks noGrp="1"/>
          </p:cNvSpPr>
          <p:nvPr>
            <p:ph type="body" sz="quarter" idx="11"/>
          </p:nvPr>
        </p:nvSpPr>
        <p:spPr/>
        <p:txBody>
          <a:bodyPr/>
          <a:lstStyle/>
          <a:p>
            <a:r>
              <a:rPr lang="en-US" dirty="0" smtClean="0"/>
              <a:t>Because a function returns a value, we can use this value as the argument of another function</a:t>
            </a:r>
          </a:p>
          <a:p>
            <a:endParaRPr lang="en-US" dirty="0"/>
          </a:p>
        </p:txBody>
      </p:sp>
      <p:pic>
        <p:nvPicPr>
          <p:cNvPr id="5" name="Picture 4"/>
          <p:cNvPicPr>
            <a:picLocks noChangeAspect="1"/>
          </p:cNvPicPr>
          <p:nvPr/>
        </p:nvPicPr>
        <p:blipFill>
          <a:blip r:embed="rId2"/>
          <a:stretch>
            <a:fillRect/>
          </a:stretch>
        </p:blipFill>
        <p:spPr>
          <a:xfrm>
            <a:off x="3265633" y="2690958"/>
            <a:ext cx="3314700" cy="2381250"/>
          </a:xfrm>
          <a:prstGeom prst="rect">
            <a:avLst/>
          </a:prstGeom>
        </p:spPr>
      </p:pic>
      <p:sp>
        <p:nvSpPr>
          <p:cNvPr id="6" name="TextBox 5"/>
          <p:cNvSpPr txBox="1"/>
          <p:nvPr/>
        </p:nvSpPr>
        <p:spPr>
          <a:xfrm>
            <a:off x="838200" y="3158836"/>
            <a:ext cx="2182091" cy="369332"/>
          </a:xfrm>
          <a:prstGeom prst="rect">
            <a:avLst/>
          </a:prstGeom>
          <a:noFill/>
        </p:spPr>
        <p:txBody>
          <a:bodyPr wrap="square" rtlCol="0">
            <a:spAutoFit/>
          </a:bodyPr>
          <a:lstStyle/>
          <a:p>
            <a:r>
              <a:rPr lang="en-US" dirty="0" smtClean="0"/>
              <a:t>Define 3 functions:</a:t>
            </a:r>
            <a:endParaRPr lang="en-US" dirty="0"/>
          </a:p>
        </p:txBody>
      </p:sp>
      <p:pic>
        <p:nvPicPr>
          <p:cNvPr id="7" name="Picture 6"/>
          <p:cNvPicPr>
            <a:picLocks noChangeAspect="1"/>
          </p:cNvPicPr>
          <p:nvPr/>
        </p:nvPicPr>
        <p:blipFill>
          <a:blip r:embed="rId3"/>
          <a:stretch>
            <a:fillRect/>
          </a:stretch>
        </p:blipFill>
        <p:spPr>
          <a:xfrm>
            <a:off x="3157537" y="5207145"/>
            <a:ext cx="5876925" cy="619125"/>
          </a:xfrm>
          <a:prstGeom prst="rect">
            <a:avLst/>
          </a:prstGeom>
        </p:spPr>
      </p:pic>
      <p:sp>
        <p:nvSpPr>
          <p:cNvPr id="8" name="TextBox 7"/>
          <p:cNvSpPr txBox="1"/>
          <p:nvPr/>
        </p:nvSpPr>
        <p:spPr>
          <a:xfrm>
            <a:off x="838199" y="5332041"/>
            <a:ext cx="2182091" cy="369332"/>
          </a:xfrm>
          <a:prstGeom prst="rect">
            <a:avLst/>
          </a:prstGeom>
          <a:noFill/>
        </p:spPr>
        <p:txBody>
          <a:bodyPr wrap="square" rtlCol="0">
            <a:spAutoFit/>
          </a:bodyPr>
          <a:lstStyle/>
          <a:p>
            <a:r>
              <a:rPr lang="en-US" dirty="0" smtClean="0"/>
              <a:t>Call them recursively:</a:t>
            </a:r>
            <a:endParaRPr lang="en-US" dirty="0"/>
          </a:p>
        </p:txBody>
      </p:sp>
      <p:pic>
        <p:nvPicPr>
          <p:cNvPr id="9" name="Picture 8"/>
          <p:cNvPicPr>
            <a:picLocks noChangeAspect="1"/>
          </p:cNvPicPr>
          <p:nvPr/>
        </p:nvPicPr>
        <p:blipFill>
          <a:blip r:embed="rId4"/>
          <a:stretch>
            <a:fillRect/>
          </a:stretch>
        </p:blipFill>
        <p:spPr>
          <a:xfrm>
            <a:off x="3020290" y="5830887"/>
            <a:ext cx="8839200" cy="962025"/>
          </a:xfrm>
          <a:prstGeom prst="rect">
            <a:avLst/>
          </a:prstGeom>
        </p:spPr>
      </p:pic>
      <p:sp>
        <p:nvSpPr>
          <p:cNvPr id="10" name="TextBox 9"/>
          <p:cNvSpPr txBox="1"/>
          <p:nvPr/>
        </p:nvSpPr>
        <p:spPr>
          <a:xfrm>
            <a:off x="741217" y="5988733"/>
            <a:ext cx="2182091" cy="646331"/>
          </a:xfrm>
          <a:prstGeom prst="rect">
            <a:avLst/>
          </a:prstGeom>
          <a:noFill/>
        </p:spPr>
        <p:txBody>
          <a:bodyPr wrap="square" rtlCol="0">
            <a:spAutoFit/>
          </a:bodyPr>
          <a:lstStyle/>
          <a:p>
            <a:pPr algn="ctr"/>
            <a:r>
              <a:rPr lang="en-US" dirty="0" smtClean="0"/>
              <a:t>End up where we started:</a:t>
            </a:r>
            <a:endParaRPr lang="en-US" dirty="0"/>
          </a:p>
        </p:txBody>
      </p:sp>
      <p:graphicFrame>
        <p:nvGraphicFramePr>
          <p:cNvPr id="11" name="Diagram 10"/>
          <p:cNvGraphicFramePr/>
          <p:nvPr>
            <p:extLst/>
          </p:nvPr>
        </p:nvGraphicFramePr>
        <p:xfrm>
          <a:off x="8275781" y="2760543"/>
          <a:ext cx="2715491" cy="237913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3223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Graphic spid="11"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calling a function within a function</a:t>
            </a:r>
            <a:endParaRPr lang="en-US" dirty="0"/>
          </a:p>
        </p:txBody>
      </p:sp>
      <p:sp>
        <p:nvSpPr>
          <p:cNvPr id="3" name="Content Placeholder 2"/>
          <p:cNvSpPr>
            <a:spLocks noGrp="1"/>
          </p:cNvSpPr>
          <p:nvPr>
            <p:ph type="body" sz="quarter" idx="11"/>
          </p:nvPr>
        </p:nvSpPr>
        <p:spPr/>
        <p:txBody>
          <a:bodyPr/>
          <a:lstStyle/>
          <a:p>
            <a:r>
              <a:rPr lang="en-US" sz="3200" dirty="0" smtClean="0"/>
              <a:t>Suppose we want to convert Fahrenheit to Kelvin</a:t>
            </a:r>
            <a:r>
              <a:rPr lang="en-US" sz="3200" dirty="0"/>
              <a:t>	</a:t>
            </a:r>
          </a:p>
          <a:p>
            <a:pPr lvl="1"/>
            <a:r>
              <a:rPr lang="en-US" sz="2400" dirty="0" smtClean="0"/>
              <a:t>Option 1: reuse our code from before (copy &amp; paste)</a:t>
            </a:r>
          </a:p>
          <a:p>
            <a:pPr lvl="1"/>
            <a:r>
              <a:rPr lang="en-US" sz="2400" dirty="0" smtClean="0"/>
              <a:t>Option 2: call our </a:t>
            </a:r>
            <a:r>
              <a:rPr lang="en-US" sz="2400" dirty="0" err="1"/>
              <a:t>f</a:t>
            </a:r>
            <a:r>
              <a:rPr lang="en-US" sz="2400" dirty="0" err="1" smtClean="0"/>
              <a:t>ahrenheit_to_celsius</a:t>
            </a:r>
            <a:r>
              <a:rPr lang="en-US" sz="2400" dirty="0" smtClean="0"/>
              <a:t>() function </a:t>
            </a:r>
            <a:r>
              <a:rPr lang="en-US" sz="2400" u="sng" dirty="0" smtClean="0"/>
              <a:t>inside</a:t>
            </a:r>
            <a:r>
              <a:rPr lang="en-US" sz="2400" dirty="0" smtClean="0"/>
              <a:t> </a:t>
            </a:r>
            <a:r>
              <a:rPr lang="en-US" sz="2400" dirty="0" err="1" smtClean="0"/>
              <a:t>fahrenheit_to_kelvin</a:t>
            </a:r>
            <a:r>
              <a:rPr lang="en-US" sz="2400" dirty="0" smtClean="0"/>
              <a:t>():</a:t>
            </a:r>
            <a:endParaRPr lang="en-US" sz="2400" dirty="0"/>
          </a:p>
        </p:txBody>
      </p:sp>
      <p:pic>
        <p:nvPicPr>
          <p:cNvPr id="4" name="Picture 3"/>
          <p:cNvPicPr>
            <a:picLocks noChangeAspect="1"/>
          </p:cNvPicPr>
          <p:nvPr/>
        </p:nvPicPr>
        <p:blipFill>
          <a:blip r:embed="rId2"/>
          <a:stretch>
            <a:fillRect/>
          </a:stretch>
        </p:blipFill>
        <p:spPr>
          <a:xfrm>
            <a:off x="2291334" y="2990088"/>
            <a:ext cx="5981700" cy="2943225"/>
          </a:xfrm>
          <a:prstGeom prst="rect">
            <a:avLst/>
          </a:prstGeom>
        </p:spPr>
      </p:pic>
      <p:sp>
        <p:nvSpPr>
          <p:cNvPr id="5" name="TextBox 4"/>
          <p:cNvSpPr txBox="1"/>
          <p:nvPr/>
        </p:nvSpPr>
        <p:spPr>
          <a:xfrm>
            <a:off x="8476488" y="2990088"/>
            <a:ext cx="3246120" cy="2308324"/>
          </a:xfrm>
          <a:prstGeom prst="rect">
            <a:avLst/>
          </a:prstGeom>
          <a:noFill/>
        </p:spPr>
        <p:txBody>
          <a:bodyPr wrap="square" rtlCol="0">
            <a:spAutoFit/>
          </a:bodyPr>
          <a:lstStyle/>
          <a:p>
            <a:r>
              <a:rPr lang="en-US" dirty="0" smtClean="0"/>
              <a:t>In this simple example it doesn’t really matter which option we use</a:t>
            </a:r>
          </a:p>
          <a:p>
            <a:endParaRPr lang="en-US" dirty="0"/>
          </a:p>
          <a:p>
            <a:r>
              <a:rPr lang="en-US" dirty="0" smtClean="0"/>
              <a:t>But if these were more complicated functions, option 2 would be neater and easier to read</a:t>
            </a:r>
            <a:endParaRPr lang="en-US" dirty="0"/>
          </a:p>
        </p:txBody>
      </p:sp>
      <p:sp>
        <p:nvSpPr>
          <p:cNvPr id="6" name="TextBox 5"/>
          <p:cNvSpPr txBox="1"/>
          <p:nvPr/>
        </p:nvSpPr>
        <p:spPr>
          <a:xfrm>
            <a:off x="137160" y="4144250"/>
            <a:ext cx="1886712" cy="1754326"/>
          </a:xfrm>
          <a:prstGeom prst="rect">
            <a:avLst/>
          </a:prstGeom>
          <a:noFill/>
        </p:spPr>
        <p:txBody>
          <a:bodyPr wrap="square" rtlCol="0">
            <a:spAutoFit/>
          </a:bodyPr>
          <a:lstStyle/>
          <a:p>
            <a:r>
              <a:rPr lang="en-US" dirty="0" smtClean="0"/>
              <a:t>Call function within a function.</a:t>
            </a:r>
          </a:p>
          <a:p>
            <a:endParaRPr lang="en-US" dirty="0"/>
          </a:p>
          <a:p>
            <a:r>
              <a:rPr lang="en-US" dirty="0" smtClean="0"/>
              <a:t>Remember, we must define them in the right order!</a:t>
            </a:r>
            <a:endParaRPr lang="en-US" dirty="0"/>
          </a:p>
        </p:txBody>
      </p:sp>
      <p:cxnSp>
        <p:nvCxnSpPr>
          <p:cNvPr id="8" name="Straight Arrow Connector 7"/>
          <p:cNvCxnSpPr/>
          <p:nvPr/>
        </p:nvCxnSpPr>
        <p:spPr>
          <a:xfrm>
            <a:off x="1922526" y="4590288"/>
            <a:ext cx="948690" cy="630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stretch>
            <a:fillRect/>
          </a:stretch>
        </p:blipFill>
        <p:spPr>
          <a:xfrm>
            <a:off x="2190750" y="6019668"/>
            <a:ext cx="7390448" cy="801756"/>
          </a:xfrm>
          <a:prstGeom prst="rect">
            <a:avLst/>
          </a:prstGeom>
        </p:spPr>
      </p:pic>
    </p:spTree>
    <p:extLst>
      <p:ext uri="{BB962C8B-B14F-4D97-AF65-F5344CB8AC3E}">
        <p14:creationId xmlns:p14="http://schemas.microsoft.com/office/powerpoint/2010/main" val="148526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calling a function within a function</a:t>
            </a:r>
            <a:endParaRPr lang="en-US" dirty="0"/>
          </a:p>
        </p:txBody>
      </p:sp>
      <p:sp>
        <p:nvSpPr>
          <p:cNvPr id="3" name="Content Placeholder 2"/>
          <p:cNvSpPr>
            <a:spLocks noGrp="1"/>
          </p:cNvSpPr>
          <p:nvPr>
            <p:ph type="body" sz="quarter" idx="11"/>
          </p:nvPr>
        </p:nvSpPr>
        <p:spPr/>
        <p:txBody>
          <a:bodyPr/>
          <a:lstStyle/>
          <a:p>
            <a:r>
              <a:rPr lang="en-US" sz="3200" dirty="0" smtClean="0"/>
              <a:t>Suppose we want to convert Fahrenheit to Kelvin</a:t>
            </a:r>
            <a:r>
              <a:rPr lang="en-US" sz="3200" dirty="0"/>
              <a:t>	</a:t>
            </a:r>
          </a:p>
          <a:p>
            <a:pPr lvl="1"/>
            <a:r>
              <a:rPr lang="en-US" sz="2400" dirty="0" smtClean="0"/>
              <a:t>Option 1: reuse our code from before (copy &amp; paste)</a:t>
            </a:r>
          </a:p>
          <a:p>
            <a:pPr lvl="1"/>
            <a:r>
              <a:rPr lang="en-US" sz="2400" dirty="0" smtClean="0"/>
              <a:t>Option 2: call our </a:t>
            </a:r>
            <a:r>
              <a:rPr lang="en-US" sz="2400" dirty="0" err="1"/>
              <a:t>f</a:t>
            </a:r>
            <a:r>
              <a:rPr lang="en-US" sz="2400" dirty="0" err="1" smtClean="0"/>
              <a:t>ahrenheit_to_celsius</a:t>
            </a:r>
            <a:r>
              <a:rPr lang="en-US" sz="2400" dirty="0" smtClean="0"/>
              <a:t>() function:</a:t>
            </a:r>
            <a:endParaRPr lang="en-US" sz="2400" dirty="0"/>
          </a:p>
        </p:txBody>
      </p:sp>
      <p:pic>
        <p:nvPicPr>
          <p:cNvPr id="4" name="Picture 3"/>
          <p:cNvPicPr>
            <a:picLocks noChangeAspect="1"/>
          </p:cNvPicPr>
          <p:nvPr/>
        </p:nvPicPr>
        <p:blipFill>
          <a:blip r:embed="rId2"/>
          <a:stretch>
            <a:fillRect/>
          </a:stretch>
        </p:blipFill>
        <p:spPr>
          <a:xfrm>
            <a:off x="2291334" y="2990088"/>
            <a:ext cx="5981700" cy="2943225"/>
          </a:xfrm>
          <a:prstGeom prst="rect">
            <a:avLst/>
          </a:prstGeom>
        </p:spPr>
      </p:pic>
      <p:pic>
        <p:nvPicPr>
          <p:cNvPr id="9" name="Picture 8"/>
          <p:cNvPicPr>
            <a:picLocks noChangeAspect="1"/>
          </p:cNvPicPr>
          <p:nvPr/>
        </p:nvPicPr>
        <p:blipFill>
          <a:blip r:embed="rId3"/>
          <a:stretch>
            <a:fillRect/>
          </a:stretch>
        </p:blipFill>
        <p:spPr>
          <a:xfrm>
            <a:off x="2190750" y="6019668"/>
            <a:ext cx="7390448" cy="801756"/>
          </a:xfrm>
          <a:prstGeom prst="rect">
            <a:avLst/>
          </a:prstGeom>
        </p:spPr>
      </p:pic>
      <p:sp>
        <p:nvSpPr>
          <p:cNvPr id="7" name="TextBox 6"/>
          <p:cNvSpPr txBox="1"/>
          <p:nvPr/>
        </p:nvSpPr>
        <p:spPr>
          <a:xfrm>
            <a:off x="9070606" y="2912678"/>
            <a:ext cx="2844800" cy="2862322"/>
          </a:xfrm>
          <a:prstGeom prst="rect">
            <a:avLst/>
          </a:prstGeom>
          <a:noFill/>
        </p:spPr>
        <p:txBody>
          <a:bodyPr wrap="square" rtlCol="0">
            <a:spAutoFit/>
          </a:bodyPr>
          <a:lstStyle/>
          <a:p>
            <a:r>
              <a:rPr lang="en-US" dirty="0" smtClean="0"/>
              <a:t>Note: I’ve reused variable names in my new function. This is OK because these are </a:t>
            </a:r>
            <a:r>
              <a:rPr lang="en-US" u="sng" dirty="0" smtClean="0"/>
              <a:t>local variables</a:t>
            </a:r>
            <a:r>
              <a:rPr lang="en-US" dirty="0" smtClean="0"/>
              <a:t>: only defined in the function.</a:t>
            </a:r>
          </a:p>
          <a:p>
            <a:endParaRPr lang="en-US" dirty="0"/>
          </a:p>
          <a:p>
            <a:r>
              <a:rPr lang="en-US" dirty="0" smtClean="0"/>
              <a:t>This allows for intuitive naming conventions on our variables throughout scripts!</a:t>
            </a:r>
            <a:endParaRPr lang="en-US" dirty="0"/>
          </a:p>
        </p:txBody>
      </p:sp>
      <p:sp>
        <p:nvSpPr>
          <p:cNvPr id="10" name="Oval 9"/>
          <p:cNvSpPr/>
          <p:nvPr/>
        </p:nvSpPr>
        <p:spPr>
          <a:xfrm>
            <a:off x="5089236" y="3168373"/>
            <a:ext cx="923636" cy="369454"/>
          </a:xfrm>
          <a:prstGeom prst="ellipse">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909454" y="3447958"/>
            <a:ext cx="923636" cy="369454"/>
          </a:xfrm>
          <a:prstGeom prst="ellipse">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089236" y="4787334"/>
            <a:ext cx="923636" cy="369454"/>
          </a:xfrm>
          <a:prstGeom prst="ellipse">
            <a:avLst/>
          </a:pr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623126" y="5011903"/>
            <a:ext cx="923636" cy="369454"/>
          </a:xfrm>
          <a:prstGeom prst="ellipse">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584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and the need for Boolean logic</a:t>
            </a:r>
            <a:endParaRPr lang="en-US" dirty="0"/>
          </a:p>
        </p:txBody>
      </p:sp>
      <p:sp>
        <p:nvSpPr>
          <p:cNvPr id="3" name="Content Placeholder 2"/>
          <p:cNvSpPr>
            <a:spLocks noGrp="1"/>
          </p:cNvSpPr>
          <p:nvPr>
            <p:ph sz="half" idx="4294967295"/>
          </p:nvPr>
        </p:nvSpPr>
        <p:spPr>
          <a:xfrm>
            <a:off x="838200" y="1825625"/>
            <a:ext cx="5181600" cy="4351338"/>
          </a:xfrm>
          <a:prstGeom prst="rect">
            <a:avLst/>
          </a:prstGeom>
        </p:spPr>
        <p:txBody>
          <a:bodyPr/>
          <a:lstStyle/>
          <a:p>
            <a:r>
              <a:rPr lang="en-US" sz="2800" dirty="0" smtClean="0"/>
              <a:t>Transistors: the beginning</a:t>
            </a:r>
          </a:p>
          <a:p>
            <a:r>
              <a:rPr lang="en-US" sz="2800" dirty="0" smtClean="0"/>
              <a:t>At the most fundamental level, computers only understand yes and no</a:t>
            </a:r>
          </a:p>
          <a:p>
            <a:r>
              <a:rPr lang="en-US" sz="2800" dirty="0" smtClean="0"/>
              <a:t>Binary:</a:t>
            </a:r>
          </a:p>
          <a:p>
            <a:pPr lvl="1"/>
            <a:r>
              <a:rPr lang="en-US" sz="2400" dirty="0" smtClean="0"/>
              <a:t>0=no</a:t>
            </a:r>
          </a:p>
          <a:p>
            <a:pPr lvl="1"/>
            <a:r>
              <a:rPr lang="en-US" sz="2400" dirty="0" smtClean="0"/>
              <a:t>1=yes</a:t>
            </a:r>
          </a:p>
          <a:p>
            <a:r>
              <a:rPr lang="en-US" sz="2800" dirty="0" smtClean="0"/>
              <a:t>Or for the engineers:</a:t>
            </a:r>
          </a:p>
          <a:p>
            <a:pPr lvl="1"/>
            <a:r>
              <a:rPr lang="en-US" sz="2400" dirty="0" smtClean="0"/>
              <a:t>No = 0 volts</a:t>
            </a:r>
          </a:p>
          <a:p>
            <a:pPr lvl="1"/>
            <a:r>
              <a:rPr lang="en-US" sz="2400" dirty="0" smtClean="0"/>
              <a:t>Yes = 5 volts</a:t>
            </a:r>
            <a:endParaRPr lang="en-US" sz="2400" dirty="0"/>
          </a:p>
        </p:txBody>
      </p:sp>
      <p:sp>
        <p:nvSpPr>
          <p:cNvPr id="4" name="Content Placeholder 3"/>
          <p:cNvSpPr>
            <a:spLocks noGrp="1"/>
          </p:cNvSpPr>
          <p:nvPr>
            <p:ph sz="half" idx="4294967295"/>
          </p:nvPr>
        </p:nvSpPr>
        <p:spPr>
          <a:xfrm>
            <a:off x="6172200" y="1825625"/>
            <a:ext cx="5181600" cy="4351338"/>
          </a:xfrm>
          <a:prstGeom prst="rect">
            <a:avLst/>
          </a:prstGeom>
        </p:spPr>
        <p:txBody>
          <a:bodyPr/>
          <a:lstStyle/>
          <a:p>
            <a:r>
              <a:rPr lang="en-US" sz="2400" dirty="0" smtClean="0"/>
              <a:t>If you want to know </a:t>
            </a:r>
            <a:r>
              <a:rPr lang="en-US" sz="2400" dirty="0" smtClean="0"/>
              <a:t>why:</a:t>
            </a:r>
            <a:r>
              <a:rPr lang="en-US" sz="2400" dirty="0"/>
              <a:t> </a:t>
            </a:r>
            <a:r>
              <a:rPr lang="en-US" sz="2400" dirty="0" smtClean="0">
                <a:hlinkClick r:id="rId3"/>
              </a:rPr>
              <a:t>https</a:t>
            </a:r>
            <a:r>
              <a:rPr lang="en-US" sz="2400" dirty="0" smtClean="0">
                <a:hlinkClick r:id="rId3"/>
              </a:rPr>
              <a:t>://www.youtube.com/watch?v=7ukDKVHnac4</a:t>
            </a:r>
            <a:endParaRPr lang="en-US" sz="2400" dirty="0" smtClean="0"/>
          </a:p>
          <a:p>
            <a:endParaRPr lang="en-US" sz="2400" dirty="0"/>
          </a:p>
          <a:p>
            <a:r>
              <a:rPr lang="en-US" sz="2400" dirty="0" smtClean="0"/>
              <a:t>TL;DW; t</a:t>
            </a:r>
            <a:r>
              <a:rPr lang="en-US" sz="2400" dirty="0" smtClean="0"/>
              <a:t>he </a:t>
            </a:r>
            <a:r>
              <a:rPr lang="en-US" sz="2400" dirty="0" smtClean="0"/>
              <a:t>underlying architecture of computer processors means that all computer calculations are a sum or yes or no decisions!</a:t>
            </a:r>
            <a:endParaRPr lang="en-US" sz="2400" dirty="0"/>
          </a:p>
        </p:txBody>
      </p:sp>
      <p:pic>
        <p:nvPicPr>
          <p:cNvPr id="5" name="Picture 4"/>
          <p:cNvPicPr>
            <a:picLocks noChangeAspect="1"/>
          </p:cNvPicPr>
          <p:nvPr/>
        </p:nvPicPr>
        <p:blipFill>
          <a:blip r:embed="rId4"/>
          <a:stretch>
            <a:fillRect/>
          </a:stretch>
        </p:blipFill>
        <p:spPr>
          <a:xfrm>
            <a:off x="4655780" y="5278033"/>
            <a:ext cx="3811054" cy="1410271"/>
          </a:xfrm>
          <a:prstGeom prst="rect">
            <a:avLst/>
          </a:prstGeom>
        </p:spPr>
      </p:pic>
      <p:sp>
        <p:nvSpPr>
          <p:cNvPr id="6" name="Slide Number Placeholder 5"/>
          <p:cNvSpPr>
            <a:spLocks noGrp="1"/>
          </p:cNvSpPr>
          <p:nvPr>
            <p:ph type="sldNum" sz="quarter" idx="12"/>
          </p:nvPr>
        </p:nvSpPr>
        <p:spPr/>
        <p:txBody>
          <a:bodyPr/>
          <a:lstStyle/>
          <a:p>
            <a:pPr>
              <a:defRPr/>
            </a:pPr>
            <a:fld id="{09DBDD65-0315-3D4E-8F6A-C2933BE6C519}" type="slidenum">
              <a:rPr lang="en-US" smtClean="0">
                <a:solidFill>
                  <a:prstClr val="black">
                    <a:tint val="75000"/>
                  </a:prstClr>
                </a:solidFill>
              </a:rPr>
              <a:pPr>
                <a:defRPr/>
              </a:pPr>
              <a:t>3</a:t>
            </a:fld>
            <a:endParaRPr lang="en-US">
              <a:solidFill>
                <a:prstClr val="black">
                  <a:tint val="75000"/>
                </a:prstClr>
              </a:solidFill>
            </a:endParaRPr>
          </a:p>
        </p:txBody>
      </p:sp>
    </p:spTree>
    <p:extLst>
      <p:ext uri="{BB962C8B-B14F-4D97-AF65-F5344CB8AC3E}">
        <p14:creationId xmlns:p14="http://schemas.microsoft.com/office/powerpoint/2010/main" val="195083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calling a function within a function</a:t>
            </a:r>
            <a:endParaRPr lang="en-US" dirty="0"/>
          </a:p>
        </p:txBody>
      </p:sp>
      <p:sp>
        <p:nvSpPr>
          <p:cNvPr id="3" name="Content Placeholder 2"/>
          <p:cNvSpPr>
            <a:spLocks noGrp="1"/>
          </p:cNvSpPr>
          <p:nvPr>
            <p:ph type="body" sz="quarter" idx="11"/>
          </p:nvPr>
        </p:nvSpPr>
        <p:spPr/>
        <p:txBody>
          <a:bodyPr/>
          <a:lstStyle/>
          <a:p>
            <a:r>
              <a:rPr lang="en-US" sz="3200" dirty="0" smtClean="0"/>
              <a:t>Suppose we want to convert Fahrenheit to Kelvin</a:t>
            </a:r>
            <a:r>
              <a:rPr lang="en-US" sz="3200" dirty="0"/>
              <a:t>	</a:t>
            </a:r>
          </a:p>
          <a:p>
            <a:pPr lvl="1"/>
            <a:r>
              <a:rPr lang="en-US" sz="2400" dirty="0" smtClean="0"/>
              <a:t>Option 1: reuse our code from before (copy &amp; paste)</a:t>
            </a:r>
          </a:p>
          <a:p>
            <a:pPr lvl="1"/>
            <a:r>
              <a:rPr lang="en-US" sz="2400" dirty="0" smtClean="0"/>
              <a:t>Option 2: call our </a:t>
            </a:r>
            <a:r>
              <a:rPr lang="en-US" sz="2400" dirty="0" err="1"/>
              <a:t>f</a:t>
            </a:r>
            <a:r>
              <a:rPr lang="en-US" sz="2400" dirty="0" err="1" smtClean="0"/>
              <a:t>ahrenheit_to_celsius</a:t>
            </a:r>
            <a:r>
              <a:rPr lang="en-US" sz="2400" dirty="0" smtClean="0"/>
              <a:t>() function:</a:t>
            </a:r>
            <a:endParaRPr lang="en-US" sz="2400" dirty="0"/>
          </a:p>
        </p:txBody>
      </p:sp>
      <p:pic>
        <p:nvPicPr>
          <p:cNvPr id="4" name="Picture 3"/>
          <p:cNvPicPr>
            <a:picLocks noChangeAspect="1"/>
          </p:cNvPicPr>
          <p:nvPr/>
        </p:nvPicPr>
        <p:blipFill>
          <a:blip r:embed="rId2"/>
          <a:stretch>
            <a:fillRect/>
          </a:stretch>
        </p:blipFill>
        <p:spPr>
          <a:xfrm>
            <a:off x="2291334" y="2990088"/>
            <a:ext cx="5981700" cy="2943225"/>
          </a:xfrm>
          <a:prstGeom prst="rect">
            <a:avLst/>
          </a:prstGeom>
        </p:spPr>
      </p:pic>
      <p:pic>
        <p:nvPicPr>
          <p:cNvPr id="9" name="Picture 8"/>
          <p:cNvPicPr>
            <a:picLocks noChangeAspect="1"/>
          </p:cNvPicPr>
          <p:nvPr/>
        </p:nvPicPr>
        <p:blipFill>
          <a:blip r:embed="rId3"/>
          <a:stretch>
            <a:fillRect/>
          </a:stretch>
        </p:blipFill>
        <p:spPr>
          <a:xfrm>
            <a:off x="2190750" y="6019668"/>
            <a:ext cx="7390448" cy="801756"/>
          </a:xfrm>
          <a:prstGeom prst="rect">
            <a:avLst/>
          </a:prstGeom>
        </p:spPr>
      </p:pic>
      <p:sp>
        <p:nvSpPr>
          <p:cNvPr id="7" name="TextBox 6"/>
          <p:cNvSpPr txBox="1"/>
          <p:nvPr/>
        </p:nvSpPr>
        <p:spPr>
          <a:xfrm>
            <a:off x="9070606" y="2912678"/>
            <a:ext cx="2844800" cy="2862322"/>
          </a:xfrm>
          <a:prstGeom prst="rect">
            <a:avLst/>
          </a:prstGeom>
          <a:noFill/>
        </p:spPr>
        <p:txBody>
          <a:bodyPr wrap="square" rtlCol="0">
            <a:spAutoFit/>
          </a:bodyPr>
          <a:lstStyle/>
          <a:p>
            <a:r>
              <a:rPr lang="en-US" dirty="0"/>
              <a:t>T</a:t>
            </a:r>
            <a:r>
              <a:rPr lang="en-US" dirty="0" smtClean="0"/>
              <a:t>he </a:t>
            </a:r>
            <a:r>
              <a:rPr lang="en-US" dirty="0" smtClean="0"/>
              <a:t>argument of the function is a local variable</a:t>
            </a:r>
          </a:p>
          <a:p>
            <a:endParaRPr lang="en-US" dirty="0"/>
          </a:p>
          <a:p>
            <a:r>
              <a:rPr lang="en-US" dirty="0" smtClean="0"/>
              <a:t>Even if we </a:t>
            </a:r>
            <a:r>
              <a:rPr lang="en-US" dirty="0" smtClean="0"/>
              <a:t>use a </a:t>
            </a:r>
            <a:r>
              <a:rPr lang="en-US" dirty="0" smtClean="0"/>
              <a:t>global variable as the argument when we call the function</a:t>
            </a:r>
          </a:p>
          <a:p>
            <a:endParaRPr lang="en-US" dirty="0"/>
          </a:p>
          <a:p>
            <a:r>
              <a:rPr lang="en-US" dirty="0" smtClean="0"/>
              <a:t>This why I can name the argument </a:t>
            </a:r>
            <a:r>
              <a:rPr lang="en-US" dirty="0" err="1" smtClean="0"/>
              <a:t>temp_F</a:t>
            </a:r>
            <a:r>
              <a:rPr lang="en-US" dirty="0" smtClean="0"/>
              <a:t> in both functions</a:t>
            </a:r>
            <a:endParaRPr lang="en-US" dirty="0"/>
          </a:p>
        </p:txBody>
      </p:sp>
    </p:spTree>
    <p:extLst>
      <p:ext uri="{BB962C8B-B14F-4D97-AF65-F5344CB8AC3E}">
        <p14:creationId xmlns:p14="http://schemas.microsoft.com/office/powerpoint/2010/main" val="36591151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09DBDD65-0315-3D4E-8F6A-C2933BE6C519}" type="slidenum">
              <a:rPr lang="en-US" smtClean="0">
                <a:solidFill>
                  <a:prstClr val="black">
                    <a:tint val="75000"/>
                  </a:prstClr>
                </a:solidFill>
              </a:rPr>
              <a:pPr>
                <a:defRPr/>
              </a:pPr>
              <a:t>31</a:t>
            </a:fld>
            <a:endParaRPr lang="en-US">
              <a:solidFill>
                <a:prstClr val="black">
                  <a:tint val="75000"/>
                </a:prstClr>
              </a:solidFill>
            </a:endParaRPr>
          </a:p>
        </p:txBody>
      </p:sp>
      <p:sp>
        <p:nvSpPr>
          <p:cNvPr id="6" name="Title 5"/>
          <p:cNvSpPr>
            <a:spLocks noGrp="1"/>
          </p:cNvSpPr>
          <p:nvPr>
            <p:ph type="title"/>
          </p:nvPr>
        </p:nvSpPr>
        <p:spPr/>
        <p:txBody>
          <a:bodyPr/>
          <a:lstStyle/>
          <a:p>
            <a:r>
              <a:rPr lang="en-US" dirty="0" smtClean="0"/>
              <a:t>Next time</a:t>
            </a:r>
            <a:endParaRPr lang="en-US" dirty="0"/>
          </a:p>
        </p:txBody>
      </p:sp>
      <p:sp>
        <p:nvSpPr>
          <p:cNvPr id="7" name="Text Placeholder 6"/>
          <p:cNvSpPr>
            <a:spLocks noGrp="1"/>
          </p:cNvSpPr>
          <p:nvPr>
            <p:ph type="body" sz="quarter" idx="11"/>
          </p:nvPr>
        </p:nvSpPr>
        <p:spPr/>
        <p:txBody>
          <a:bodyPr/>
          <a:lstStyle/>
          <a:p>
            <a:r>
              <a:rPr lang="en-US" dirty="0" smtClean="0"/>
              <a:t>Real world applications</a:t>
            </a:r>
          </a:p>
          <a:p>
            <a:pPr lvl="1"/>
            <a:r>
              <a:rPr lang="en-US" dirty="0" smtClean="0"/>
              <a:t>Importing data from Excel</a:t>
            </a:r>
          </a:p>
          <a:p>
            <a:pPr lvl="1"/>
            <a:r>
              <a:rPr lang="en-US" dirty="0" smtClean="0"/>
              <a:t>Fitting functions to data</a:t>
            </a:r>
          </a:p>
          <a:p>
            <a:pPr lvl="2"/>
            <a:r>
              <a:rPr lang="en-US" dirty="0" smtClean="0"/>
              <a:t>AKA what we probably might actually want to do with R in the real world!</a:t>
            </a:r>
          </a:p>
          <a:p>
            <a:pPr lvl="1"/>
            <a:r>
              <a:rPr lang="en-US" dirty="0" smtClean="0"/>
              <a:t>Case study: can we quantify the mysterious </a:t>
            </a:r>
            <a:r>
              <a:rPr lang="el-GR" dirty="0" smtClean="0"/>
              <a:t>Δ</a:t>
            </a:r>
            <a:r>
              <a:rPr lang="en-US" dirty="0" smtClean="0"/>
              <a:t>G?</a:t>
            </a:r>
            <a:endParaRPr lang="en-US" dirty="0"/>
          </a:p>
        </p:txBody>
      </p:sp>
    </p:spTree>
    <p:extLst>
      <p:ext uri="{BB962C8B-B14F-4D97-AF65-F5344CB8AC3E}">
        <p14:creationId xmlns:p14="http://schemas.microsoft.com/office/powerpoint/2010/main" val="9170713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822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like a programmer: baby steps</a:t>
            </a:r>
            <a:endParaRPr lang="en-US" dirty="0"/>
          </a:p>
        </p:txBody>
      </p:sp>
      <p:sp>
        <p:nvSpPr>
          <p:cNvPr id="3" name="Content Placeholder 2"/>
          <p:cNvSpPr>
            <a:spLocks noGrp="1"/>
          </p:cNvSpPr>
          <p:nvPr>
            <p:ph sz="half" idx="4294967295"/>
          </p:nvPr>
        </p:nvSpPr>
        <p:spPr>
          <a:xfrm>
            <a:off x="838200" y="1825625"/>
            <a:ext cx="5181600" cy="4351338"/>
          </a:xfrm>
          <a:prstGeom prst="rect">
            <a:avLst/>
          </a:prstGeom>
        </p:spPr>
        <p:txBody>
          <a:bodyPr/>
          <a:lstStyle/>
          <a:p>
            <a:r>
              <a:rPr lang="en-US" sz="2600" dirty="0" smtClean="0"/>
              <a:t>We saw that, fundamentally, we must narrow down </a:t>
            </a:r>
            <a:r>
              <a:rPr lang="en-US" sz="2600" u="sng" dirty="0" smtClean="0"/>
              <a:t>any</a:t>
            </a:r>
            <a:r>
              <a:rPr lang="en-US" sz="2600" dirty="0" smtClean="0"/>
              <a:t> decision to a ‘yes or no’ question</a:t>
            </a:r>
          </a:p>
          <a:p>
            <a:r>
              <a:rPr lang="en-US" sz="2600" dirty="0" smtClean="0"/>
              <a:t>The challenge: we think at a much higher level, so going backwards to break simple tasks down to such minute steps is tough</a:t>
            </a:r>
            <a:endParaRPr lang="en-US" sz="2600" dirty="0"/>
          </a:p>
          <a:p>
            <a:r>
              <a:rPr lang="en-US" sz="2600" dirty="0" smtClean="0"/>
              <a:t>But, we’ve all seen the basic idea used in different applications</a:t>
            </a:r>
            <a:endParaRPr lang="en-US" sz="2600" dirty="0"/>
          </a:p>
        </p:txBody>
      </p:sp>
      <p:pic>
        <p:nvPicPr>
          <p:cNvPr id="5" name="Picture 4"/>
          <p:cNvPicPr>
            <a:picLocks noChangeAspect="1"/>
          </p:cNvPicPr>
          <p:nvPr/>
        </p:nvPicPr>
        <p:blipFill>
          <a:blip r:embed="rId2"/>
          <a:stretch>
            <a:fillRect/>
          </a:stretch>
        </p:blipFill>
        <p:spPr>
          <a:xfrm>
            <a:off x="6096000" y="1690688"/>
            <a:ext cx="5747757" cy="4406614"/>
          </a:xfrm>
          <a:prstGeom prst="rect">
            <a:avLst/>
          </a:prstGeom>
        </p:spPr>
      </p:pic>
      <p:sp>
        <p:nvSpPr>
          <p:cNvPr id="4" name="Slide Number Placeholder 3"/>
          <p:cNvSpPr>
            <a:spLocks noGrp="1"/>
          </p:cNvSpPr>
          <p:nvPr>
            <p:ph type="sldNum" sz="quarter" idx="12"/>
          </p:nvPr>
        </p:nvSpPr>
        <p:spPr/>
        <p:txBody>
          <a:bodyPr/>
          <a:lstStyle/>
          <a:p>
            <a:pPr>
              <a:defRPr/>
            </a:pPr>
            <a:fld id="{09DBDD65-0315-3D4E-8F6A-C2933BE6C519}" type="slidenum">
              <a:rPr lang="en-US" smtClean="0">
                <a:solidFill>
                  <a:prstClr val="black">
                    <a:tint val="75000"/>
                  </a:prstClr>
                </a:solidFill>
              </a:rPr>
              <a:pPr>
                <a:defRPr/>
              </a:pPr>
              <a:t>4</a:t>
            </a:fld>
            <a:endParaRPr lang="en-US">
              <a:solidFill>
                <a:prstClr val="black">
                  <a:tint val="75000"/>
                </a:prstClr>
              </a:solidFill>
            </a:endParaRPr>
          </a:p>
        </p:txBody>
      </p:sp>
    </p:spTree>
    <p:extLst>
      <p:ext uri="{BB962C8B-B14F-4D97-AF65-F5344CB8AC3E}">
        <p14:creationId xmlns:p14="http://schemas.microsoft.com/office/powerpoint/2010/main" val="3525357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logic</a:t>
            </a:r>
            <a:endParaRPr lang="en-US" dirty="0"/>
          </a:p>
        </p:txBody>
      </p:sp>
      <p:graphicFrame>
        <p:nvGraphicFramePr>
          <p:cNvPr id="4" name="Content Placeholder 3"/>
          <p:cNvGraphicFramePr>
            <a:graphicFrameLocks noGrp="1"/>
          </p:cNvGraphicFramePr>
          <p:nvPr>
            <p:ph sz="half" idx="4294967295"/>
            <p:extLst>
              <p:ext uri="{D42A27DB-BD31-4B8C-83A1-F6EECF244321}">
                <p14:modId xmlns:p14="http://schemas.microsoft.com/office/powerpoint/2010/main" val="249923153"/>
              </p:ext>
            </p:extLst>
          </p:nvPr>
        </p:nvGraphicFramePr>
        <p:xfrm>
          <a:off x="6644640" y="2382203"/>
          <a:ext cx="5155011" cy="3657600"/>
        </p:xfrm>
        <a:graphic>
          <a:graphicData uri="http://schemas.openxmlformats.org/drawingml/2006/table">
            <a:tbl>
              <a:tblPr/>
              <a:tblGrid>
                <a:gridCol w="2590685"/>
                <a:gridCol w="2564326"/>
              </a:tblGrid>
              <a:tr h="0">
                <a:tc>
                  <a:txBody>
                    <a:bodyPr/>
                    <a:lstStyle/>
                    <a:p>
                      <a:r>
                        <a:rPr lang="en-US" sz="1800" b="1" dirty="0"/>
                        <a:t>&lt;</a:t>
                      </a:r>
                      <a:endParaRPr lang="en-US" sz="1800" dirty="0"/>
                    </a:p>
                  </a:txBody>
                  <a:tcPr marL="109930" marR="109930">
                    <a:lnL>
                      <a:noFill/>
                    </a:lnL>
                    <a:lnR>
                      <a:noFill/>
                    </a:lnR>
                    <a:lnT>
                      <a:noFill/>
                    </a:lnT>
                    <a:lnB>
                      <a:noFill/>
                    </a:lnB>
                  </a:tcPr>
                </a:tc>
                <a:tc>
                  <a:txBody>
                    <a:bodyPr/>
                    <a:lstStyle/>
                    <a:p>
                      <a:r>
                        <a:rPr lang="en-US" sz="1800"/>
                        <a:t>less than </a:t>
                      </a:r>
                    </a:p>
                  </a:txBody>
                  <a:tcPr marL="109930" marR="109930">
                    <a:lnL>
                      <a:noFill/>
                    </a:lnL>
                    <a:lnR>
                      <a:noFill/>
                    </a:lnR>
                    <a:lnT>
                      <a:noFill/>
                    </a:lnT>
                    <a:lnB>
                      <a:noFill/>
                    </a:lnB>
                  </a:tcPr>
                </a:tc>
              </a:tr>
              <a:tr h="0">
                <a:tc>
                  <a:txBody>
                    <a:bodyPr/>
                    <a:lstStyle/>
                    <a:p>
                      <a:r>
                        <a:rPr lang="en-US" sz="1800" b="1" dirty="0"/>
                        <a:t>&lt;=</a:t>
                      </a:r>
                      <a:endParaRPr lang="en-US" sz="1800" dirty="0"/>
                    </a:p>
                  </a:txBody>
                  <a:tcPr marL="109930" marR="109930">
                    <a:lnL>
                      <a:noFill/>
                    </a:lnL>
                    <a:lnR>
                      <a:noFill/>
                    </a:lnR>
                    <a:lnT>
                      <a:noFill/>
                    </a:lnT>
                    <a:lnB>
                      <a:noFill/>
                    </a:lnB>
                  </a:tcPr>
                </a:tc>
                <a:tc>
                  <a:txBody>
                    <a:bodyPr/>
                    <a:lstStyle/>
                    <a:p>
                      <a:r>
                        <a:rPr lang="en-US" sz="1800"/>
                        <a:t>less than or equal to </a:t>
                      </a:r>
                    </a:p>
                  </a:txBody>
                  <a:tcPr marL="109930" marR="109930">
                    <a:lnL>
                      <a:noFill/>
                    </a:lnL>
                    <a:lnR>
                      <a:noFill/>
                    </a:lnR>
                    <a:lnT>
                      <a:noFill/>
                    </a:lnT>
                    <a:lnB>
                      <a:noFill/>
                    </a:lnB>
                  </a:tcPr>
                </a:tc>
              </a:tr>
              <a:tr h="0">
                <a:tc>
                  <a:txBody>
                    <a:bodyPr/>
                    <a:lstStyle/>
                    <a:p>
                      <a:r>
                        <a:rPr lang="en-US" sz="1800" b="1" dirty="0"/>
                        <a:t>&gt;</a:t>
                      </a:r>
                      <a:endParaRPr lang="en-US" sz="1800" dirty="0"/>
                    </a:p>
                  </a:txBody>
                  <a:tcPr marL="109930" marR="109930">
                    <a:lnL>
                      <a:noFill/>
                    </a:lnL>
                    <a:lnR>
                      <a:noFill/>
                    </a:lnR>
                    <a:lnT>
                      <a:noFill/>
                    </a:lnT>
                    <a:lnB>
                      <a:noFill/>
                    </a:lnB>
                  </a:tcPr>
                </a:tc>
                <a:tc>
                  <a:txBody>
                    <a:bodyPr/>
                    <a:lstStyle/>
                    <a:p>
                      <a:r>
                        <a:rPr lang="en-US" sz="1800" dirty="0"/>
                        <a:t>greater than </a:t>
                      </a:r>
                    </a:p>
                  </a:txBody>
                  <a:tcPr marL="109930" marR="109930">
                    <a:lnL>
                      <a:noFill/>
                    </a:lnL>
                    <a:lnR>
                      <a:noFill/>
                    </a:lnR>
                    <a:lnT>
                      <a:noFill/>
                    </a:lnT>
                    <a:lnB>
                      <a:noFill/>
                    </a:lnB>
                  </a:tcPr>
                </a:tc>
              </a:tr>
              <a:tr h="0">
                <a:tc>
                  <a:txBody>
                    <a:bodyPr/>
                    <a:lstStyle/>
                    <a:p>
                      <a:r>
                        <a:rPr lang="en-US" sz="1800" b="1" dirty="0"/>
                        <a:t>&gt;=</a:t>
                      </a:r>
                      <a:endParaRPr lang="en-US" sz="1800" dirty="0"/>
                    </a:p>
                  </a:txBody>
                  <a:tcPr marL="109930" marR="109930">
                    <a:lnL>
                      <a:noFill/>
                    </a:lnL>
                    <a:lnR>
                      <a:noFill/>
                    </a:lnR>
                    <a:lnT>
                      <a:noFill/>
                    </a:lnT>
                    <a:lnB>
                      <a:noFill/>
                    </a:lnB>
                  </a:tcPr>
                </a:tc>
                <a:tc>
                  <a:txBody>
                    <a:bodyPr/>
                    <a:lstStyle/>
                    <a:p>
                      <a:r>
                        <a:rPr lang="en-US" sz="1800" dirty="0"/>
                        <a:t>greater than or equal to </a:t>
                      </a:r>
                    </a:p>
                  </a:txBody>
                  <a:tcPr marL="109930" marR="109930">
                    <a:lnL>
                      <a:noFill/>
                    </a:lnL>
                    <a:lnR>
                      <a:noFill/>
                    </a:lnR>
                    <a:lnT>
                      <a:noFill/>
                    </a:lnT>
                    <a:lnB>
                      <a:noFill/>
                    </a:lnB>
                  </a:tcPr>
                </a:tc>
              </a:tr>
              <a:tr h="0">
                <a:tc>
                  <a:txBody>
                    <a:bodyPr/>
                    <a:lstStyle/>
                    <a:p>
                      <a:r>
                        <a:rPr lang="en-US" sz="1800" b="1"/>
                        <a:t>==</a:t>
                      </a:r>
                      <a:endParaRPr lang="en-US" sz="1800"/>
                    </a:p>
                  </a:txBody>
                  <a:tcPr marL="109930" marR="109930">
                    <a:lnL>
                      <a:noFill/>
                    </a:lnL>
                    <a:lnR>
                      <a:noFill/>
                    </a:lnR>
                    <a:lnT>
                      <a:noFill/>
                    </a:lnT>
                    <a:lnB>
                      <a:noFill/>
                    </a:lnB>
                  </a:tcPr>
                </a:tc>
                <a:tc>
                  <a:txBody>
                    <a:bodyPr/>
                    <a:lstStyle/>
                    <a:p>
                      <a:r>
                        <a:rPr lang="en-US" sz="1800" dirty="0"/>
                        <a:t>exactly equal to </a:t>
                      </a:r>
                    </a:p>
                  </a:txBody>
                  <a:tcPr marL="109930" marR="109930">
                    <a:lnL>
                      <a:noFill/>
                    </a:lnL>
                    <a:lnR>
                      <a:noFill/>
                    </a:lnR>
                    <a:lnT>
                      <a:noFill/>
                    </a:lnT>
                    <a:lnB>
                      <a:noFill/>
                    </a:lnB>
                  </a:tcPr>
                </a:tc>
              </a:tr>
              <a:tr h="0">
                <a:tc>
                  <a:txBody>
                    <a:bodyPr/>
                    <a:lstStyle/>
                    <a:p>
                      <a:r>
                        <a:rPr lang="en-US" sz="1800" b="1"/>
                        <a:t>!=</a:t>
                      </a:r>
                      <a:endParaRPr lang="en-US" sz="1800"/>
                    </a:p>
                  </a:txBody>
                  <a:tcPr marL="109930" marR="109930">
                    <a:lnL>
                      <a:noFill/>
                    </a:lnL>
                    <a:lnR>
                      <a:noFill/>
                    </a:lnR>
                    <a:lnT>
                      <a:noFill/>
                    </a:lnT>
                    <a:lnB>
                      <a:noFill/>
                    </a:lnB>
                  </a:tcPr>
                </a:tc>
                <a:tc>
                  <a:txBody>
                    <a:bodyPr/>
                    <a:lstStyle/>
                    <a:p>
                      <a:r>
                        <a:rPr lang="en-US" sz="1800"/>
                        <a:t>not equal to </a:t>
                      </a:r>
                    </a:p>
                  </a:txBody>
                  <a:tcPr marL="109930" marR="109930">
                    <a:lnL>
                      <a:noFill/>
                    </a:lnL>
                    <a:lnR>
                      <a:noFill/>
                    </a:lnR>
                    <a:lnT>
                      <a:noFill/>
                    </a:lnT>
                    <a:lnB>
                      <a:noFill/>
                    </a:lnB>
                  </a:tcPr>
                </a:tc>
              </a:tr>
              <a:tr h="0">
                <a:tc>
                  <a:txBody>
                    <a:bodyPr/>
                    <a:lstStyle/>
                    <a:p>
                      <a:r>
                        <a:rPr lang="en-US" sz="1800" b="1"/>
                        <a:t>!x</a:t>
                      </a:r>
                      <a:endParaRPr lang="en-US" sz="1800"/>
                    </a:p>
                  </a:txBody>
                  <a:tcPr marL="109930" marR="109930">
                    <a:lnL>
                      <a:noFill/>
                    </a:lnL>
                    <a:lnR>
                      <a:noFill/>
                    </a:lnR>
                    <a:lnT>
                      <a:noFill/>
                    </a:lnT>
                    <a:lnB>
                      <a:noFill/>
                    </a:lnB>
                  </a:tcPr>
                </a:tc>
                <a:tc>
                  <a:txBody>
                    <a:bodyPr/>
                    <a:lstStyle/>
                    <a:p>
                      <a:r>
                        <a:rPr lang="en-US" sz="1800"/>
                        <a:t>Not x </a:t>
                      </a:r>
                    </a:p>
                  </a:txBody>
                  <a:tcPr marL="109930" marR="109930">
                    <a:lnL>
                      <a:noFill/>
                    </a:lnL>
                    <a:lnR>
                      <a:noFill/>
                    </a:lnR>
                    <a:lnT>
                      <a:noFill/>
                    </a:lnT>
                    <a:lnB>
                      <a:noFill/>
                    </a:lnB>
                  </a:tcPr>
                </a:tc>
              </a:tr>
              <a:tr h="0">
                <a:tc>
                  <a:txBody>
                    <a:bodyPr/>
                    <a:lstStyle/>
                    <a:p>
                      <a:r>
                        <a:rPr lang="en-US" sz="1800" b="1"/>
                        <a:t>x | y </a:t>
                      </a:r>
                      <a:endParaRPr lang="en-US" sz="1800"/>
                    </a:p>
                  </a:txBody>
                  <a:tcPr marL="109930" marR="109930">
                    <a:lnL>
                      <a:noFill/>
                    </a:lnL>
                    <a:lnR>
                      <a:noFill/>
                    </a:lnR>
                    <a:lnT>
                      <a:noFill/>
                    </a:lnT>
                    <a:lnB>
                      <a:noFill/>
                    </a:lnB>
                  </a:tcPr>
                </a:tc>
                <a:tc>
                  <a:txBody>
                    <a:bodyPr/>
                    <a:lstStyle/>
                    <a:p>
                      <a:r>
                        <a:rPr lang="en-US" sz="1800"/>
                        <a:t>x OR y </a:t>
                      </a:r>
                    </a:p>
                  </a:txBody>
                  <a:tcPr marL="109930" marR="109930">
                    <a:lnL>
                      <a:noFill/>
                    </a:lnL>
                    <a:lnR>
                      <a:noFill/>
                    </a:lnR>
                    <a:lnT>
                      <a:noFill/>
                    </a:lnT>
                    <a:lnB>
                      <a:noFill/>
                    </a:lnB>
                  </a:tcPr>
                </a:tc>
              </a:tr>
              <a:tr h="0">
                <a:tc>
                  <a:txBody>
                    <a:bodyPr/>
                    <a:lstStyle/>
                    <a:p>
                      <a:r>
                        <a:rPr lang="en-US" sz="1800" b="1"/>
                        <a:t>x &amp; y </a:t>
                      </a:r>
                      <a:endParaRPr lang="en-US" sz="1800"/>
                    </a:p>
                  </a:txBody>
                  <a:tcPr marL="109930" marR="109930">
                    <a:lnL>
                      <a:noFill/>
                    </a:lnL>
                    <a:lnR>
                      <a:noFill/>
                    </a:lnR>
                    <a:lnT>
                      <a:noFill/>
                    </a:lnT>
                    <a:lnB>
                      <a:noFill/>
                    </a:lnB>
                  </a:tcPr>
                </a:tc>
                <a:tc>
                  <a:txBody>
                    <a:bodyPr/>
                    <a:lstStyle/>
                    <a:p>
                      <a:r>
                        <a:rPr lang="en-US" sz="1800"/>
                        <a:t>x AND y </a:t>
                      </a:r>
                    </a:p>
                  </a:txBody>
                  <a:tcPr marL="109930" marR="109930">
                    <a:lnL>
                      <a:noFill/>
                    </a:lnL>
                    <a:lnR>
                      <a:noFill/>
                    </a:lnR>
                    <a:lnT>
                      <a:noFill/>
                    </a:lnT>
                    <a:lnB>
                      <a:noFill/>
                    </a:lnB>
                  </a:tcPr>
                </a:tc>
              </a:tr>
              <a:tr h="0">
                <a:tc>
                  <a:txBody>
                    <a:bodyPr/>
                    <a:lstStyle/>
                    <a:p>
                      <a:r>
                        <a:rPr lang="en-US" sz="1800" b="1"/>
                        <a:t>isTRUE(x)</a:t>
                      </a:r>
                      <a:endParaRPr lang="en-US" sz="1800"/>
                    </a:p>
                  </a:txBody>
                  <a:tcPr marL="109930" marR="109930">
                    <a:lnL>
                      <a:noFill/>
                    </a:lnL>
                    <a:lnR>
                      <a:noFill/>
                    </a:lnR>
                    <a:lnT>
                      <a:noFill/>
                    </a:lnT>
                    <a:lnB>
                      <a:noFill/>
                    </a:lnB>
                  </a:tcPr>
                </a:tc>
                <a:tc>
                  <a:txBody>
                    <a:bodyPr/>
                    <a:lstStyle/>
                    <a:p>
                      <a:r>
                        <a:rPr lang="en-US" sz="1800" dirty="0"/>
                        <a:t>test if X is TRUE </a:t>
                      </a:r>
                    </a:p>
                  </a:txBody>
                  <a:tcPr marL="109930" marR="109930">
                    <a:lnL>
                      <a:noFill/>
                    </a:lnL>
                    <a:lnR>
                      <a:noFill/>
                    </a:lnR>
                    <a:lnT>
                      <a:noFill/>
                    </a:lnT>
                    <a:lnB>
                      <a:noFill/>
                    </a:lnB>
                  </a:tcPr>
                </a:tc>
              </a:tr>
            </a:tbl>
          </a:graphicData>
        </a:graphic>
      </p:graphicFrame>
      <p:sp>
        <p:nvSpPr>
          <p:cNvPr id="5" name="Content Placeholder 4"/>
          <p:cNvSpPr>
            <a:spLocks noGrp="1"/>
          </p:cNvSpPr>
          <p:nvPr>
            <p:ph sz="half" idx="4294967295"/>
          </p:nvPr>
        </p:nvSpPr>
        <p:spPr>
          <a:xfrm>
            <a:off x="466344" y="1806197"/>
            <a:ext cx="5181600" cy="4351338"/>
          </a:xfrm>
          <a:prstGeom prst="rect">
            <a:avLst/>
          </a:prstGeom>
        </p:spPr>
        <p:txBody>
          <a:bodyPr/>
          <a:lstStyle/>
          <a:p>
            <a:r>
              <a:rPr lang="en-US" sz="2400" dirty="0" smtClean="0"/>
              <a:t>Boolean logic is a form of algebra based on 3 operators:	</a:t>
            </a:r>
          </a:p>
          <a:p>
            <a:pPr lvl="1"/>
            <a:r>
              <a:rPr lang="en-US" sz="2000" dirty="0" smtClean="0"/>
              <a:t>And</a:t>
            </a:r>
          </a:p>
          <a:p>
            <a:pPr lvl="1"/>
            <a:r>
              <a:rPr lang="en-US" sz="2000" dirty="0" smtClean="0"/>
              <a:t>Or</a:t>
            </a:r>
          </a:p>
          <a:p>
            <a:pPr lvl="1"/>
            <a:r>
              <a:rPr lang="en-US" sz="2000" dirty="0" smtClean="0"/>
              <a:t>Not</a:t>
            </a:r>
          </a:p>
          <a:p>
            <a:endParaRPr lang="en-US" sz="2400" dirty="0" smtClean="0"/>
          </a:p>
          <a:p>
            <a:r>
              <a:rPr lang="en-US" sz="2400" dirty="0" smtClean="0"/>
              <a:t>Yes or no = true or false</a:t>
            </a:r>
          </a:p>
          <a:p>
            <a:r>
              <a:rPr lang="en-US" sz="2400" u="sng" dirty="0" smtClean="0"/>
              <a:t>Our job as programmers is to solve </a:t>
            </a:r>
            <a:r>
              <a:rPr lang="en-US" sz="2400" b="1" u="sng" dirty="0" smtClean="0"/>
              <a:t>ANY PROBLEM </a:t>
            </a:r>
            <a:r>
              <a:rPr lang="en-US" sz="2400" u="sng" dirty="0" smtClean="0"/>
              <a:t>via </a:t>
            </a:r>
            <a:r>
              <a:rPr lang="en-US" sz="2400" u="sng" dirty="0" smtClean="0"/>
              <a:t>a series of true or false checks</a:t>
            </a:r>
            <a:endParaRPr lang="en-US" sz="2400" u="sng" dirty="0"/>
          </a:p>
        </p:txBody>
      </p:sp>
      <p:sp>
        <p:nvSpPr>
          <p:cNvPr id="6" name="TextBox 5"/>
          <p:cNvSpPr txBox="1"/>
          <p:nvPr/>
        </p:nvSpPr>
        <p:spPr>
          <a:xfrm>
            <a:off x="6560704" y="1690688"/>
            <a:ext cx="5152760" cy="461665"/>
          </a:xfrm>
          <a:prstGeom prst="rect">
            <a:avLst/>
          </a:prstGeom>
          <a:noFill/>
        </p:spPr>
        <p:txBody>
          <a:bodyPr wrap="square" rtlCol="0">
            <a:spAutoFit/>
          </a:bodyPr>
          <a:lstStyle/>
          <a:p>
            <a:r>
              <a:rPr lang="en-US" sz="2400" dirty="0" smtClean="0"/>
              <a:t>Boolean operators in R: the syntax</a:t>
            </a:r>
            <a:endParaRPr lang="en-US" sz="2400" dirty="0"/>
          </a:p>
        </p:txBody>
      </p:sp>
      <p:sp>
        <p:nvSpPr>
          <p:cNvPr id="7" name="TextBox 6"/>
          <p:cNvSpPr txBox="1"/>
          <p:nvPr/>
        </p:nvSpPr>
        <p:spPr>
          <a:xfrm>
            <a:off x="8396526" y="6221419"/>
            <a:ext cx="3081528" cy="369332"/>
          </a:xfrm>
          <a:prstGeom prst="rect">
            <a:avLst/>
          </a:prstGeom>
          <a:noFill/>
        </p:spPr>
        <p:txBody>
          <a:bodyPr wrap="square" rtlCol="0">
            <a:spAutoFit/>
          </a:bodyPr>
          <a:lstStyle/>
          <a:p>
            <a:r>
              <a:rPr lang="en-US" dirty="0" smtClean="0"/>
              <a:t>Pipe: above the right enter key</a:t>
            </a:r>
            <a:endParaRPr lang="en-US" dirty="0"/>
          </a:p>
        </p:txBody>
      </p:sp>
      <p:cxnSp>
        <p:nvCxnSpPr>
          <p:cNvPr id="9" name="Straight Arrow Connector 8"/>
          <p:cNvCxnSpPr>
            <a:stCxn id="7" idx="1"/>
          </p:cNvCxnSpPr>
          <p:nvPr/>
        </p:nvCxnSpPr>
        <p:spPr>
          <a:xfrm flipH="1" flipV="1">
            <a:off x="6991350" y="5250180"/>
            <a:ext cx="1405176" cy="1155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pPr>
              <a:defRPr/>
            </a:pPr>
            <a:fld id="{09DBDD65-0315-3D4E-8F6A-C2933BE6C519}" type="slidenum">
              <a:rPr lang="en-US" smtClean="0">
                <a:solidFill>
                  <a:prstClr val="black">
                    <a:tint val="75000"/>
                  </a:prstClr>
                </a:solidFill>
              </a:rPr>
              <a:pPr>
                <a:defRPr/>
              </a:pPr>
              <a:t>5</a:t>
            </a:fld>
            <a:endParaRPr lang="en-US">
              <a:solidFill>
                <a:prstClr val="black">
                  <a:tint val="75000"/>
                </a:prstClr>
              </a:solidFill>
            </a:endParaRPr>
          </a:p>
        </p:txBody>
      </p:sp>
    </p:spTree>
    <p:extLst>
      <p:ext uri="{BB962C8B-B14F-4D97-AF65-F5344CB8AC3E}">
        <p14:creationId xmlns:p14="http://schemas.microsoft.com/office/powerpoint/2010/main" val="100460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613944A-7182-2740-AB46-1BA98C6877A1}" type="slidenum">
              <a:rPr lang="en-US" smtClean="0">
                <a:solidFill>
                  <a:prstClr val="black">
                    <a:tint val="75000"/>
                  </a:prstClr>
                </a:solidFill>
              </a:rPr>
              <a:pPr>
                <a:defRPr/>
              </a:pPr>
              <a:t>6</a:t>
            </a:fld>
            <a:endParaRPr lang="en-US" dirty="0">
              <a:solidFill>
                <a:prstClr val="black">
                  <a:tint val="75000"/>
                </a:prstClr>
              </a:solidFill>
            </a:endParaRPr>
          </a:p>
        </p:txBody>
      </p:sp>
      <p:sp>
        <p:nvSpPr>
          <p:cNvPr id="5" name="Title 4"/>
          <p:cNvSpPr>
            <a:spLocks noGrp="1"/>
          </p:cNvSpPr>
          <p:nvPr>
            <p:ph type="title"/>
          </p:nvPr>
        </p:nvSpPr>
        <p:spPr/>
        <p:txBody>
          <a:bodyPr>
            <a:noAutofit/>
          </a:bodyPr>
          <a:lstStyle/>
          <a:p>
            <a:r>
              <a:rPr lang="en-US" sz="4270" dirty="0" smtClean="0"/>
              <a:t>Boolean logic</a:t>
            </a:r>
            <a:endParaRPr lang="en-US" sz="4270" dirty="0"/>
          </a:p>
        </p:txBody>
      </p:sp>
      <p:sp>
        <p:nvSpPr>
          <p:cNvPr id="6" name="Text Placeholder 5"/>
          <p:cNvSpPr>
            <a:spLocks noGrp="1"/>
          </p:cNvSpPr>
          <p:nvPr>
            <p:ph type="body" sz="quarter" idx="11"/>
          </p:nvPr>
        </p:nvSpPr>
        <p:spPr/>
        <p:txBody>
          <a:bodyPr/>
          <a:lstStyle/>
          <a:p>
            <a:endParaRPr lang="en-US" dirty="0"/>
          </a:p>
        </p:txBody>
      </p:sp>
      <p:sp>
        <p:nvSpPr>
          <p:cNvPr id="16" name="TextBox 15"/>
          <p:cNvSpPr txBox="1"/>
          <p:nvPr/>
        </p:nvSpPr>
        <p:spPr>
          <a:xfrm>
            <a:off x="4731498" y="2209717"/>
            <a:ext cx="3576320" cy="369332"/>
          </a:xfrm>
          <a:prstGeom prst="rect">
            <a:avLst/>
          </a:prstGeom>
          <a:noFill/>
        </p:spPr>
        <p:txBody>
          <a:bodyPr wrap="square" rtlCol="0">
            <a:spAutoFit/>
          </a:bodyPr>
          <a:lstStyle/>
          <a:p>
            <a:r>
              <a:rPr lang="en-US" dirty="0" smtClean="0"/>
              <a:t>OR: [Smokers | cancer patients] </a:t>
            </a:r>
            <a:endParaRPr lang="en-US" dirty="0"/>
          </a:p>
        </p:txBody>
      </p:sp>
      <p:sp>
        <p:nvSpPr>
          <p:cNvPr id="17" name="Freeform 16"/>
          <p:cNvSpPr>
            <a:spLocks noChangeAspect="1"/>
          </p:cNvSpPr>
          <p:nvPr/>
        </p:nvSpPr>
        <p:spPr>
          <a:xfrm>
            <a:off x="1829844" y="3078104"/>
            <a:ext cx="561110" cy="1412235"/>
          </a:xfrm>
          <a:custGeom>
            <a:avLst/>
            <a:gdLst>
              <a:gd name="connsiteX0" fmla="*/ 356235 w 712470"/>
              <a:gd name="connsiteY0" fmla="*/ 0 h 1793187"/>
              <a:gd name="connsiteX1" fmla="*/ 410573 w 712470"/>
              <a:gd name="connsiteY1" fmla="*/ 59511 h 1793187"/>
              <a:gd name="connsiteX2" fmla="*/ 712470 w 712470"/>
              <a:gd name="connsiteY2" fmla="*/ 896593 h 1793187"/>
              <a:gd name="connsiteX3" fmla="*/ 410573 w 712470"/>
              <a:gd name="connsiteY3" fmla="*/ 1733675 h 1793187"/>
              <a:gd name="connsiteX4" fmla="*/ 356235 w 712470"/>
              <a:gd name="connsiteY4" fmla="*/ 1793187 h 1793187"/>
              <a:gd name="connsiteX5" fmla="*/ 301897 w 712470"/>
              <a:gd name="connsiteY5" fmla="*/ 1733675 h 1793187"/>
              <a:gd name="connsiteX6" fmla="*/ 0 w 712470"/>
              <a:gd name="connsiteY6" fmla="*/ 896593 h 1793187"/>
              <a:gd name="connsiteX7" fmla="*/ 301897 w 712470"/>
              <a:gd name="connsiteY7" fmla="*/ 59511 h 1793187"/>
              <a:gd name="connsiteX8" fmla="*/ 356235 w 712470"/>
              <a:gd name="connsiteY8" fmla="*/ 0 h 1793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470" h="1793187">
                <a:moveTo>
                  <a:pt x="356235" y="0"/>
                </a:moveTo>
                <a:lnTo>
                  <a:pt x="410573" y="59511"/>
                </a:lnTo>
                <a:cubicBezTo>
                  <a:pt x="599175" y="286990"/>
                  <a:pt x="712470" y="578622"/>
                  <a:pt x="712470" y="896593"/>
                </a:cubicBezTo>
                <a:cubicBezTo>
                  <a:pt x="712470" y="1214565"/>
                  <a:pt x="599175" y="1506197"/>
                  <a:pt x="410573" y="1733675"/>
                </a:cubicBezTo>
                <a:lnTo>
                  <a:pt x="356235" y="1793187"/>
                </a:lnTo>
                <a:lnTo>
                  <a:pt x="301897" y="1733675"/>
                </a:lnTo>
                <a:cubicBezTo>
                  <a:pt x="113296" y="1506197"/>
                  <a:pt x="0" y="1214565"/>
                  <a:pt x="0" y="896593"/>
                </a:cubicBezTo>
                <a:cubicBezTo>
                  <a:pt x="0" y="578622"/>
                  <a:pt x="113296" y="286990"/>
                  <a:pt x="301897" y="59511"/>
                </a:cubicBezTo>
                <a:lnTo>
                  <a:pt x="356235" y="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a:spLocks noChangeAspect="1"/>
          </p:cNvSpPr>
          <p:nvPr/>
        </p:nvSpPr>
        <p:spPr>
          <a:xfrm>
            <a:off x="305695" y="2747900"/>
            <a:ext cx="1801853" cy="2072806"/>
          </a:xfrm>
          <a:custGeom>
            <a:avLst/>
            <a:gdLst>
              <a:gd name="connsiteX0" fmla="*/ 1322070 w 2287905"/>
              <a:gd name="connsiteY0" fmla="*/ 0 h 2631948"/>
              <a:gd name="connsiteX1" fmla="*/ 2256915 w 2287905"/>
              <a:gd name="connsiteY1" fmla="*/ 385440 h 2631948"/>
              <a:gd name="connsiteX2" fmla="*/ 2287905 w 2287905"/>
              <a:gd name="connsiteY2" fmla="*/ 419381 h 2631948"/>
              <a:gd name="connsiteX3" fmla="*/ 2233567 w 2287905"/>
              <a:gd name="connsiteY3" fmla="*/ 478892 h 2631948"/>
              <a:gd name="connsiteX4" fmla="*/ 1931670 w 2287905"/>
              <a:gd name="connsiteY4" fmla="*/ 1315974 h 2631948"/>
              <a:gd name="connsiteX5" fmla="*/ 2233567 w 2287905"/>
              <a:gd name="connsiteY5" fmla="*/ 2153056 h 2631948"/>
              <a:gd name="connsiteX6" fmla="*/ 2287905 w 2287905"/>
              <a:gd name="connsiteY6" fmla="*/ 2212568 h 2631948"/>
              <a:gd name="connsiteX7" fmla="*/ 2256915 w 2287905"/>
              <a:gd name="connsiteY7" fmla="*/ 2246508 h 2631948"/>
              <a:gd name="connsiteX8" fmla="*/ 1322070 w 2287905"/>
              <a:gd name="connsiteY8" fmla="*/ 2631948 h 2631948"/>
              <a:gd name="connsiteX9" fmla="*/ 0 w 2287905"/>
              <a:gd name="connsiteY9" fmla="*/ 1315974 h 2631948"/>
              <a:gd name="connsiteX10" fmla="*/ 1322070 w 2287905"/>
              <a:gd name="connsiteY10" fmla="*/ 0 h 263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7905" h="2631948">
                <a:moveTo>
                  <a:pt x="1322070" y="0"/>
                </a:moveTo>
                <a:cubicBezTo>
                  <a:pt x="1687150" y="0"/>
                  <a:pt x="2017667" y="147296"/>
                  <a:pt x="2256915" y="385440"/>
                </a:cubicBezTo>
                <a:lnTo>
                  <a:pt x="2287905" y="419381"/>
                </a:lnTo>
                <a:lnTo>
                  <a:pt x="2233567" y="478892"/>
                </a:lnTo>
                <a:cubicBezTo>
                  <a:pt x="2044966" y="706371"/>
                  <a:pt x="1931670" y="998003"/>
                  <a:pt x="1931670" y="1315974"/>
                </a:cubicBezTo>
                <a:cubicBezTo>
                  <a:pt x="1931670" y="1633946"/>
                  <a:pt x="2044966" y="1925578"/>
                  <a:pt x="2233567" y="2153056"/>
                </a:cubicBezTo>
                <a:lnTo>
                  <a:pt x="2287905" y="2212568"/>
                </a:lnTo>
                <a:lnTo>
                  <a:pt x="2256915" y="2246508"/>
                </a:lnTo>
                <a:cubicBezTo>
                  <a:pt x="2017667" y="2484653"/>
                  <a:pt x="1687150" y="2631948"/>
                  <a:pt x="1322070" y="2631948"/>
                </a:cubicBezTo>
                <a:cubicBezTo>
                  <a:pt x="591911" y="2631948"/>
                  <a:pt x="0" y="2042766"/>
                  <a:pt x="0" y="1315974"/>
                </a:cubicBezTo>
                <a:cubicBezTo>
                  <a:pt x="0" y="589182"/>
                  <a:pt x="591911" y="0"/>
                  <a:pt x="132207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a:spLocks noChangeAspect="1"/>
          </p:cNvSpPr>
          <p:nvPr/>
        </p:nvSpPr>
        <p:spPr>
          <a:xfrm>
            <a:off x="2116172" y="2747900"/>
            <a:ext cx="1801853" cy="2072806"/>
          </a:xfrm>
          <a:custGeom>
            <a:avLst/>
            <a:gdLst>
              <a:gd name="connsiteX0" fmla="*/ 965835 w 2287905"/>
              <a:gd name="connsiteY0" fmla="*/ 0 h 2631948"/>
              <a:gd name="connsiteX1" fmla="*/ 2287905 w 2287905"/>
              <a:gd name="connsiteY1" fmla="*/ 1315974 h 2631948"/>
              <a:gd name="connsiteX2" fmla="*/ 965835 w 2287905"/>
              <a:gd name="connsiteY2" fmla="*/ 2631948 h 2631948"/>
              <a:gd name="connsiteX3" fmla="*/ 30990 w 2287905"/>
              <a:gd name="connsiteY3" fmla="*/ 2246508 h 2631948"/>
              <a:gd name="connsiteX4" fmla="*/ 0 w 2287905"/>
              <a:gd name="connsiteY4" fmla="*/ 2212568 h 2631948"/>
              <a:gd name="connsiteX5" fmla="*/ 54338 w 2287905"/>
              <a:gd name="connsiteY5" fmla="*/ 2153056 h 2631948"/>
              <a:gd name="connsiteX6" fmla="*/ 356235 w 2287905"/>
              <a:gd name="connsiteY6" fmla="*/ 1315974 h 2631948"/>
              <a:gd name="connsiteX7" fmla="*/ 54338 w 2287905"/>
              <a:gd name="connsiteY7" fmla="*/ 478892 h 2631948"/>
              <a:gd name="connsiteX8" fmla="*/ 0 w 2287905"/>
              <a:gd name="connsiteY8" fmla="*/ 419381 h 2631948"/>
              <a:gd name="connsiteX9" fmla="*/ 30990 w 2287905"/>
              <a:gd name="connsiteY9" fmla="*/ 385440 h 2631948"/>
              <a:gd name="connsiteX10" fmla="*/ 965835 w 2287905"/>
              <a:gd name="connsiteY10" fmla="*/ 0 h 263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7905" h="2631948">
                <a:moveTo>
                  <a:pt x="965835" y="0"/>
                </a:moveTo>
                <a:cubicBezTo>
                  <a:pt x="1695994" y="0"/>
                  <a:pt x="2287905" y="589182"/>
                  <a:pt x="2287905" y="1315974"/>
                </a:cubicBezTo>
                <a:cubicBezTo>
                  <a:pt x="2287905" y="2042766"/>
                  <a:pt x="1695994" y="2631948"/>
                  <a:pt x="965835" y="2631948"/>
                </a:cubicBezTo>
                <a:cubicBezTo>
                  <a:pt x="600755" y="2631948"/>
                  <a:pt x="270238" y="2484653"/>
                  <a:pt x="30990" y="2246508"/>
                </a:cubicBezTo>
                <a:lnTo>
                  <a:pt x="0" y="2212568"/>
                </a:lnTo>
                <a:lnTo>
                  <a:pt x="54338" y="2153056"/>
                </a:lnTo>
                <a:cubicBezTo>
                  <a:pt x="242940" y="1925578"/>
                  <a:pt x="356235" y="1633946"/>
                  <a:pt x="356235" y="1315974"/>
                </a:cubicBezTo>
                <a:cubicBezTo>
                  <a:pt x="356235" y="998003"/>
                  <a:pt x="242940" y="706371"/>
                  <a:pt x="54338" y="478892"/>
                </a:cubicBezTo>
                <a:lnTo>
                  <a:pt x="0" y="419381"/>
                </a:lnTo>
                <a:lnTo>
                  <a:pt x="30990" y="385440"/>
                </a:lnTo>
                <a:cubicBezTo>
                  <a:pt x="270238" y="147296"/>
                  <a:pt x="600755" y="0"/>
                  <a:pt x="965835"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a:spLocks noChangeAspect="1"/>
          </p:cNvSpPr>
          <p:nvPr/>
        </p:nvSpPr>
        <p:spPr>
          <a:xfrm flipH="1">
            <a:off x="326781" y="3572748"/>
            <a:ext cx="1580313" cy="400110"/>
          </a:xfrm>
          <a:prstGeom prst="rect">
            <a:avLst/>
          </a:prstGeom>
          <a:noFill/>
        </p:spPr>
        <p:txBody>
          <a:bodyPr wrap="square" rtlCol="0">
            <a:spAutoFit/>
          </a:bodyPr>
          <a:lstStyle/>
          <a:p>
            <a:pPr algn="ctr"/>
            <a:r>
              <a:rPr lang="en-US" sz="2000" dirty="0" smtClean="0"/>
              <a:t>Smokers</a:t>
            </a:r>
            <a:endParaRPr lang="en-US" sz="2000" dirty="0"/>
          </a:p>
        </p:txBody>
      </p:sp>
      <p:sp>
        <p:nvSpPr>
          <p:cNvPr id="21" name="TextBox 20"/>
          <p:cNvSpPr txBox="1">
            <a:spLocks noChangeAspect="1"/>
          </p:cNvSpPr>
          <p:nvPr/>
        </p:nvSpPr>
        <p:spPr>
          <a:xfrm flipH="1">
            <a:off x="2317871" y="3434248"/>
            <a:ext cx="1580313" cy="707886"/>
          </a:xfrm>
          <a:prstGeom prst="rect">
            <a:avLst/>
          </a:prstGeom>
          <a:noFill/>
        </p:spPr>
        <p:txBody>
          <a:bodyPr wrap="square" rtlCol="0">
            <a:spAutoFit/>
          </a:bodyPr>
          <a:lstStyle/>
          <a:p>
            <a:pPr algn="ctr"/>
            <a:r>
              <a:rPr lang="en-US" sz="2000" dirty="0" smtClean="0"/>
              <a:t>Cancer patients</a:t>
            </a:r>
            <a:endParaRPr lang="en-US" sz="2000" dirty="0"/>
          </a:p>
        </p:txBody>
      </p:sp>
      <p:sp>
        <p:nvSpPr>
          <p:cNvPr id="22" name="TextBox 21"/>
          <p:cNvSpPr txBox="1">
            <a:spLocks noChangeAspect="1"/>
          </p:cNvSpPr>
          <p:nvPr/>
        </p:nvSpPr>
        <p:spPr>
          <a:xfrm>
            <a:off x="534618" y="2209717"/>
            <a:ext cx="4057481" cy="369332"/>
          </a:xfrm>
          <a:prstGeom prst="rect">
            <a:avLst/>
          </a:prstGeom>
          <a:noFill/>
        </p:spPr>
        <p:txBody>
          <a:bodyPr wrap="square" rtlCol="0">
            <a:spAutoFit/>
          </a:bodyPr>
          <a:lstStyle/>
          <a:p>
            <a:r>
              <a:rPr lang="en-US" dirty="0" smtClean="0"/>
              <a:t>And: [Smokers &amp; cancer patients] </a:t>
            </a:r>
            <a:endParaRPr lang="en-US" dirty="0"/>
          </a:p>
        </p:txBody>
      </p:sp>
      <p:sp>
        <p:nvSpPr>
          <p:cNvPr id="28" name="TextBox 27"/>
          <p:cNvSpPr txBox="1"/>
          <p:nvPr/>
        </p:nvSpPr>
        <p:spPr>
          <a:xfrm>
            <a:off x="9375869" y="2209717"/>
            <a:ext cx="3576320" cy="369332"/>
          </a:xfrm>
          <a:prstGeom prst="rect">
            <a:avLst/>
          </a:prstGeom>
          <a:noFill/>
        </p:spPr>
        <p:txBody>
          <a:bodyPr wrap="square" rtlCol="0">
            <a:spAutoFit/>
          </a:bodyPr>
          <a:lstStyle/>
          <a:p>
            <a:r>
              <a:rPr lang="en-US" dirty="0" smtClean="0"/>
              <a:t>Not: [!Smokers] </a:t>
            </a:r>
            <a:endParaRPr lang="en-US" dirty="0"/>
          </a:p>
        </p:txBody>
      </p:sp>
      <p:sp>
        <p:nvSpPr>
          <p:cNvPr id="29" name="Freeform 28"/>
          <p:cNvSpPr>
            <a:spLocks noChangeAspect="1"/>
          </p:cNvSpPr>
          <p:nvPr/>
        </p:nvSpPr>
        <p:spPr>
          <a:xfrm>
            <a:off x="9885846" y="3078104"/>
            <a:ext cx="561110" cy="1412235"/>
          </a:xfrm>
          <a:custGeom>
            <a:avLst/>
            <a:gdLst>
              <a:gd name="connsiteX0" fmla="*/ 356235 w 712470"/>
              <a:gd name="connsiteY0" fmla="*/ 0 h 1793187"/>
              <a:gd name="connsiteX1" fmla="*/ 410573 w 712470"/>
              <a:gd name="connsiteY1" fmla="*/ 59511 h 1793187"/>
              <a:gd name="connsiteX2" fmla="*/ 712470 w 712470"/>
              <a:gd name="connsiteY2" fmla="*/ 896593 h 1793187"/>
              <a:gd name="connsiteX3" fmla="*/ 410573 w 712470"/>
              <a:gd name="connsiteY3" fmla="*/ 1733675 h 1793187"/>
              <a:gd name="connsiteX4" fmla="*/ 356235 w 712470"/>
              <a:gd name="connsiteY4" fmla="*/ 1793187 h 1793187"/>
              <a:gd name="connsiteX5" fmla="*/ 301897 w 712470"/>
              <a:gd name="connsiteY5" fmla="*/ 1733675 h 1793187"/>
              <a:gd name="connsiteX6" fmla="*/ 0 w 712470"/>
              <a:gd name="connsiteY6" fmla="*/ 896593 h 1793187"/>
              <a:gd name="connsiteX7" fmla="*/ 301897 w 712470"/>
              <a:gd name="connsiteY7" fmla="*/ 59511 h 1793187"/>
              <a:gd name="connsiteX8" fmla="*/ 356235 w 712470"/>
              <a:gd name="connsiteY8" fmla="*/ 0 h 1793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470" h="1793187">
                <a:moveTo>
                  <a:pt x="356235" y="0"/>
                </a:moveTo>
                <a:lnTo>
                  <a:pt x="410573" y="59511"/>
                </a:lnTo>
                <a:cubicBezTo>
                  <a:pt x="599175" y="286990"/>
                  <a:pt x="712470" y="578622"/>
                  <a:pt x="712470" y="896593"/>
                </a:cubicBezTo>
                <a:cubicBezTo>
                  <a:pt x="712470" y="1214565"/>
                  <a:pt x="599175" y="1506197"/>
                  <a:pt x="410573" y="1733675"/>
                </a:cubicBezTo>
                <a:lnTo>
                  <a:pt x="356235" y="1793187"/>
                </a:lnTo>
                <a:lnTo>
                  <a:pt x="301897" y="1733675"/>
                </a:lnTo>
                <a:cubicBezTo>
                  <a:pt x="113296" y="1506197"/>
                  <a:pt x="0" y="1214565"/>
                  <a:pt x="0" y="896593"/>
                </a:cubicBezTo>
                <a:cubicBezTo>
                  <a:pt x="0" y="578622"/>
                  <a:pt x="113296" y="286990"/>
                  <a:pt x="301897" y="59511"/>
                </a:cubicBezTo>
                <a:lnTo>
                  <a:pt x="356235"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a:spLocks noChangeAspect="1"/>
          </p:cNvSpPr>
          <p:nvPr/>
        </p:nvSpPr>
        <p:spPr>
          <a:xfrm>
            <a:off x="8361697" y="2747900"/>
            <a:ext cx="1801853" cy="2072806"/>
          </a:xfrm>
          <a:custGeom>
            <a:avLst/>
            <a:gdLst>
              <a:gd name="connsiteX0" fmla="*/ 1322070 w 2287905"/>
              <a:gd name="connsiteY0" fmla="*/ 0 h 2631948"/>
              <a:gd name="connsiteX1" fmla="*/ 2256915 w 2287905"/>
              <a:gd name="connsiteY1" fmla="*/ 385440 h 2631948"/>
              <a:gd name="connsiteX2" fmla="*/ 2287905 w 2287905"/>
              <a:gd name="connsiteY2" fmla="*/ 419381 h 2631948"/>
              <a:gd name="connsiteX3" fmla="*/ 2233567 w 2287905"/>
              <a:gd name="connsiteY3" fmla="*/ 478892 h 2631948"/>
              <a:gd name="connsiteX4" fmla="*/ 1931670 w 2287905"/>
              <a:gd name="connsiteY4" fmla="*/ 1315974 h 2631948"/>
              <a:gd name="connsiteX5" fmla="*/ 2233567 w 2287905"/>
              <a:gd name="connsiteY5" fmla="*/ 2153056 h 2631948"/>
              <a:gd name="connsiteX6" fmla="*/ 2287905 w 2287905"/>
              <a:gd name="connsiteY6" fmla="*/ 2212568 h 2631948"/>
              <a:gd name="connsiteX7" fmla="*/ 2256915 w 2287905"/>
              <a:gd name="connsiteY7" fmla="*/ 2246508 h 2631948"/>
              <a:gd name="connsiteX8" fmla="*/ 1322070 w 2287905"/>
              <a:gd name="connsiteY8" fmla="*/ 2631948 h 2631948"/>
              <a:gd name="connsiteX9" fmla="*/ 0 w 2287905"/>
              <a:gd name="connsiteY9" fmla="*/ 1315974 h 2631948"/>
              <a:gd name="connsiteX10" fmla="*/ 1322070 w 2287905"/>
              <a:gd name="connsiteY10" fmla="*/ 0 h 263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7905" h="2631948">
                <a:moveTo>
                  <a:pt x="1322070" y="0"/>
                </a:moveTo>
                <a:cubicBezTo>
                  <a:pt x="1687150" y="0"/>
                  <a:pt x="2017667" y="147296"/>
                  <a:pt x="2256915" y="385440"/>
                </a:cubicBezTo>
                <a:lnTo>
                  <a:pt x="2287905" y="419381"/>
                </a:lnTo>
                <a:lnTo>
                  <a:pt x="2233567" y="478892"/>
                </a:lnTo>
                <a:cubicBezTo>
                  <a:pt x="2044966" y="706371"/>
                  <a:pt x="1931670" y="998003"/>
                  <a:pt x="1931670" y="1315974"/>
                </a:cubicBezTo>
                <a:cubicBezTo>
                  <a:pt x="1931670" y="1633946"/>
                  <a:pt x="2044966" y="1925578"/>
                  <a:pt x="2233567" y="2153056"/>
                </a:cubicBezTo>
                <a:lnTo>
                  <a:pt x="2287905" y="2212568"/>
                </a:lnTo>
                <a:lnTo>
                  <a:pt x="2256915" y="2246508"/>
                </a:lnTo>
                <a:cubicBezTo>
                  <a:pt x="2017667" y="2484653"/>
                  <a:pt x="1687150" y="2631948"/>
                  <a:pt x="1322070" y="2631948"/>
                </a:cubicBezTo>
                <a:cubicBezTo>
                  <a:pt x="591911" y="2631948"/>
                  <a:pt x="0" y="2042766"/>
                  <a:pt x="0" y="1315974"/>
                </a:cubicBezTo>
                <a:cubicBezTo>
                  <a:pt x="0" y="589182"/>
                  <a:pt x="591911" y="0"/>
                  <a:pt x="1322070" y="0"/>
                </a:cubicBez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a:spLocks noChangeAspect="1"/>
          </p:cNvSpPr>
          <p:nvPr/>
        </p:nvSpPr>
        <p:spPr>
          <a:xfrm>
            <a:off x="10172174" y="2747900"/>
            <a:ext cx="1801853" cy="2072806"/>
          </a:xfrm>
          <a:custGeom>
            <a:avLst/>
            <a:gdLst>
              <a:gd name="connsiteX0" fmla="*/ 965835 w 2287905"/>
              <a:gd name="connsiteY0" fmla="*/ 0 h 2631948"/>
              <a:gd name="connsiteX1" fmla="*/ 2287905 w 2287905"/>
              <a:gd name="connsiteY1" fmla="*/ 1315974 h 2631948"/>
              <a:gd name="connsiteX2" fmla="*/ 965835 w 2287905"/>
              <a:gd name="connsiteY2" fmla="*/ 2631948 h 2631948"/>
              <a:gd name="connsiteX3" fmla="*/ 30990 w 2287905"/>
              <a:gd name="connsiteY3" fmla="*/ 2246508 h 2631948"/>
              <a:gd name="connsiteX4" fmla="*/ 0 w 2287905"/>
              <a:gd name="connsiteY4" fmla="*/ 2212568 h 2631948"/>
              <a:gd name="connsiteX5" fmla="*/ 54338 w 2287905"/>
              <a:gd name="connsiteY5" fmla="*/ 2153056 h 2631948"/>
              <a:gd name="connsiteX6" fmla="*/ 356235 w 2287905"/>
              <a:gd name="connsiteY6" fmla="*/ 1315974 h 2631948"/>
              <a:gd name="connsiteX7" fmla="*/ 54338 w 2287905"/>
              <a:gd name="connsiteY7" fmla="*/ 478892 h 2631948"/>
              <a:gd name="connsiteX8" fmla="*/ 0 w 2287905"/>
              <a:gd name="connsiteY8" fmla="*/ 419381 h 2631948"/>
              <a:gd name="connsiteX9" fmla="*/ 30990 w 2287905"/>
              <a:gd name="connsiteY9" fmla="*/ 385440 h 2631948"/>
              <a:gd name="connsiteX10" fmla="*/ 965835 w 2287905"/>
              <a:gd name="connsiteY10" fmla="*/ 0 h 263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7905" h="2631948">
                <a:moveTo>
                  <a:pt x="965835" y="0"/>
                </a:moveTo>
                <a:cubicBezTo>
                  <a:pt x="1695994" y="0"/>
                  <a:pt x="2287905" y="589182"/>
                  <a:pt x="2287905" y="1315974"/>
                </a:cubicBezTo>
                <a:cubicBezTo>
                  <a:pt x="2287905" y="2042766"/>
                  <a:pt x="1695994" y="2631948"/>
                  <a:pt x="965835" y="2631948"/>
                </a:cubicBezTo>
                <a:cubicBezTo>
                  <a:pt x="600755" y="2631948"/>
                  <a:pt x="270238" y="2484653"/>
                  <a:pt x="30990" y="2246508"/>
                </a:cubicBezTo>
                <a:lnTo>
                  <a:pt x="0" y="2212568"/>
                </a:lnTo>
                <a:lnTo>
                  <a:pt x="54338" y="2153056"/>
                </a:lnTo>
                <a:cubicBezTo>
                  <a:pt x="242940" y="1925578"/>
                  <a:pt x="356235" y="1633946"/>
                  <a:pt x="356235" y="1315974"/>
                </a:cubicBezTo>
                <a:cubicBezTo>
                  <a:pt x="356235" y="998003"/>
                  <a:pt x="242940" y="706371"/>
                  <a:pt x="54338" y="478892"/>
                </a:cubicBezTo>
                <a:lnTo>
                  <a:pt x="0" y="419381"/>
                </a:lnTo>
                <a:lnTo>
                  <a:pt x="30990" y="385440"/>
                </a:lnTo>
                <a:cubicBezTo>
                  <a:pt x="270238" y="147296"/>
                  <a:pt x="600755" y="0"/>
                  <a:pt x="965835" y="0"/>
                </a:cubicBez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a:spLocks noChangeAspect="1"/>
          </p:cNvSpPr>
          <p:nvPr/>
        </p:nvSpPr>
        <p:spPr>
          <a:xfrm flipH="1">
            <a:off x="8382783" y="3572748"/>
            <a:ext cx="1580313" cy="400110"/>
          </a:xfrm>
          <a:prstGeom prst="rect">
            <a:avLst/>
          </a:prstGeom>
          <a:noFill/>
        </p:spPr>
        <p:txBody>
          <a:bodyPr wrap="square" rtlCol="0">
            <a:spAutoFit/>
          </a:bodyPr>
          <a:lstStyle/>
          <a:p>
            <a:pPr algn="ctr"/>
            <a:r>
              <a:rPr lang="en-US" sz="2000" dirty="0" smtClean="0"/>
              <a:t>Smokers</a:t>
            </a:r>
            <a:endParaRPr lang="en-US" sz="2000" dirty="0"/>
          </a:p>
        </p:txBody>
      </p:sp>
      <p:sp>
        <p:nvSpPr>
          <p:cNvPr id="33" name="TextBox 32"/>
          <p:cNvSpPr txBox="1">
            <a:spLocks noChangeAspect="1"/>
          </p:cNvSpPr>
          <p:nvPr/>
        </p:nvSpPr>
        <p:spPr>
          <a:xfrm flipH="1">
            <a:off x="10373873" y="3434248"/>
            <a:ext cx="1580313" cy="707886"/>
          </a:xfrm>
          <a:prstGeom prst="rect">
            <a:avLst/>
          </a:prstGeom>
          <a:noFill/>
        </p:spPr>
        <p:txBody>
          <a:bodyPr wrap="square" rtlCol="0">
            <a:spAutoFit/>
          </a:bodyPr>
          <a:lstStyle/>
          <a:p>
            <a:pPr algn="ctr"/>
            <a:r>
              <a:rPr lang="en-US" sz="2000" dirty="0" smtClean="0"/>
              <a:t>Cancer patients</a:t>
            </a:r>
            <a:endParaRPr lang="en-US" sz="2000" dirty="0"/>
          </a:p>
        </p:txBody>
      </p:sp>
      <p:sp>
        <p:nvSpPr>
          <p:cNvPr id="34" name="Freeform 33"/>
          <p:cNvSpPr>
            <a:spLocks noChangeAspect="1"/>
          </p:cNvSpPr>
          <p:nvPr/>
        </p:nvSpPr>
        <p:spPr>
          <a:xfrm>
            <a:off x="5840328" y="3078104"/>
            <a:ext cx="561110" cy="1412235"/>
          </a:xfrm>
          <a:custGeom>
            <a:avLst/>
            <a:gdLst>
              <a:gd name="connsiteX0" fmla="*/ 356235 w 712470"/>
              <a:gd name="connsiteY0" fmla="*/ 0 h 1793187"/>
              <a:gd name="connsiteX1" fmla="*/ 410573 w 712470"/>
              <a:gd name="connsiteY1" fmla="*/ 59511 h 1793187"/>
              <a:gd name="connsiteX2" fmla="*/ 712470 w 712470"/>
              <a:gd name="connsiteY2" fmla="*/ 896593 h 1793187"/>
              <a:gd name="connsiteX3" fmla="*/ 410573 w 712470"/>
              <a:gd name="connsiteY3" fmla="*/ 1733675 h 1793187"/>
              <a:gd name="connsiteX4" fmla="*/ 356235 w 712470"/>
              <a:gd name="connsiteY4" fmla="*/ 1793187 h 1793187"/>
              <a:gd name="connsiteX5" fmla="*/ 301897 w 712470"/>
              <a:gd name="connsiteY5" fmla="*/ 1733675 h 1793187"/>
              <a:gd name="connsiteX6" fmla="*/ 0 w 712470"/>
              <a:gd name="connsiteY6" fmla="*/ 896593 h 1793187"/>
              <a:gd name="connsiteX7" fmla="*/ 301897 w 712470"/>
              <a:gd name="connsiteY7" fmla="*/ 59511 h 1793187"/>
              <a:gd name="connsiteX8" fmla="*/ 356235 w 712470"/>
              <a:gd name="connsiteY8" fmla="*/ 0 h 1793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470" h="1793187">
                <a:moveTo>
                  <a:pt x="356235" y="0"/>
                </a:moveTo>
                <a:lnTo>
                  <a:pt x="410573" y="59511"/>
                </a:lnTo>
                <a:cubicBezTo>
                  <a:pt x="599175" y="286990"/>
                  <a:pt x="712470" y="578622"/>
                  <a:pt x="712470" y="896593"/>
                </a:cubicBezTo>
                <a:cubicBezTo>
                  <a:pt x="712470" y="1214565"/>
                  <a:pt x="599175" y="1506197"/>
                  <a:pt x="410573" y="1733675"/>
                </a:cubicBezTo>
                <a:lnTo>
                  <a:pt x="356235" y="1793187"/>
                </a:lnTo>
                <a:lnTo>
                  <a:pt x="301897" y="1733675"/>
                </a:lnTo>
                <a:cubicBezTo>
                  <a:pt x="113296" y="1506197"/>
                  <a:pt x="0" y="1214565"/>
                  <a:pt x="0" y="896593"/>
                </a:cubicBezTo>
                <a:cubicBezTo>
                  <a:pt x="0" y="578622"/>
                  <a:pt x="113296" y="286990"/>
                  <a:pt x="301897" y="59511"/>
                </a:cubicBezTo>
                <a:lnTo>
                  <a:pt x="356235" y="0"/>
                </a:ln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a:spLocks noChangeAspect="1"/>
          </p:cNvSpPr>
          <p:nvPr/>
        </p:nvSpPr>
        <p:spPr>
          <a:xfrm>
            <a:off x="4316179" y="2747900"/>
            <a:ext cx="1801853" cy="2072806"/>
          </a:xfrm>
          <a:custGeom>
            <a:avLst/>
            <a:gdLst>
              <a:gd name="connsiteX0" fmla="*/ 1322070 w 2287905"/>
              <a:gd name="connsiteY0" fmla="*/ 0 h 2631948"/>
              <a:gd name="connsiteX1" fmla="*/ 2256915 w 2287905"/>
              <a:gd name="connsiteY1" fmla="*/ 385440 h 2631948"/>
              <a:gd name="connsiteX2" fmla="*/ 2287905 w 2287905"/>
              <a:gd name="connsiteY2" fmla="*/ 419381 h 2631948"/>
              <a:gd name="connsiteX3" fmla="*/ 2233567 w 2287905"/>
              <a:gd name="connsiteY3" fmla="*/ 478892 h 2631948"/>
              <a:gd name="connsiteX4" fmla="*/ 1931670 w 2287905"/>
              <a:gd name="connsiteY4" fmla="*/ 1315974 h 2631948"/>
              <a:gd name="connsiteX5" fmla="*/ 2233567 w 2287905"/>
              <a:gd name="connsiteY5" fmla="*/ 2153056 h 2631948"/>
              <a:gd name="connsiteX6" fmla="*/ 2287905 w 2287905"/>
              <a:gd name="connsiteY6" fmla="*/ 2212568 h 2631948"/>
              <a:gd name="connsiteX7" fmla="*/ 2256915 w 2287905"/>
              <a:gd name="connsiteY7" fmla="*/ 2246508 h 2631948"/>
              <a:gd name="connsiteX8" fmla="*/ 1322070 w 2287905"/>
              <a:gd name="connsiteY8" fmla="*/ 2631948 h 2631948"/>
              <a:gd name="connsiteX9" fmla="*/ 0 w 2287905"/>
              <a:gd name="connsiteY9" fmla="*/ 1315974 h 2631948"/>
              <a:gd name="connsiteX10" fmla="*/ 1322070 w 2287905"/>
              <a:gd name="connsiteY10" fmla="*/ 0 h 263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7905" h="2631948">
                <a:moveTo>
                  <a:pt x="1322070" y="0"/>
                </a:moveTo>
                <a:cubicBezTo>
                  <a:pt x="1687150" y="0"/>
                  <a:pt x="2017667" y="147296"/>
                  <a:pt x="2256915" y="385440"/>
                </a:cubicBezTo>
                <a:lnTo>
                  <a:pt x="2287905" y="419381"/>
                </a:lnTo>
                <a:lnTo>
                  <a:pt x="2233567" y="478892"/>
                </a:lnTo>
                <a:cubicBezTo>
                  <a:pt x="2044966" y="706371"/>
                  <a:pt x="1931670" y="998003"/>
                  <a:pt x="1931670" y="1315974"/>
                </a:cubicBezTo>
                <a:cubicBezTo>
                  <a:pt x="1931670" y="1633946"/>
                  <a:pt x="2044966" y="1925578"/>
                  <a:pt x="2233567" y="2153056"/>
                </a:cubicBezTo>
                <a:lnTo>
                  <a:pt x="2287905" y="2212568"/>
                </a:lnTo>
                <a:lnTo>
                  <a:pt x="2256915" y="2246508"/>
                </a:lnTo>
                <a:cubicBezTo>
                  <a:pt x="2017667" y="2484653"/>
                  <a:pt x="1687150" y="2631948"/>
                  <a:pt x="1322070" y="2631948"/>
                </a:cubicBezTo>
                <a:cubicBezTo>
                  <a:pt x="591911" y="2631948"/>
                  <a:pt x="0" y="2042766"/>
                  <a:pt x="0" y="1315974"/>
                </a:cubicBezTo>
                <a:cubicBezTo>
                  <a:pt x="0" y="589182"/>
                  <a:pt x="591911" y="0"/>
                  <a:pt x="1322070" y="0"/>
                </a:cubicBez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a:spLocks noChangeAspect="1"/>
          </p:cNvSpPr>
          <p:nvPr/>
        </p:nvSpPr>
        <p:spPr>
          <a:xfrm>
            <a:off x="6126656" y="2747900"/>
            <a:ext cx="1801853" cy="2072806"/>
          </a:xfrm>
          <a:custGeom>
            <a:avLst/>
            <a:gdLst>
              <a:gd name="connsiteX0" fmla="*/ 965835 w 2287905"/>
              <a:gd name="connsiteY0" fmla="*/ 0 h 2631948"/>
              <a:gd name="connsiteX1" fmla="*/ 2287905 w 2287905"/>
              <a:gd name="connsiteY1" fmla="*/ 1315974 h 2631948"/>
              <a:gd name="connsiteX2" fmla="*/ 965835 w 2287905"/>
              <a:gd name="connsiteY2" fmla="*/ 2631948 h 2631948"/>
              <a:gd name="connsiteX3" fmla="*/ 30990 w 2287905"/>
              <a:gd name="connsiteY3" fmla="*/ 2246508 h 2631948"/>
              <a:gd name="connsiteX4" fmla="*/ 0 w 2287905"/>
              <a:gd name="connsiteY4" fmla="*/ 2212568 h 2631948"/>
              <a:gd name="connsiteX5" fmla="*/ 54338 w 2287905"/>
              <a:gd name="connsiteY5" fmla="*/ 2153056 h 2631948"/>
              <a:gd name="connsiteX6" fmla="*/ 356235 w 2287905"/>
              <a:gd name="connsiteY6" fmla="*/ 1315974 h 2631948"/>
              <a:gd name="connsiteX7" fmla="*/ 54338 w 2287905"/>
              <a:gd name="connsiteY7" fmla="*/ 478892 h 2631948"/>
              <a:gd name="connsiteX8" fmla="*/ 0 w 2287905"/>
              <a:gd name="connsiteY8" fmla="*/ 419381 h 2631948"/>
              <a:gd name="connsiteX9" fmla="*/ 30990 w 2287905"/>
              <a:gd name="connsiteY9" fmla="*/ 385440 h 2631948"/>
              <a:gd name="connsiteX10" fmla="*/ 965835 w 2287905"/>
              <a:gd name="connsiteY10" fmla="*/ 0 h 263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7905" h="2631948">
                <a:moveTo>
                  <a:pt x="965835" y="0"/>
                </a:moveTo>
                <a:cubicBezTo>
                  <a:pt x="1695994" y="0"/>
                  <a:pt x="2287905" y="589182"/>
                  <a:pt x="2287905" y="1315974"/>
                </a:cubicBezTo>
                <a:cubicBezTo>
                  <a:pt x="2287905" y="2042766"/>
                  <a:pt x="1695994" y="2631948"/>
                  <a:pt x="965835" y="2631948"/>
                </a:cubicBezTo>
                <a:cubicBezTo>
                  <a:pt x="600755" y="2631948"/>
                  <a:pt x="270238" y="2484653"/>
                  <a:pt x="30990" y="2246508"/>
                </a:cubicBezTo>
                <a:lnTo>
                  <a:pt x="0" y="2212568"/>
                </a:lnTo>
                <a:lnTo>
                  <a:pt x="54338" y="2153056"/>
                </a:lnTo>
                <a:cubicBezTo>
                  <a:pt x="242940" y="1925578"/>
                  <a:pt x="356235" y="1633946"/>
                  <a:pt x="356235" y="1315974"/>
                </a:cubicBezTo>
                <a:cubicBezTo>
                  <a:pt x="356235" y="998003"/>
                  <a:pt x="242940" y="706371"/>
                  <a:pt x="54338" y="478892"/>
                </a:cubicBezTo>
                <a:lnTo>
                  <a:pt x="0" y="419381"/>
                </a:lnTo>
                <a:lnTo>
                  <a:pt x="30990" y="385440"/>
                </a:lnTo>
                <a:cubicBezTo>
                  <a:pt x="270238" y="147296"/>
                  <a:pt x="600755" y="0"/>
                  <a:pt x="965835" y="0"/>
                </a:cubicBezTo>
                <a:close/>
              </a:path>
            </a:pathLst>
          </a:cu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a:spLocks noChangeAspect="1"/>
          </p:cNvSpPr>
          <p:nvPr/>
        </p:nvSpPr>
        <p:spPr>
          <a:xfrm flipH="1">
            <a:off x="4337265" y="3572748"/>
            <a:ext cx="1580313" cy="400110"/>
          </a:xfrm>
          <a:prstGeom prst="rect">
            <a:avLst/>
          </a:prstGeom>
          <a:noFill/>
        </p:spPr>
        <p:txBody>
          <a:bodyPr wrap="square" rtlCol="0">
            <a:spAutoFit/>
          </a:bodyPr>
          <a:lstStyle/>
          <a:p>
            <a:pPr algn="ctr"/>
            <a:r>
              <a:rPr lang="en-US" sz="2000" dirty="0" smtClean="0"/>
              <a:t>Smokers</a:t>
            </a:r>
            <a:endParaRPr lang="en-US" sz="2000" dirty="0"/>
          </a:p>
        </p:txBody>
      </p:sp>
      <p:sp>
        <p:nvSpPr>
          <p:cNvPr id="38" name="TextBox 37"/>
          <p:cNvSpPr txBox="1">
            <a:spLocks noChangeAspect="1"/>
          </p:cNvSpPr>
          <p:nvPr/>
        </p:nvSpPr>
        <p:spPr>
          <a:xfrm flipH="1">
            <a:off x="6328355" y="3434248"/>
            <a:ext cx="1580313" cy="707886"/>
          </a:xfrm>
          <a:prstGeom prst="rect">
            <a:avLst/>
          </a:prstGeom>
          <a:noFill/>
        </p:spPr>
        <p:txBody>
          <a:bodyPr wrap="square" rtlCol="0">
            <a:spAutoFit/>
          </a:bodyPr>
          <a:lstStyle/>
          <a:p>
            <a:pPr algn="ctr"/>
            <a:r>
              <a:rPr lang="en-US" sz="2000" dirty="0" smtClean="0"/>
              <a:t>Cancer patients</a:t>
            </a:r>
            <a:endParaRPr lang="en-US" sz="2000" dirty="0"/>
          </a:p>
        </p:txBody>
      </p:sp>
    </p:spTree>
    <p:extLst>
      <p:ext uri="{BB962C8B-B14F-4D97-AF65-F5344CB8AC3E}">
        <p14:creationId xmlns:p14="http://schemas.microsoft.com/office/powerpoint/2010/main" val="2795566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Boolean logic &amp; indexing</a:t>
            </a:r>
            <a:endParaRPr lang="en-US" dirty="0"/>
          </a:p>
        </p:txBody>
      </p:sp>
      <p:sp>
        <p:nvSpPr>
          <p:cNvPr id="6" name="Content Placeholder 5"/>
          <p:cNvSpPr>
            <a:spLocks noGrp="1"/>
          </p:cNvSpPr>
          <p:nvPr>
            <p:ph sz="half" idx="4294967295"/>
          </p:nvPr>
        </p:nvSpPr>
        <p:spPr>
          <a:xfrm>
            <a:off x="838200" y="1825625"/>
            <a:ext cx="5181600" cy="4351338"/>
          </a:xfrm>
          <a:prstGeom prst="rect">
            <a:avLst/>
          </a:prstGeom>
        </p:spPr>
        <p:txBody>
          <a:bodyPr>
            <a:normAutofit fontScale="55000" lnSpcReduction="20000"/>
          </a:bodyPr>
          <a:lstStyle/>
          <a:p>
            <a:r>
              <a:rPr lang="en-US" dirty="0" smtClean="0"/>
              <a:t>Define a simple vector:</a:t>
            </a:r>
          </a:p>
          <a:p>
            <a:r>
              <a:rPr lang="en-US" dirty="0" smtClean="0"/>
              <a:t>x &lt;- c(1:12)</a:t>
            </a:r>
          </a:p>
          <a:p>
            <a:r>
              <a:rPr lang="en-US" dirty="0" smtClean="0"/>
              <a:t>x[x&gt;9]</a:t>
            </a:r>
          </a:p>
          <a:p>
            <a:pPr lvl="1"/>
            <a:r>
              <a:rPr lang="en-US" dirty="0" smtClean="0"/>
              <a:t># 10 11 12</a:t>
            </a:r>
          </a:p>
          <a:p>
            <a:pPr lvl="1"/>
            <a:endParaRPr lang="en-US" dirty="0"/>
          </a:p>
          <a:p>
            <a:r>
              <a:rPr lang="en-US" dirty="0" smtClean="0"/>
              <a:t>Or:</a:t>
            </a:r>
          </a:p>
          <a:p>
            <a:pPr lvl="1"/>
            <a:r>
              <a:rPr lang="en-US" dirty="0"/>
              <a:t>x</a:t>
            </a:r>
            <a:r>
              <a:rPr lang="en-US" dirty="0" smtClean="0"/>
              <a:t>[x &lt; 3 | x &gt; 9]</a:t>
            </a:r>
          </a:p>
          <a:p>
            <a:pPr lvl="2"/>
            <a:r>
              <a:rPr lang="en-US" dirty="0" smtClean="0"/>
              <a:t># 1 2 10 11 12</a:t>
            </a:r>
          </a:p>
          <a:p>
            <a:pPr lvl="1"/>
            <a:endParaRPr lang="en-US" dirty="0"/>
          </a:p>
          <a:p>
            <a:r>
              <a:rPr lang="en-US" dirty="0" smtClean="0"/>
              <a:t>And: </a:t>
            </a:r>
          </a:p>
          <a:p>
            <a:pPr lvl="1"/>
            <a:r>
              <a:rPr lang="en-US" dirty="0" smtClean="0"/>
              <a:t>x[x &gt;= 3 &amp; x &lt; 9]</a:t>
            </a:r>
          </a:p>
          <a:p>
            <a:pPr lvl="2"/>
            <a:r>
              <a:rPr lang="en-US" dirty="0" smtClean="0"/>
              <a:t># 3 4 5 6 7 8</a:t>
            </a:r>
            <a:endParaRPr lang="en-US" dirty="0"/>
          </a:p>
        </p:txBody>
      </p:sp>
      <p:sp>
        <p:nvSpPr>
          <p:cNvPr id="7" name="Content Placeholder 6"/>
          <p:cNvSpPr>
            <a:spLocks noGrp="1"/>
          </p:cNvSpPr>
          <p:nvPr>
            <p:ph sz="half" idx="4294967295"/>
          </p:nvPr>
        </p:nvSpPr>
        <p:spPr>
          <a:xfrm>
            <a:off x="6172200" y="1825625"/>
            <a:ext cx="5181600" cy="4351338"/>
          </a:xfrm>
          <a:prstGeom prst="rect">
            <a:avLst/>
          </a:prstGeom>
        </p:spPr>
        <p:txBody>
          <a:bodyPr>
            <a:normAutofit fontScale="55000" lnSpcReduction="20000"/>
          </a:bodyPr>
          <a:lstStyle/>
          <a:p>
            <a:r>
              <a:rPr lang="en-US" dirty="0" smtClean="0"/>
              <a:t>A look under the hood:</a:t>
            </a:r>
          </a:p>
          <a:p>
            <a:pPr lvl="1"/>
            <a:r>
              <a:rPr lang="en-US" dirty="0" smtClean="0"/>
              <a:t>1 2 3 4 5 6 7 8 9 10 11 12</a:t>
            </a:r>
            <a:endParaRPr lang="en-US" dirty="0"/>
          </a:p>
          <a:p>
            <a:pPr lvl="1"/>
            <a:r>
              <a:rPr lang="en-US" dirty="0" smtClean="0"/>
              <a:t>F </a:t>
            </a:r>
            <a:r>
              <a:rPr lang="en-US" dirty="0" err="1" smtClean="0"/>
              <a:t>F</a:t>
            </a:r>
            <a:r>
              <a:rPr lang="en-US" dirty="0" smtClean="0"/>
              <a:t> </a:t>
            </a:r>
            <a:r>
              <a:rPr lang="en-US" dirty="0" err="1" smtClean="0"/>
              <a:t>F</a:t>
            </a:r>
            <a:r>
              <a:rPr lang="en-US" dirty="0" smtClean="0"/>
              <a:t>  </a:t>
            </a:r>
            <a:r>
              <a:rPr lang="en-US" dirty="0" err="1" smtClean="0"/>
              <a:t>F</a:t>
            </a:r>
            <a:r>
              <a:rPr lang="en-US" dirty="0" smtClean="0"/>
              <a:t> </a:t>
            </a:r>
            <a:r>
              <a:rPr lang="en-US" dirty="0" err="1" smtClean="0"/>
              <a:t>F</a:t>
            </a:r>
            <a:r>
              <a:rPr lang="en-US" dirty="0" smtClean="0"/>
              <a:t> </a:t>
            </a:r>
            <a:r>
              <a:rPr lang="en-US" dirty="0" err="1" smtClean="0"/>
              <a:t>F</a:t>
            </a:r>
            <a:r>
              <a:rPr lang="en-US" dirty="0" smtClean="0"/>
              <a:t> </a:t>
            </a:r>
            <a:r>
              <a:rPr lang="en-US" dirty="0" err="1" smtClean="0"/>
              <a:t>F</a:t>
            </a:r>
            <a:r>
              <a:rPr lang="en-US" dirty="0" smtClean="0"/>
              <a:t> </a:t>
            </a:r>
            <a:r>
              <a:rPr lang="en-US" dirty="0" err="1" smtClean="0"/>
              <a:t>F</a:t>
            </a:r>
            <a:r>
              <a:rPr lang="en-US" dirty="0" smtClean="0"/>
              <a:t>  </a:t>
            </a:r>
            <a:r>
              <a:rPr lang="en-US" dirty="0" err="1" smtClean="0"/>
              <a:t>F</a:t>
            </a:r>
            <a:r>
              <a:rPr lang="en-US" dirty="0" smtClean="0"/>
              <a:t>  T   </a:t>
            </a:r>
            <a:r>
              <a:rPr lang="en-US" dirty="0" err="1" smtClean="0"/>
              <a:t>T</a:t>
            </a:r>
            <a:r>
              <a:rPr lang="en-US" dirty="0" smtClean="0"/>
              <a:t>    </a:t>
            </a:r>
            <a:r>
              <a:rPr lang="en-US" dirty="0" err="1" smtClean="0"/>
              <a:t>T</a:t>
            </a:r>
            <a:endParaRPr lang="en-US" dirty="0" smtClean="0"/>
          </a:p>
          <a:p>
            <a:pPr lvl="1"/>
            <a:endParaRPr lang="en-US" dirty="0"/>
          </a:p>
          <a:p>
            <a:pPr lvl="1"/>
            <a:r>
              <a:rPr lang="en-US" dirty="0" smtClean="0"/>
              <a:t>R selects the values that are true(T) and returns this subset of values</a:t>
            </a:r>
          </a:p>
          <a:p>
            <a:pPr lvl="1"/>
            <a:endParaRPr lang="en-US" dirty="0"/>
          </a:p>
          <a:p>
            <a:pPr lvl="1"/>
            <a:r>
              <a:rPr lang="en-US" dirty="0" smtClean="0"/>
              <a:t>This (above) is a “low-level” explanation of what the “high-level” functions (left column) are doing</a:t>
            </a:r>
          </a:p>
          <a:p>
            <a:pPr lvl="1"/>
            <a:endParaRPr lang="en-US" dirty="0" smtClean="0"/>
          </a:p>
          <a:p>
            <a:pPr lvl="1"/>
            <a:r>
              <a:rPr lang="en-US" dirty="0" smtClean="0"/>
              <a:t>Numbers 1-12 are </a:t>
            </a:r>
            <a:r>
              <a:rPr lang="en-US" u="sng" dirty="0" smtClean="0"/>
              <a:t>indexes</a:t>
            </a:r>
            <a:r>
              <a:rPr lang="en-US" dirty="0" smtClean="0"/>
              <a:t> that reference one “indexed” value in vector c()</a:t>
            </a:r>
            <a:endParaRPr lang="en-US" dirty="0"/>
          </a:p>
        </p:txBody>
      </p:sp>
      <p:cxnSp>
        <p:nvCxnSpPr>
          <p:cNvPr id="9" name="Straight Arrow Connector 8"/>
          <p:cNvCxnSpPr/>
          <p:nvPr/>
        </p:nvCxnSpPr>
        <p:spPr>
          <a:xfrm flipV="1">
            <a:off x="2295728" y="2042809"/>
            <a:ext cx="3876472" cy="642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pPr>
              <a:defRPr/>
            </a:pPr>
            <a:fld id="{09DBDD65-0315-3D4E-8F6A-C2933BE6C519}" type="slidenum">
              <a:rPr lang="en-US" smtClean="0">
                <a:solidFill>
                  <a:prstClr val="black">
                    <a:tint val="75000"/>
                  </a:prstClr>
                </a:solidFill>
              </a:rPr>
              <a:pPr>
                <a:defRPr/>
              </a:pPr>
              <a:t>7</a:t>
            </a:fld>
            <a:endParaRPr lang="en-US">
              <a:solidFill>
                <a:prstClr val="black">
                  <a:tint val="75000"/>
                </a:prstClr>
              </a:solidFill>
            </a:endParaRPr>
          </a:p>
        </p:txBody>
      </p:sp>
    </p:spTree>
    <p:extLst>
      <p:ext uri="{BB962C8B-B14F-4D97-AF65-F5344CB8AC3E}">
        <p14:creationId xmlns:p14="http://schemas.microsoft.com/office/powerpoint/2010/main" val="335732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logic: if, then, else </a:t>
            </a:r>
            <a:endParaRPr lang="en-US" dirty="0"/>
          </a:p>
        </p:txBody>
      </p:sp>
      <p:sp>
        <p:nvSpPr>
          <p:cNvPr id="3" name="Content Placeholder 2"/>
          <p:cNvSpPr>
            <a:spLocks noGrp="1"/>
          </p:cNvSpPr>
          <p:nvPr>
            <p:ph sz="half" idx="4294967295"/>
          </p:nvPr>
        </p:nvSpPr>
        <p:spPr>
          <a:xfrm>
            <a:off x="838200" y="1825625"/>
            <a:ext cx="5181600" cy="4351338"/>
          </a:xfrm>
          <a:prstGeom prst="rect">
            <a:avLst/>
          </a:prstGeom>
        </p:spPr>
        <p:txBody>
          <a:bodyPr>
            <a:normAutofit fontScale="62500" lnSpcReduction="20000"/>
          </a:bodyPr>
          <a:lstStyle/>
          <a:p>
            <a:r>
              <a:rPr lang="en-US" dirty="0" smtClean="0"/>
              <a:t>Recall from before:</a:t>
            </a:r>
          </a:p>
          <a:p>
            <a:r>
              <a:rPr lang="en-US" dirty="0" smtClean="0"/>
              <a:t>x &lt;- c(1:12)</a:t>
            </a:r>
          </a:p>
          <a:p>
            <a:r>
              <a:rPr lang="en-US" dirty="0" smtClean="0"/>
              <a:t>x[x&gt;9]</a:t>
            </a:r>
          </a:p>
          <a:p>
            <a:pPr lvl="1"/>
            <a:r>
              <a:rPr lang="en-US" dirty="0" smtClean="0"/>
              <a:t># 10 11 12</a:t>
            </a:r>
          </a:p>
          <a:p>
            <a:endParaRPr lang="en-US" dirty="0" smtClean="0"/>
          </a:p>
          <a:p>
            <a:r>
              <a:rPr lang="en-US" dirty="0" smtClean="0"/>
              <a:t>And we broke this down as:</a:t>
            </a:r>
          </a:p>
          <a:p>
            <a:pPr lvl="1"/>
            <a:r>
              <a:rPr lang="en-US" dirty="0" smtClean="0"/>
              <a:t>1 2 3 4 5 6 7 8 9 10 11 12</a:t>
            </a:r>
          </a:p>
          <a:p>
            <a:pPr lvl="1"/>
            <a:r>
              <a:rPr lang="en-US" dirty="0" smtClean="0"/>
              <a:t>F </a:t>
            </a:r>
            <a:r>
              <a:rPr lang="en-US" dirty="0" err="1" smtClean="0"/>
              <a:t>F</a:t>
            </a:r>
            <a:r>
              <a:rPr lang="en-US" dirty="0" smtClean="0"/>
              <a:t> </a:t>
            </a:r>
            <a:r>
              <a:rPr lang="en-US" dirty="0" err="1" smtClean="0"/>
              <a:t>F</a:t>
            </a:r>
            <a:r>
              <a:rPr lang="en-US" dirty="0" smtClean="0"/>
              <a:t>  </a:t>
            </a:r>
            <a:r>
              <a:rPr lang="en-US" dirty="0" err="1" smtClean="0"/>
              <a:t>F</a:t>
            </a:r>
            <a:r>
              <a:rPr lang="en-US" dirty="0" smtClean="0"/>
              <a:t> </a:t>
            </a:r>
            <a:r>
              <a:rPr lang="en-US" dirty="0" err="1" smtClean="0"/>
              <a:t>F</a:t>
            </a:r>
            <a:r>
              <a:rPr lang="en-US" dirty="0" smtClean="0"/>
              <a:t> </a:t>
            </a:r>
            <a:r>
              <a:rPr lang="en-US" dirty="0" err="1" smtClean="0"/>
              <a:t>F</a:t>
            </a:r>
            <a:r>
              <a:rPr lang="en-US" dirty="0" smtClean="0"/>
              <a:t>  </a:t>
            </a:r>
            <a:r>
              <a:rPr lang="en-US" dirty="0" err="1" smtClean="0"/>
              <a:t>F</a:t>
            </a:r>
            <a:r>
              <a:rPr lang="en-US" dirty="0" smtClean="0"/>
              <a:t> </a:t>
            </a:r>
            <a:r>
              <a:rPr lang="en-US" dirty="0" err="1" smtClean="0"/>
              <a:t>F</a:t>
            </a:r>
            <a:r>
              <a:rPr lang="en-US" dirty="0" smtClean="0"/>
              <a:t>  </a:t>
            </a:r>
            <a:r>
              <a:rPr lang="en-US" dirty="0" err="1" smtClean="0"/>
              <a:t>F</a:t>
            </a:r>
            <a:r>
              <a:rPr lang="en-US" dirty="0" smtClean="0"/>
              <a:t>  T   </a:t>
            </a:r>
            <a:r>
              <a:rPr lang="en-US" dirty="0" err="1" smtClean="0"/>
              <a:t>T</a:t>
            </a:r>
            <a:r>
              <a:rPr lang="en-US" dirty="0" smtClean="0"/>
              <a:t>    </a:t>
            </a:r>
            <a:r>
              <a:rPr lang="en-US" dirty="0" err="1" smtClean="0"/>
              <a:t>T</a:t>
            </a:r>
            <a:endParaRPr lang="en-US" dirty="0" smtClean="0"/>
          </a:p>
          <a:p>
            <a:endParaRPr lang="en-US" dirty="0" smtClean="0"/>
          </a:p>
          <a:p>
            <a:r>
              <a:rPr lang="en-US" dirty="0" smtClean="0"/>
              <a:t>So how does R select the values we want?</a:t>
            </a:r>
          </a:p>
          <a:p>
            <a:endParaRPr lang="en-US" dirty="0"/>
          </a:p>
        </p:txBody>
      </p:sp>
      <p:sp>
        <p:nvSpPr>
          <p:cNvPr id="4" name="Content Placeholder 3"/>
          <p:cNvSpPr>
            <a:spLocks noGrp="1"/>
          </p:cNvSpPr>
          <p:nvPr>
            <p:ph sz="half" idx="4294967295"/>
          </p:nvPr>
        </p:nvSpPr>
        <p:spPr>
          <a:xfrm>
            <a:off x="6172200" y="1825625"/>
            <a:ext cx="5530174" cy="4351338"/>
          </a:xfrm>
          <a:prstGeom prst="rect">
            <a:avLst/>
          </a:prstGeom>
        </p:spPr>
        <p:txBody>
          <a:bodyPr>
            <a:normAutofit fontScale="55000" lnSpcReduction="20000"/>
          </a:bodyPr>
          <a:lstStyle/>
          <a:p>
            <a:r>
              <a:rPr lang="en-US" dirty="0" smtClean="0"/>
              <a:t>Lo</a:t>
            </a:r>
            <a:r>
              <a:rPr lang="en-US" dirty="0" smtClean="0"/>
              <a:t>oking even deeper </a:t>
            </a:r>
            <a:r>
              <a:rPr lang="en-US" dirty="0" smtClean="0"/>
              <a:t>under the hood:</a:t>
            </a:r>
          </a:p>
          <a:p>
            <a:pPr lvl="1"/>
            <a:r>
              <a:rPr lang="en-US" dirty="0" smtClean="0"/>
              <a:t>R must check each value, and make a choice based on T/F</a:t>
            </a:r>
          </a:p>
          <a:p>
            <a:pPr lvl="1"/>
            <a:r>
              <a:rPr lang="en-US" dirty="0" smtClean="0"/>
              <a:t>We can do this with the if() statement</a:t>
            </a:r>
          </a:p>
          <a:p>
            <a:pPr lvl="2"/>
            <a:r>
              <a:rPr lang="en-US" dirty="0" smtClean="0"/>
              <a:t>Each value in x[</a:t>
            </a:r>
            <a:r>
              <a:rPr lang="en-US" dirty="0" err="1" smtClean="0"/>
              <a:t>i</a:t>
            </a:r>
            <a:r>
              <a:rPr lang="en-US" dirty="0" smtClean="0"/>
              <a:t>] may be accessed by the integer position [</a:t>
            </a:r>
            <a:r>
              <a:rPr lang="en-US" dirty="0" err="1" smtClean="0"/>
              <a:t>i</a:t>
            </a:r>
            <a:r>
              <a:rPr lang="en-US" dirty="0" smtClean="0"/>
              <a:t>] in the list</a:t>
            </a:r>
          </a:p>
          <a:p>
            <a:pPr lvl="1"/>
            <a:endParaRPr lang="en-US" dirty="0"/>
          </a:p>
          <a:p>
            <a:pPr lvl="1"/>
            <a:r>
              <a:rPr lang="en-US" b="1" u="sng" dirty="0" smtClean="0"/>
              <a:t>if</a:t>
            </a:r>
            <a:r>
              <a:rPr lang="en-US" dirty="0" smtClean="0"/>
              <a:t>(x[1]&gt;9==T, {</a:t>
            </a:r>
            <a:r>
              <a:rPr lang="en-US" b="1" u="sng" dirty="0" smtClean="0"/>
              <a:t>then</a:t>
            </a:r>
            <a:r>
              <a:rPr lang="en-US" dirty="0" smtClean="0"/>
              <a:t> do something})</a:t>
            </a:r>
          </a:p>
          <a:p>
            <a:pPr lvl="1"/>
            <a:r>
              <a:rPr lang="en-US" b="1" u="sng" dirty="0" smtClean="0"/>
              <a:t>if</a:t>
            </a:r>
            <a:r>
              <a:rPr lang="en-US" dirty="0" smtClean="0"/>
              <a:t>(x[2]&gt;9 ==T, {</a:t>
            </a:r>
            <a:r>
              <a:rPr lang="en-US" b="1" u="sng" dirty="0" smtClean="0"/>
              <a:t>then</a:t>
            </a:r>
            <a:r>
              <a:rPr lang="en-US" dirty="0" smtClean="0"/>
              <a:t> do something})</a:t>
            </a:r>
          </a:p>
          <a:p>
            <a:pPr marL="914400" lvl="2" indent="0">
              <a:buNone/>
            </a:pPr>
            <a:r>
              <a:rPr lang="en-US" dirty="0" smtClean="0"/>
              <a:t>...</a:t>
            </a:r>
          </a:p>
          <a:p>
            <a:pPr lvl="1"/>
            <a:r>
              <a:rPr lang="en-US" b="1" u="sng" dirty="0" smtClean="0"/>
              <a:t>if</a:t>
            </a:r>
            <a:r>
              <a:rPr lang="en-US" dirty="0" smtClean="0"/>
              <a:t>(x[11]&gt;</a:t>
            </a:r>
            <a:r>
              <a:rPr lang="en-US" dirty="0" smtClean="0"/>
              <a:t>9 ==T, {</a:t>
            </a:r>
            <a:r>
              <a:rPr lang="en-US" b="1" u="sng" dirty="0" smtClean="0"/>
              <a:t>then</a:t>
            </a:r>
            <a:r>
              <a:rPr lang="en-US" dirty="0" smtClean="0"/>
              <a:t> do something})</a:t>
            </a:r>
          </a:p>
          <a:p>
            <a:pPr lvl="1"/>
            <a:r>
              <a:rPr lang="en-US" b="1" u="sng" dirty="0" smtClean="0"/>
              <a:t>if</a:t>
            </a:r>
            <a:r>
              <a:rPr lang="en-US" dirty="0" smtClean="0"/>
              <a:t>(x[12]&gt;</a:t>
            </a:r>
            <a:r>
              <a:rPr lang="en-US" dirty="0" smtClean="0"/>
              <a:t>9 ==T, {</a:t>
            </a:r>
            <a:r>
              <a:rPr lang="en-US" b="1" u="sng" dirty="0" smtClean="0"/>
              <a:t>then</a:t>
            </a:r>
            <a:r>
              <a:rPr lang="en-US" dirty="0" smtClean="0"/>
              <a:t> do something})</a:t>
            </a:r>
          </a:p>
        </p:txBody>
      </p:sp>
      <p:sp>
        <p:nvSpPr>
          <p:cNvPr id="5" name="TextBox 4"/>
          <p:cNvSpPr txBox="1"/>
          <p:nvPr/>
        </p:nvSpPr>
        <p:spPr>
          <a:xfrm>
            <a:off x="5663119" y="5865674"/>
            <a:ext cx="6705600" cy="646331"/>
          </a:xfrm>
          <a:prstGeom prst="rect">
            <a:avLst/>
          </a:prstGeom>
          <a:noFill/>
        </p:spPr>
        <p:txBody>
          <a:bodyPr wrap="square" rtlCol="0">
            <a:spAutoFit/>
          </a:bodyPr>
          <a:lstStyle/>
          <a:p>
            <a:r>
              <a:rPr lang="en-US" dirty="0" smtClean="0"/>
              <a:t>Note: in many languages, the double equals means “conditional equal” as opposed as “defined to be equal” (single equal sign)</a:t>
            </a:r>
            <a:endParaRPr lang="en-US" dirty="0"/>
          </a:p>
        </p:txBody>
      </p:sp>
      <p:sp>
        <p:nvSpPr>
          <p:cNvPr id="6" name="Slide Number Placeholder 5"/>
          <p:cNvSpPr>
            <a:spLocks noGrp="1"/>
          </p:cNvSpPr>
          <p:nvPr>
            <p:ph type="sldNum" sz="quarter" idx="12"/>
          </p:nvPr>
        </p:nvSpPr>
        <p:spPr/>
        <p:txBody>
          <a:bodyPr/>
          <a:lstStyle/>
          <a:p>
            <a:pPr>
              <a:defRPr/>
            </a:pPr>
            <a:fld id="{09DBDD65-0315-3D4E-8F6A-C2933BE6C519}" type="slidenum">
              <a:rPr lang="en-US" smtClean="0">
                <a:solidFill>
                  <a:prstClr val="black">
                    <a:tint val="75000"/>
                  </a:prstClr>
                </a:solidFill>
              </a:rPr>
              <a:pPr>
                <a:defRPr/>
              </a:pPr>
              <a:t>8</a:t>
            </a:fld>
            <a:endParaRPr lang="en-US">
              <a:solidFill>
                <a:prstClr val="black">
                  <a:tint val="75000"/>
                </a:prstClr>
              </a:solidFill>
            </a:endParaRPr>
          </a:p>
        </p:txBody>
      </p:sp>
    </p:spTree>
    <p:extLst>
      <p:ext uri="{BB962C8B-B14F-4D97-AF65-F5344CB8AC3E}">
        <p14:creationId xmlns:p14="http://schemas.microsoft.com/office/powerpoint/2010/main" val="119694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logical functions: if, then, else </a:t>
            </a:r>
            <a:endParaRPr lang="en-US" dirty="0"/>
          </a:p>
        </p:txBody>
      </p:sp>
      <p:sp>
        <p:nvSpPr>
          <p:cNvPr id="3" name="Content Placeholder 2"/>
          <p:cNvSpPr>
            <a:spLocks noGrp="1"/>
          </p:cNvSpPr>
          <p:nvPr>
            <p:ph sz="half" idx="4294967295"/>
          </p:nvPr>
        </p:nvSpPr>
        <p:spPr>
          <a:xfrm>
            <a:off x="838200" y="1825625"/>
            <a:ext cx="5181600" cy="4351338"/>
          </a:xfrm>
          <a:prstGeom prst="rect">
            <a:avLst/>
          </a:prstGeom>
        </p:spPr>
        <p:txBody>
          <a:bodyPr>
            <a:normAutofit/>
          </a:bodyPr>
          <a:lstStyle/>
          <a:p>
            <a:r>
              <a:rPr lang="en-US" sz="2000" dirty="0" smtClean="0"/>
              <a:t>In general, the </a:t>
            </a:r>
            <a:r>
              <a:rPr lang="en-US" sz="2000" dirty="0" smtClean="0"/>
              <a:t>if() </a:t>
            </a:r>
            <a:r>
              <a:rPr lang="en-US" sz="2000" dirty="0" smtClean="0"/>
              <a:t>statement follows the format:</a:t>
            </a:r>
          </a:p>
          <a:p>
            <a:pPr lvl="1"/>
            <a:r>
              <a:rPr lang="en-US" sz="1800" u="sng" dirty="0" smtClean="0"/>
              <a:t>If</a:t>
            </a:r>
            <a:r>
              <a:rPr lang="en-US" sz="1800" dirty="0" smtClean="0"/>
              <a:t>(some condition = </a:t>
            </a:r>
            <a:r>
              <a:rPr lang="en-US" sz="1800" u="sng" dirty="0" smtClean="0"/>
              <a:t>true</a:t>
            </a:r>
            <a:r>
              <a:rPr lang="en-US" sz="1800" dirty="0" smtClean="0"/>
              <a:t> </a:t>
            </a:r>
            <a:r>
              <a:rPr lang="en-US" sz="1800" dirty="0" smtClean="0"/>
              <a:t>{then do something})</a:t>
            </a:r>
          </a:p>
          <a:p>
            <a:pPr lvl="1"/>
            <a:endParaRPr lang="en-US" sz="1800" dirty="0"/>
          </a:p>
          <a:p>
            <a:r>
              <a:rPr lang="en-US" sz="2000" dirty="0" smtClean="0"/>
              <a:t>In our example, R creates a second list that only holds the values that meet the conditions of our logical check</a:t>
            </a:r>
          </a:p>
          <a:p>
            <a:endParaRPr lang="en-US" sz="2000" dirty="0"/>
          </a:p>
        </p:txBody>
      </p:sp>
      <p:sp>
        <p:nvSpPr>
          <p:cNvPr id="4" name="Content Placeholder 3"/>
          <p:cNvSpPr>
            <a:spLocks noGrp="1"/>
          </p:cNvSpPr>
          <p:nvPr>
            <p:ph sz="half" idx="4294967295"/>
          </p:nvPr>
        </p:nvSpPr>
        <p:spPr>
          <a:xfrm>
            <a:off x="6172199" y="1825625"/>
            <a:ext cx="5413443" cy="4351338"/>
          </a:xfrm>
          <a:prstGeom prst="rect">
            <a:avLst/>
          </a:prstGeom>
        </p:spPr>
        <p:txBody>
          <a:bodyPr>
            <a:normAutofit fontScale="47500" lnSpcReduction="20000"/>
          </a:bodyPr>
          <a:lstStyle/>
          <a:p>
            <a:r>
              <a:rPr lang="en-US" dirty="0" smtClean="0"/>
              <a:t>Define a temporary vector:</a:t>
            </a:r>
          </a:p>
          <a:p>
            <a:r>
              <a:rPr lang="en-US" dirty="0" err="1"/>
              <a:t>t</a:t>
            </a:r>
            <a:r>
              <a:rPr lang="en-US" dirty="0" err="1" smtClean="0"/>
              <a:t>emp_list</a:t>
            </a:r>
            <a:r>
              <a:rPr lang="en-US" dirty="0" smtClean="0"/>
              <a:t>&lt;-c()</a:t>
            </a:r>
          </a:p>
          <a:p>
            <a:r>
              <a:rPr lang="en-US" dirty="0" smtClean="0"/>
              <a:t>Check the values in x[], and append selected values to the </a:t>
            </a:r>
            <a:r>
              <a:rPr lang="en-US" dirty="0" err="1" smtClean="0"/>
              <a:t>temp_list</a:t>
            </a:r>
            <a:r>
              <a:rPr lang="en-US" dirty="0" smtClean="0"/>
              <a:t> </a:t>
            </a:r>
          </a:p>
          <a:p>
            <a:endParaRPr lang="en-US" dirty="0"/>
          </a:p>
          <a:p>
            <a:pPr lvl="1"/>
            <a:r>
              <a:rPr lang="en-US" b="1" u="sng" dirty="0" smtClean="0"/>
              <a:t>if</a:t>
            </a:r>
            <a:r>
              <a:rPr lang="en-US" dirty="0" smtClean="0"/>
              <a:t>(x[1]&gt;9 {</a:t>
            </a:r>
            <a:r>
              <a:rPr lang="en-US" dirty="0" err="1" smtClean="0"/>
              <a:t>temp_list</a:t>
            </a:r>
            <a:r>
              <a:rPr lang="en-US" dirty="0" smtClean="0"/>
              <a:t> &lt;- c(</a:t>
            </a:r>
            <a:r>
              <a:rPr lang="en-US" dirty="0" err="1" smtClean="0"/>
              <a:t>temp_list</a:t>
            </a:r>
            <a:r>
              <a:rPr lang="en-US" dirty="0" smtClean="0"/>
              <a:t>, x[1]})</a:t>
            </a:r>
          </a:p>
          <a:p>
            <a:pPr marL="914400" lvl="2" indent="0">
              <a:buNone/>
            </a:pPr>
            <a:r>
              <a:rPr lang="en-US" dirty="0" smtClean="0"/>
              <a:t>...</a:t>
            </a:r>
          </a:p>
          <a:p>
            <a:pPr lvl="1"/>
            <a:r>
              <a:rPr lang="en-US" b="1" u="sng" dirty="0" smtClean="0"/>
              <a:t>if</a:t>
            </a:r>
            <a:r>
              <a:rPr lang="en-US" dirty="0" smtClean="0"/>
              <a:t>(x[12]&gt;</a:t>
            </a:r>
            <a:r>
              <a:rPr lang="en-US" dirty="0" smtClean="0"/>
              <a:t>9 {</a:t>
            </a:r>
            <a:r>
              <a:rPr lang="en-US" dirty="0" err="1" smtClean="0"/>
              <a:t>temp_list</a:t>
            </a:r>
            <a:r>
              <a:rPr lang="en-US" dirty="0" smtClean="0"/>
              <a:t> &lt;- c(</a:t>
            </a:r>
            <a:r>
              <a:rPr lang="en-US" dirty="0" err="1" smtClean="0"/>
              <a:t>temp_list</a:t>
            </a:r>
            <a:r>
              <a:rPr lang="en-US" dirty="0" smtClean="0"/>
              <a:t>, </a:t>
            </a:r>
            <a:r>
              <a:rPr lang="en-US" dirty="0" smtClean="0"/>
              <a:t>x[12]})</a:t>
            </a:r>
            <a:endParaRPr lang="en-US" dirty="0" smtClean="0"/>
          </a:p>
          <a:p>
            <a:endParaRPr lang="en-US" dirty="0"/>
          </a:p>
          <a:p>
            <a:r>
              <a:rPr lang="en-US" dirty="0" smtClean="0"/>
              <a:t>And print the results to the R Studio window</a:t>
            </a:r>
          </a:p>
          <a:p>
            <a:pPr lvl="1"/>
            <a:r>
              <a:rPr lang="en-US" dirty="0" smtClean="0"/>
              <a:t>Print(paste(“[x] “, </a:t>
            </a:r>
            <a:r>
              <a:rPr lang="en-US" dirty="0" err="1" smtClean="0"/>
              <a:t>temp_list</a:t>
            </a:r>
            <a:r>
              <a:rPr lang="en-US" dirty="0" smtClean="0"/>
              <a:t>])</a:t>
            </a:r>
            <a:endParaRPr lang="en-US" dirty="0"/>
          </a:p>
        </p:txBody>
      </p:sp>
      <p:sp>
        <p:nvSpPr>
          <p:cNvPr id="5" name="TextBox 4"/>
          <p:cNvSpPr txBox="1"/>
          <p:nvPr/>
        </p:nvSpPr>
        <p:spPr>
          <a:xfrm>
            <a:off x="838200" y="4592631"/>
            <a:ext cx="3970116" cy="1477328"/>
          </a:xfrm>
          <a:prstGeom prst="rect">
            <a:avLst/>
          </a:prstGeom>
          <a:noFill/>
          <a:ln>
            <a:solidFill>
              <a:schemeClr val="tx1"/>
            </a:solidFill>
          </a:ln>
        </p:spPr>
        <p:txBody>
          <a:bodyPr wrap="square" rtlCol="0">
            <a:spAutoFit/>
          </a:bodyPr>
          <a:lstStyle/>
          <a:p>
            <a:r>
              <a:rPr lang="en-US" dirty="0" smtClean="0"/>
              <a:t>Note: in R, we do not have to explicitly state the “==true” part of the if statement, this is implied. If we want to select based on an “if false” logic in our example, we would say “if(x[</a:t>
            </a:r>
            <a:r>
              <a:rPr lang="en-US" dirty="0" err="1" smtClean="0"/>
              <a:t>i</a:t>
            </a:r>
            <a:r>
              <a:rPr lang="en-US" dirty="0" smtClean="0"/>
              <a:t>]</a:t>
            </a:r>
            <a:r>
              <a:rPr lang="en-US" b="1" u="sng" dirty="0" smtClean="0"/>
              <a:t>!</a:t>
            </a:r>
            <a:r>
              <a:rPr lang="en-US" dirty="0" smtClean="0"/>
              <a:t>&gt;9 {…})</a:t>
            </a:r>
            <a:endParaRPr lang="en-US" dirty="0"/>
          </a:p>
        </p:txBody>
      </p:sp>
      <p:cxnSp>
        <p:nvCxnSpPr>
          <p:cNvPr id="11" name="Straight Arrow Connector 10"/>
          <p:cNvCxnSpPr>
            <a:stCxn id="5" idx="3"/>
          </p:cNvCxnSpPr>
          <p:nvPr/>
        </p:nvCxnSpPr>
        <p:spPr>
          <a:xfrm flipV="1">
            <a:off x="4808316" y="4001294"/>
            <a:ext cx="2302603" cy="1330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pPr>
              <a:defRPr/>
            </a:pPr>
            <a:fld id="{09DBDD65-0315-3D4E-8F6A-C2933BE6C519}" type="slidenum">
              <a:rPr lang="en-US" smtClean="0">
                <a:solidFill>
                  <a:prstClr val="black">
                    <a:tint val="75000"/>
                  </a:prstClr>
                </a:solidFill>
              </a:rPr>
              <a:pPr>
                <a:defRPr/>
              </a:pPr>
              <a:t>9</a:t>
            </a:fld>
            <a:endParaRPr lang="en-US">
              <a:solidFill>
                <a:prstClr val="black">
                  <a:tint val="75000"/>
                </a:prstClr>
              </a:solidFill>
            </a:endParaRPr>
          </a:p>
        </p:txBody>
      </p:sp>
    </p:spTree>
    <p:extLst>
      <p:ext uri="{BB962C8B-B14F-4D97-AF65-F5344CB8AC3E}">
        <p14:creationId xmlns:p14="http://schemas.microsoft.com/office/powerpoint/2010/main" val="292008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oustonMethodist_PPT">
  <a:themeElements>
    <a:clrScheme name="Houston Methodist Color Palette">
      <a:dk1>
        <a:sysClr val="windowText" lastClr="000000"/>
      </a:dk1>
      <a:lt1>
        <a:sysClr val="window" lastClr="FFFFFF"/>
      </a:lt1>
      <a:dk2>
        <a:srgbClr val="124A7E"/>
      </a:dk2>
      <a:lt2>
        <a:srgbClr val="FFFFFF"/>
      </a:lt2>
      <a:accent1>
        <a:srgbClr val="124A7E"/>
      </a:accent1>
      <a:accent2>
        <a:srgbClr val="749ABB"/>
      </a:accent2>
      <a:accent3>
        <a:srgbClr val="6A813B"/>
      </a:accent3>
      <a:accent4>
        <a:srgbClr val="AC0033"/>
      </a:accent4>
      <a:accent5>
        <a:srgbClr val="E24301"/>
      </a:accent5>
      <a:accent6>
        <a:srgbClr val="007078"/>
      </a:accent6>
      <a:hlink>
        <a:srgbClr val="124A7E"/>
      </a:hlink>
      <a:folHlink>
        <a:srgbClr val="124A7E"/>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oustonMethodist_PPT" id="{0C35E3C9-6EFF-3744-BCEB-D38F5D807F43}" vid="{4713B68C-D0C3-C548-B190-114A456657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3235</TotalTime>
  <Words>2209</Words>
  <Application>Microsoft Office PowerPoint</Application>
  <PresentationFormat>Widescreen</PresentationFormat>
  <Paragraphs>363</Paragraphs>
  <Slides>32</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Arial</vt:lpstr>
      <vt:lpstr>Calibri</vt:lpstr>
      <vt:lpstr>ＭＳ Ｐゴシック</vt:lpstr>
      <vt:lpstr>Franklin Gothic Medium</vt:lpstr>
      <vt:lpstr>Franklin Gothic Book</vt:lpstr>
      <vt:lpstr>Calibri Light</vt:lpstr>
      <vt:lpstr>Office Theme</vt:lpstr>
      <vt:lpstr>HoustonMethodist_PPT</vt:lpstr>
      <vt:lpstr>MAPTA presents: R Coding Bootcamp Day 3: Boolean logic, loops, and writing functions</vt:lpstr>
      <vt:lpstr>An introduction to coding</vt:lpstr>
      <vt:lpstr>Binary and the need for Boolean logic</vt:lpstr>
      <vt:lpstr>Thinking like a programmer: baby steps</vt:lpstr>
      <vt:lpstr>Boolean logic</vt:lpstr>
      <vt:lpstr>Boolean logic</vt:lpstr>
      <vt:lpstr>Boolean logic &amp; indexing</vt:lpstr>
      <vt:lpstr>Boolean logic: if, then, else </vt:lpstr>
      <vt:lpstr>Other logical functions: if, then, else </vt:lpstr>
      <vt:lpstr>Logical functions: If, Then, Else  </vt:lpstr>
      <vt:lpstr>Loops</vt:lpstr>
      <vt:lpstr>For loops: when you know the number of steps needed</vt:lpstr>
      <vt:lpstr>While loops: when you don’t know the number of steps</vt:lpstr>
      <vt:lpstr>Nesting Loops</vt:lpstr>
      <vt:lpstr>Nesting Loops: an example</vt:lpstr>
      <vt:lpstr>Indexing</vt:lpstr>
      <vt:lpstr>Indexing: memory allocation and management</vt:lpstr>
      <vt:lpstr>Functions</vt:lpstr>
      <vt:lpstr>Functions</vt:lpstr>
      <vt:lpstr>Functions</vt:lpstr>
      <vt:lpstr>Functions: R markdown</vt:lpstr>
      <vt:lpstr>Functions: more examples in R Markdown</vt:lpstr>
      <vt:lpstr>Functions: more details</vt:lpstr>
      <vt:lpstr>Functions: more details</vt:lpstr>
      <vt:lpstr>Functions: local variables</vt:lpstr>
      <vt:lpstr>Global variables</vt:lpstr>
      <vt:lpstr>Nesting function calls: recursion</vt:lpstr>
      <vt:lpstr>Recursion: calling a function within a function</vt:lpstr>
      <vt:lpstr>Recursion: calling a function within a function</vt:lpstr>
      <vt:lpstr>Recursion: calling a function within a function</vt:lpstr>
      <vt:lpstr>Next time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patient response to checkpoint inhibitor therapy using mathematical modeling</dc:title>
  <dc:creator>Joe Butner</dc:creator>
  <cp:lastModifiedBy>Joe Butner</cp:lastModifiedBy>
  <cp:revision>237</cp:revision>
  <dcterms:created xsi:type="dcterms:W3CDTF">2018-12-06T20:56:10Z</dcterms:created>
  <dcterms:modified xsi:type="dcterms:W3CDTF">2022-01-13T16:35:30Z</dcterms:modified>
</cp:coreProperties>
</file>