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0674016-2455-4F0A-BC6D-9D145BFFE078}" type="datetimeFigureOut">
              <a:rPr lang="en-US" smtClean="0"/>
              <a:t>2/2/2023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14038213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74016-2455-4F0A-BC6D-9D145BFFE078}" type="datetimeFigureOut">
              <a:rPr lang="en-US" smtClean="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137761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1792435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3857777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2589128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2786311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1142260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74016-2455-4F0A-BC6D-9D145BFFE078}"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659964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74016-2455-4F0A-BC6D-9D145BFFE078}"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297112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74016-2455-4F0A-BC6D-9D145BFFE078}"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149974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279447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674016-2455-4F0A-BC6D-9D145BFFE078}" type="datetimeFigureOut">
              <a:rPr lang="en-US" smtClean="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379255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674016-2455-4F0A-BC6D-9D145BFFE078}" type="datetimeFigureOut">
              <a:rPr lang="en-US" smtClean="0"/>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2343439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674016-2455-4F0A-BC6D-9D145BFFE078}" type="datetimeFigureOut">
              <a:rPr lang="en-US" smtClean="0"/>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229184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0674016-2455-4F0A-BC6D-9D145BFFE078}" type="datetimeFigureOut">
              <a:rPr lang="en-US" smtClean="0"/>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1523858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74016-2455-4F0A-BC6D-9D145BFFE078}" type="datetimeFigureOut">
              <a:rPr lang="en-US" smtClean="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387820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74016-2455-4F0A-BC6D-9D145BFFE078}" type="datetimeFigureOut">
              <a:rPr lang="en-US" smtClean="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117045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674016-2455-4F0A-BC6D-9D145BFFE078}" type="datetimeFigureOut">
              <a:rPr lang="en-US" smtClean="0"/>
              <a:t>2/2/2023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7882EB-51ED-45C9-A0B8-64BDD506A04D}" type="slidenum">
              <a:rPr lang="en-US" smtClean="0"/>
              <a:t>‹#›</a:t>
            </a:fld>
            <a:endParaRPr lang="en-US" dirty="0"/>
          </a:p>
        </p:txBody>
      </p:sp>
    </p:spTree>
    <p:extLst>
      <p:ext uri="{BB962C8B-B14F-4D97-AF65-F5344CB8AC3E}">
        <p14:creationId xmlns:p14="http://schemas.microsoft.com/office/powerpoint/2010/main" val="10043658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ED6D-FF7C-8651-A77F-45BB2C135477}"/>
              </a:ext>
            </a:extLst>
          </p:cNvPr>
          <p:cNvSpPr>
            <a:spLocks noGrp="1"/>
          </p:cNvSpPr>
          <p:nvPr>
            <p:ph type="ctrTitle"/>
          </p:nvPr>
        </p:nvSpPr>
        <p:spPr/>
        <p:txBody>
          <a:bodyPr/>
          <a:lstStyle/>
          <a:p>
            <a:r>
              <a:rPr lang="en-US" dirty="0"/>
              <a:t>Data Science</a:t>
            </a:r>
          </a:p>
        </p:txBody>
      </p:sp>
      <p:sp>
        <p:nvSpPr>
          <p:cNvPr id="3" name="Subtitle 2">
            <a:extLst>
              <a:ext uri="{FF2B5EF4-FFF2-40B4-BE49-F238E27FC236}">
                <a16:creationId xmlns:a16="http://schemas.microsoft.com/office/drawing/2014/main" id="{5BB593AF-226D-6F10-811D-69B1B86961CE}"/>
              </a:ext>
            </a:extLst>
          </p:cNvPr>
          <p:cNvSpPr>
            <a:spLocks noGrp="1"/>
          </p:cNvSpPr>
          <p:nvPr>
            <p:ph type="subTitle" idx="1"/>
          </p:nvPr>
        </p:nvSpPr>
        <p:spPr/>
        <p:txBody>
          <a:bodyPr/>
          <a:lstStyle/>
          <a:p>
            <a:r>
              <a:rPr lang="en-US" dirty="0"/>
              <a:t>What are the most popular data science tools?</a:t>
            </a:r>
          </a:p>
        </p:txBody>
      </p:sp>
    </p:spTree>
    <p:extLst>
      <p:ext uri="{BB962C8B-B14F-4D97-AF65-F5344CB8AC3E}">
        <p14:creationId xmlns:p14="http://schemas.microsoft.com/office/powerpoint/2010/main" val="69685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Google BigQuery</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9202722" cy="2308324"/>
          </a:xfrm>
          <a:prstGeom prst="rect">
            <a:avLst/>
          </a:prstGeom>
          <a:noFill/>
        </p:spPr>
        <p:txBody>
          <a:bodyPr wrap="square" rtlCol="0">
            <a:spAutoFit/>
          </a:bodyPr>
          <a:lstStyle/>
          <a:p>
            <a:r>
              <a:rPr lang="en-US" dirty="0"/>
              <a:t>Google </a:t>
            </a:r>
            <a:r>
              <a:rPr lang="en-US" dirty="0" err="1"/>
              <a:t>BigQuery</a:t>
            </a:r>
            <a:r>
              <a:rPr lang="en-US" dirty="0"/>
              <a:t> is a scalable, serverless data warehouse tool created for productive data analysis. It uses Google's infrastructure-based processing power to execute super-fast SQL queries against append-only tables.</a:t>
            </a:r>
          </a:p>
          <a:p>
            <a:endParaRPr lang="en-US" dirty="0"/>
          </a:p>
          <a:p>
            <a:r>
              <a:rPr lang="en-US" dirty="0"/>
              <a:t>Advantages:</a:t>
            </a:r>
          </a:p>
          <a:p>
            <a:pPr marL="285750" indent="-285750">
              <a:buFont typeface="Arial" panose="020B0604020202020204" pitchFamily="34" charset="0"/>
              <a:buChar char="•"/>
            </a:pPr>
            <a:r>
              <a:rPr lang="en-US" dirty="0"/>
              <a:t>Extremely fast</a:t>
            </a:r>
          </a:p>
          <a:p>
            <a:pPr marL="285750" indent="-285750">
              <a:buFont typeface="Arial" panose="020B0604020202020204" pitchFamily="34" charset="0"/>
              <a:buChar char="•"/>
            </a:pPr>
            <a:r>
              <a:rPr lang="en-US" dirty="0"/>
              <a:t>Keeps costs down since users need only pay for storage and computer usage</a:t>
            </a:r>
          </a:p>
          <a:p>
            <a:pPr marL="285750" indent="-285750">
              <a:buFont typeface="Arial" panose="020B0604020202020204" pitchFamily="34" charset="0"/>
              <a:buChar char="•"/>
            </a:pPr>
            <a:r>
              <a:rPr lang="en-US" dirty="0"/>
              <a:t>Easily scalable</a:t>
            </a:r>
          </a:p>
        </p:txBody>
      </p:sp>
    </p:spTree>
    <p:extLst>
      <p:ext uri="{BB962C8B-B14F-4D97-AF65-F5344CB8AC3E}">
        <p14:creationId xmlns:p14="http://schemas.microsoft.com/office/powerpoint/2010/main" val="148721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MATLAB</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9202722" cy="2308324"/>
          </a:xfrm>
          <a:prstGeom prst="rect">
            <a:avLst/>
          </a:prstGeom>
          <a:noFill/>
        </p:spPr>
        <p:txBody>
          <a:bodyPr wrap="square" rtlCol="0">
            <a:spAutoFit/>
          </a:bodyPr>
          <a:lstStyle/>
          <a:p>
            <a:r>
              <a:rPr lang="en-US" dirty="0" err="1"/>
              <a:t>MatLab</a:t>
            </a:r>
            <a:r>
              <a:rPr lang="en-US" dirty="0"/>
              <a:t> is an interactive environment for numerical computation, programming and visualization. It is used in engineering calculations and is ideal for graphing, mathematics and programming.</a:t>
            </a:r>
          </a:p>
          <a:p>
            <a:endParaRPr lang="en-US" dirty="0"/>
          </a:p>
          <a:p>
            <a:r>
              <a:rPr lang="en-US" dirty="0"/>
              <a:t>Advantages:</a:t>
            </a:r>
          </a:p>
          <a:p>
            <a:pPr marL="285750" indent="-285750">
              <a:buFont typeface="Arial" panose="020B0604020202020204" pitchFamily="34" charset="0"/>
              <a:buChar char="•"/>
            </a:pPr>
            <a:r>
              <a:rPr lang="en-US" dirty="0"/>
              <a:t>Intuitive use</a:t>
            </a:r>
          </a:p>
          <a:p>
            <a:pPr marL="285750" indent="-285750">
              <a:buFont typeface="Arial" panose="020B0604020202020204" pitchFamily="34" charset="0"/>
              <a:buChar char="•"/>
            </a:pPr>
            <a:r>
              <a:rPr lang="en-US" dirty="0"/>
              <a:t>It analyzes data, creates models, and develops algorithms</a:t>
            </a:r>
          </a:p>
          <a:p>
            <a:pPr marL="285750" indent="-285750">
              <a:buFont typeface="Arial" panose="020B0604020202020204" pitchFamily="34" charset="0"/>
              <a:buChar char="•"/>
            </a:pPr>
            <a:r>
              <a:rPr lang="en-US" dirty="0"/>
              <a:t>With just a few simple code changes, it scales analyses to run on clouds, clusters, and GPUs</a:t>
            </a:r>
          </a:p>
        </p:txBody>
      </p:sp>
    </p:spTree>
    <p:extLst>
      <p:ext uri="{BB962C8B-B14F-4D97-AF65-F5344CB8AC3E}">
        <p14:creationId xmlns:p14="http://schemas.microsoft.com/office/powerpoint/2010/main" val="2517283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9857064" cy="816528"/>
          </a:xfrm>
        </p:spPr>
        <p:txBody>
          <a:bodyPr>
            <a:normAutofit fontScale="90000"/>
          </a:bodyPr>
          <a:lstStyle/>
          <a:p>
            <a:r>
              <a:rPr lang="en-US" dirty="0"/>
              <a:t>What are the most popular data science tools?</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Apache Spark</a:t>
            </a:r>
          </a:p>
          <a:p>
            <a:pPr marL="285750" indent="-285750">
              <a:buFont typeface="Arial" panose="020B0604020202020204" pitchFamily="34" charset="0"/>
              <a:buChar char="•"/>
            </a:pPr>
            <a:r>
              <a:rPr lang="en-US" dirty="0"/>
              <a:t>SAS</a:t>
            </a:r>
          </a:p>
          <a:p>
            <a:pPr marL="285750" indent="-285750">
              <a:buFont typeface="Arial" panose="020B0604020202020204" pitchFamily="34" charset="0"/>
              <a:buChar char="•"/>
            </a:pPr>
            <a:r>
              <a:rPr lang="en-US" dirty="0"/>
              <a:t>BigML</a:t>
            </a:r>
          </a:p>
          <a:p>
            <a:pPr marL="285750" indent="-285750">
              <a:buFont typeface="Arial" panose="020B0604020202020204" pitchFamily="34" charset="0"/>
              <a:buChar char="•"/>
            </a:pPr>
            <a:r>
              <a:rPr lang="en-US" dirty="0"/>
              <a:t>D3.js</a:t>
            </a:r>
          </a:p>
          <a:p>
            <a:pPr marL="285750" indent="-285750">
              <a:buFont typeface="Arial" panose="020B0604020202020204" pitchFamily="34" charset="0"/>
              <a:buChar char="•"/>
            </a:pPr>
            <a:r>
              <a:rPr lang="en-US" dirty="0"/>
              <a:t>Data Robot</a:t>
            </a:r>
          </a:p>
          <a:p>
            <a:pPr marL="285750" indent="-285750">
              <a:buFont typeface="Arial" panose="020B0604020202020204" pitchFamily="34" charset="0"/>
              <a:buChar char="•"/>
            </a:pPr>
            <a:r>
              <a:rPr lang="en-US" dirty="0"/>
              <a:t>Excel</a:t>
            </a:r>
          </a:p>
          <a:p>
            <a:pPr marL="285750" indent="-285750">
              <a:buFont typeface="Arial" panose="020B0604020202020204" pitchFamily="34" charset="0"/>
              <a:buChar char="•"/>
            </a:pPr>
            <a:r>
              <a:rPr lang="en-US" dirty="0"/>
              <a:t>ForecastThis</a:t>
            </a:r>
          </a:p>
          <a:p>
            <a:pPr marL="285750" indent="-285750">
              <a:buFont typeface="Arial" panose="020B0604020202020204" pitchFamily="34" charset="0"/>
              <a:buChar char="•"/>
            </a:pPr>
            <a:r>
              <a:rPr lang="en-US" dirty="0"/>
              <a:t>Google BigQuery</a:t>
            </a:r>
          </a:p>
          <a:p>
            <a:pPr marL="285750" indent="-285750">
              <a:buFont typeface="Arial" panose="020B0604020202020204" pitchFamily="34" charset="0"/>
              <a:buChar char="•"/>
            </a:pPr>
            <a:r>
              <a:rPr lang="en-US" dirty="0" err="1"/>
              <a:t>MatLab</a:t>
            </a:r>
            <a:endParaRPr lang="en-US" dirty="0"/>
          </a:p>
        </p:txBody>
      </p:sp>
    </p:spTree>
    <p:extLst>
      <p:ext uri="{BB962C8B-B14F-4D97-AF65-F5344CB8AC3E}">
        <p14:creationId xmlns:p14="http://schemas.microsoft.com/office/powerpoint/2010/main" val="184975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Apache Spark</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758106" cy="2031325"/>
          </a:xfrm>
          <a:prstGeom prst="rect">
            <a:avLst/>
          </a:prstGeom>
          <a:noFill/>
        </p:spPr>
        <p:txBody>
          <a:bodyPr wrap="square" rtlCol="0">
            <a:spAutoFit/>
          </a:bodyPr>
          <a:lstStyle/>
          <a:p>
            <a:r>
              <a:rPr lang="en-US" dirty="0"/>
              <a:t>Apache Spark is an analytics engine and offers lightning-fast cluster computing. You can use it with Cassandra, HDFS, HBase and S3.</a:t>
            </a:r>
          </a:p>
          <a:p>
            <a:endParaRPr lang="en-US" dirty="0"/>
          </a:p>
          <a:p>
            <a:r>
              <a:rPr lang="en-US" dirty="0"/>
              <a:t>Advantages:</a:t>
            </a:r>
          </a:p>
          <a:p>
            <a:pPr marL="285750" indent="-285750">
              <a:buFont typeface="Arial" panose="020B0604020202020204" pitchFamily="34" charset="0"/>
              <a:buChar char="•"/>
            </a:pPr>
            <a:r>
              <a:rPr lang="en-US" dirty="0"/>
              <a:t>Over 80 high-level operators simplify the process of parallel app building</a:t>
            </a:r>
          </a:p>
          <a:p>
            <a:pPr marL="285750" indent="-285750">
              <a:buFont typeface="Arial" panose="020B0604020202020204" pitchFamily="34" charset="0"/>
              <a:buChar char="•"/>
            </a:pPr>
            <a:r>
              <a:rPr lang="en-US" dirty="0"/>
              <a:t>Can be used interactively from the Scale, Python, and R shells</a:t>
            </a:r>
          </a:p>
          <a:p>
            <a:pPr marL="285750" indent="-285750">
              <a:buFont typeface="Arial" panose="020B0604020202020204" pitchFamily="34" charset="0"/>
              <a:buChar char="•"/>
            </a:pPr>
            <a:r>
              <a:rPr lang="en-US" dirty="0"/>
              <a:t>Advanced DAG execution engine supports in-memory computing and acyclic data flow</a:t>
            </a:r>
          </a:p>
        </p:txBody>
      </p:sp>
    </p:spTree>
    <p:extLst>
      <p:ext uri="{BB962C8B-B14F-4D97-AF65-F5344CB8AC3E}">
        <p14:creationId xmlns:p14="http://schemas.microsoft.com/office/powerpoint/2010/main" val="284493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121329"/>
            <a:ext cx="7004807" cy="816528"/>
          </a:xfrm>
        </p:spPr>
        <p:txBody>
          <a:bodyPr>
            <a:normAutofit/>
          </a:bodyPr>
          <a:lstStyle/>
          <a:p>
            <a:r>
              <a:rPr lang="en-US" dirty="0"/>
              <a:t>SAS</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1937857"/>
            <a:ext cx="8758106" cy="2862322"/>
          </a:xfrm>
          <a:prstGeom prst="rect">
            <a:avLst/>
          </a:prstGeom>
          <a:noFill/>
        </p:spPr>
        <p:txBody>
          <a:bodyPr wrap="square" rtlCol="0">
            <a:spAutoFit/>
          </a:bodyPr>
          <a:lstStyle/>
          <a:p>
            <a:r>
              <a:rPr lang="en-US" dirty="0"/>
              <a:t>SAS was designed for statistical operations. However, SAS is expensive and best suited for large companies and organizations.</a:t>
            </a:r>
          </a:p>
          <a:p>
            <a:endParaRPr lang="en-US" dirty="0"/>
          </a:p>
          <a:p>
            <a:r>
              <a:rPr lang="en-US" dirty="0"/>
              <a:t>Advantages:</a:t>
            </a:r>
          </a:p>
          <a:p>
            <a:pPr marL="285750" indent="-285750">
              <a:buFont typeface="Arial" panose="020B0604020202020204" pitchFamily="34" charset="0"/>
              <a:buChar char="•"/>
            </a:pPr>
            <a:r>
              <a:rPr lang="en-US" dirty="0"/>
              <a:t>Numerous analytics functions covering everything from social media to automated forecasting to location data</a:t>
            </a:r>
          </a:p>
          <a:p>
            <a:pPr marL="285750" indent="-285750">
              <a:buFont typeface="Arial" panose="020B0604020202020204" pitchFamily="34" charset="0"/>
              <a:buChar char="•"/>
            </a:pPr>
            <a:r>
              <a:rPr lang="en-US" dirty="0"/>
              <a:t>It features interactive dashboards and reports, letting the user go straight from reporting to analysis</a:t>
            </a:r>
          </a:p>
          <a:p>
            <a:pPr marL="285750" indent="-285750">
              <a:buFont typeface="Arial" panose="020B0604020202020204" pitchFamily="34" charset="0"/>
              <a:buChar char="•"/>
            </a:pPr>
            <a:r>
              <a:rPr lang="en-US" dirty="0"/>
              <a:t>Contains advanced data visualization techniques such as auto charting to present compelling results and data</a:t>
            </a:r>
          </a:p>
        </p:txBody>
      </p:sp>
    </p:spTree>
    <p:extLst>
      <p:ext uri="{BB962C8B-B14F-4D97-AF65-F5344CB8AC3E}">
        <p14:creationId xmlns:p14="http://schemas.microsoft.com/office/powerpoint/2010/main" val="247793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448500"/>
            <a:ext cx="7004807" cy="816528"/>
          </a:xfrm>
        </p:spPr>
        <p:txBody>
          <a:bodyPr>
            <a:normAutofit/>
          </a:bodyPr>
          <a:lstStyle/>
          <a:p>
            <a:r>
              <a:rPr lang="en-US" dirty="0"/>
              <a:t>BigML</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265028"/>
            <a:ext cx="8758106" cy="2585323"/>
          </a:xfrm>
          <a:prstGeom prst="rect">
            <a:avLst/>
          </a:prstGeom>
          <a:noFill/>
        </p:spPr>
        <p:txBody>
          <a:bodyPr wrap="square" rtlCol="0">
            <a:spAutoFit/>
          </a:bodyPr>
          <a:lstStyle/>
          <a:p>
            <a:r>
              <a:rPr lang="en-US" dirty="0" err="1"/>
              <a:t>BigML</a:t>
            </a:r>
            <a:r>
              <a:rPr lang="en-US" dirty="0"/>
              <a:t> provides users with a fully interactable, cloud-based GUI environment, ideal for processing ML algorithms. It's easy to use and you can create a free or premium account, depending on what you need.</a:t>
            </a:r>
          </a:p>
          <a:p>
            <a:endParaRPr lang="en-US" dirty="0"/>
          </a:p>
          <a:p>
            <a:r>
              <a:rPr lang="en-US" dirty="0"/>
              <a:t>Advantages:</a:t>
            </a:r>
          </a:p>
          <a:p>
            <a:pPr marL="285750" indent="-285750">
              <a:buFont typeface="Arial" panose="020B0604020202020204" pitchFamily="34" charset="0"/>
              <a:buChar char="•"/>
            </a:pPr>
            <a:r>
              <a:rPr lang="en-US" dirty="0"/>
              <a:t>An affordable resource for building complex machine learning solutions</a:t>
            </a:r>
          </a:p>
          <a:p>
            <a:pPr marL="285750" indent="-285750">
              <a:buFont typeface="Arial" panose="020B0604020202020204" pitchFamily="34" charset="0"/>
              <a:buChar char="•"/>
            </a:pPr>
            <a:r>
              <a:rPr lang="en-US" dirty="0"/>
              <a:t>Takes predictive data patterns and turns them into intelligent, practical applications usable by anyone</a:t>
            </a:r>
          </a:p>
          <a:p>
            <a:pPr marL="285750" indent="-285750">
              <a:buFont typeface="Arial" panose="020B0604020202020204" pitchFamily="34" charset="0"/>
              <a:buChar char="•"/>
            </a:pPr>
            <a:r>
              <a:rPr lang="en-US" dirty="0"/>
              <a:t>It can run in the cloud or on-premises</a:t>
            </a:r>
          </a:p>
        </p:txBody>
      </p:sp>
    </p:spTree>
    <p:extLst>
      <p:ext uri="{BB962C8B-B14F-4D97-AF65-F5344CB8AC3E}">
        <p14:creationId xmlns:p14="http://schemas.microsoft.com/office/powerpoint/2010/main" val="111109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07891"/>
            <a:ext cx="7004807" cy="816528"/>
          </a:xfrm>
        </p:spPr>
        <p:txBody>
          <a:bodyPr>
            <a:normAutofit/>
          </a:bodyPr>
          <a:lstStyle/>
          <a:p>
            <a:r>
              <a:rPr lang="en-US" dirty="0"/>
              <a:t>D3.js</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24419"/>
            <a:ext cx="8758106" cy="2308324"/>
          </a:xfrm>
          <a:prstGeom prst="rect">
            <a:avLst/>
          </a:prstGeom>
          <a:noFill/>
        </p:spPr>
        <p:txBody>
          <a:bodyPr wrap="square" rtlCol="0">
            <a:spAutoFit/>
          </a:bodyPr>
          <a:lstStyle/>
          <a:p>
            <a:r>
              <a:rPr lang="en-US" dirty="0"/>
              <a:t>D3.js is an open-source JavaScript library that lets you make interactive visualizations on your web browser. It emphasizes web standards to take full advantage of all the capabilities of modern browsers without being stuck with a framework.</a:t>
            </a:r>
          </a:p>
          <a:p>
            <a:endParaRPr lang="en-US" dirty="0"/>
          </a:p>
          <a:p>
            <a:r>
              <a:rPr lang="en-US" dirty="0"/>
              <a:t>Advantages:</a:t>
            </a:r>
          </a:p>
          <a:p>
            <a:pPr marL="285750" indent="-285750">
              <a:buFont typeface="Arial" panose="020B0604020202020204" pitchFamily="34" charset="0"/>
              <a:buChar char="•"/>
            </a:pPr>
            <a:r>
              <a:rPr lang="en-US" dirty="0"/>
              <a:t>D3.js is based on the very popular JavaScript</a:t>
            </a:r>
          </a:p>
          <a:p>
            <a:pPr marL="285750" indent="-285750">
              <a:buFont typeface="Arial" panose="020B0604020202020204" pitchFamily="34" charset="0"/>
              <a:buChar char="•"/>
            </a:pPr>
            <a:r>
              <a:rPr lang="en-US" dirty="0"/>
              <a:t>Ideal for client-side Internet of Things (IoT) interactions</a:t>
            </a:r>
          </a:p>
          <a:p>
            <a:pPr marL="285750" indent="-285750">
              <a:buFont typeface="Arial" panose="020B0604020202020204" pitchFamily="34" charset="0"/>
              <a:buChar char="•"/>
            </a:pPr>
            <a:r>
              <a:rPr lang="en-US" dirty="0"/>
              <a:t>Useful for creating interactive visualizations</a:t>
            </a:r>
          </a:p>
        </p:txBody>
      </p:sp>
    </p:spTree>
    <p:extLst>
      <p:ext uri="{BB962C8B-B14F-4D97-AF65-F5344CB8AC3E}">
        <p14:creationId xmlns:p14="http://schemas.microsoft.com/office/powerpoint/2010/main" val="361620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Data Robot</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9202722" cy="2308324"/>
          </a:xfrm>
          <a:prstGeom prst="rect">
            <a:avLst/>
          </a:prstGeom>
          <a:noFill/>
        </p:spPr>
        <p:txBody>
          <a:bodyPr wrap="square" rtlCol="0">
            <a:spAutoFit/>
          </a:bodyPr>
          <a:lstStyle/>
          <a:p>
            <a:r>
              <a:rPr lang="en-US" dirty="0"/>
              <a:t>Data Robot is a platform for automated machine learning. Data scientists, executives, IT professionals and software engineers use it to build better-quality predictive models and speeds up the process.</a:t>
            </a:r>
          </a:p>
          <a:p>
            <a:endParaRPr lang="en-US" dirty="0"/>
          </a:p>
          <a:p>
            <a:r>
              <a:rPr lang="en-US" dirty="0"/>
              <a:t>Advantages:</a:t>
            </a:r>
          </a:p>
          <a:p>
            <a:pPr marL="285750" indent="-285750">
              <a:buFont typeface="Arial" panose="020B0604020202020204" pitchFamily="34" charset="0"/>
              <a:buChar char="•"/>
            </a:pPr>
            <a:r>
              <a:rPr lang="en-US" dirty="0"/>
              <a:t>With just a single click or line of code, you can train, test, and compare many different models</a:t>
            </a:r>
          </a:p>
          <a:p>
            <a:pPr marL="285750" indent="-285750">
              <a:buFont typeface="Arial" panose="020B0604020202020204" pitchFamily="34" charset="0"/>
              <a:buChar char="•"/>
            </a:pPr>
            <a:r>
              <a:rPr lang="en-US" dirty="0"/>
              <a:t>It features Python SDK and APIs</a:t>
            </a:r>
          </a:p>
          <a:p>
            <a:pPr marL="285750" indent="-285750">
              <a:buFont typeface="Arial" panose="020B0604020202020204" pitchFamily="34" charset="0"/>
              <a:buChar char="•"/>
            </a:pPr>
            <a:r>
              <a:rPr lang="en-US" dirty="0"/>
              <a:t>It comes with a simple model deployment process</a:t>
            </a:r>
          </a:p>
        </p:txBody>
      </p:sp>
    </p:spTree>
    <p:extLst>
      <p:ext uri="{BB962C8B-B14F-4D97-AF65-F5344CB8AC3E}">
        <p14:creationId xmlns:p14="http://schemas.microsoft.com/office/powerpoint/2010/main" val="4184974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Excel</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9202722" cy="2031325"/>
          </a:xfrm>
          <a:prstGeom prst="rect">
            <a:avLst/>
          </a:prstGeom>
          <a:noFill/>
        </p:spPr>
        <p:txBody>
          <a:bodyPr wrap="square" rtlCol="0">
            <a:spAutoFit/>
          </a:bodyPr>
          <a:lstStyle/>
          <a:p>
            <a:r>
              <a:rPr lang="en-US" dirty="0"/>
              <a:t>Originally created for spreadsheet calculations, Excel is now widely used for data processing, visualization and advanced calculations.</a:t>
            </a:r>
          </a:p>
          <a:p>
            <a:endParaRPr lang="en-US" dirty="0"/>
          </a:p>
          <a:p>
            <a:r>
              <a:rPr lang="en-US" dirty="0"/>
              <a:t>Advantages:</a:t>
            </a:r>
          </a:p>
          <a:p>
            <a:pPr marL="285750" indent="-285750">
              <a:buFont typeface="Arial" panose="020B0604020202020204" pitchFamily="34" charset="0"/>
              <a:buChar char="•"/>
            </a:pPr>
            <a:r>
              <a:rPr lang="en-US" dirty="0"/>
              <a:t>You can sort and filter your data with one click</a:t>
            </a:r>
          </a:p>
          <a:p>
            <a:pPr marL="285750" indent="-285750">
              <a:buFont typeface="Arial" panose="020B0604020202020204" pitchFamily="34" charset="0"/>
              <a:buChar char="•"/>
            </a:pPr>
            <a:r>
              <a:rPr lang="en-US" dirty="0"/>
              <a:t>Advanced Filtering function lets you filter data based on your favorite criteria</a:t>
            </a:r>
          </a:p>
          <a:p>
            <a:pPr marL="285750" indent="-285750">
              <a:buFont typeface="Arial" panose="020B0604020202020204" pitchFamily="34" charset="0"/>
              <a:buChar char="•"/>
            </a:pPr>
            <a:r>
              <a:rPr lang="en-US" dirty="0"/>
              <a:t>Well-known and found everywhere</a:t>
            </a:r>
          </a:p>
        </p:txBody>
      </p:sp>
    </p:spTree>
    <p:extLst>
      <p:ext uri="{BB962C8B-B14F-4D97-AF65-F5344CB8AC3E}">
        <p14:creationId xmlns:p14="http://schemas.microsoft.com/office/powerpoint/2010/main" val="231170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ForecastThis</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9202722" cy="2308324"/>
          </a:xfrm>
          <a:prstGeom prst="rect">
            <a:avLst/>
          </a:prstGeom>
          <a:noFill/>
        </p:spPr>
        <p:txBody>
          <a:bodyPr wrap="square" rtlCol="0">
            <a:spAutoFit/>
          </a:bodyPr>
          <a:lstStyle/>
          <a:p>
            <a:r>
              <a:rPr lang="en-US" dirty="0" err="1"/>
              <a:t>ForecastThis</a:t>
            </a:r>
            <a:r>
              <a:rPr lang="en-US" dirty="0"/>
              <a:t> is for automating predictive model selection. </a:t>
            </a:r>
            <a:r>
              <a:rPr lang="en-US" dirty="0" err="1"/>
              <a:t>ForecastThis</a:t>
            </a:r>
            <a:r>
              <a:rPr lang="en-US" dirty="0"/>
              <a:t> helps investment managers, data scientists and quantitative analysts use their own data to optimize their complex future targeting.</a:t>
            </a:r>
          </a:p>
          <a:p>
            <a:endParaRPr lang="en-US" dirty="0"/>
          </a:p>
          <a:p>
            <a:r>
              <a:rPr lang="en-US" dirty="0"/>
              <a:t>Advantages:</a:t>
            </a:r>
          </a:p>
          <a:p>
            <a:pPr marL="285750" indent="-285750">
              <a:buFont typeface="Arial" panose="020B0604020202020204" pitchFamily="34" charset="0"/>
              <a:buChar char="•"/>
            </a:pPr>
            <a:r>
              <a:rPr lang="en-US" dirty="0"/>
              <a:t>Easily scalable to fit any size challenge</a:t>
            </a:r>
          </a:p>
          <a:p>
            <a:pPr marL="285750" indent="-285750">
              <a:buFont typeface="Arial" panose="020B0604020202020204" pitchFamily="34" charset="0"/>
              <a:buChar char="•"/>
            </a:pPr>
            <a:r>
              <a:rPr lang="en-US" dirty="0"/>
              <a:t>Includes robust optimization algorithms</a:t>
            </a:r>
          </a:p>
          <a:p>
            <a:pPr marL="285750" indent="-285750">
              <a:buFont typeface="Arial" panose="020B0604020202020204" pitchFamily="34" charset="0"/>
              <a:buChar char="•"/>
            </a:pPr>
            <a:r>
              <a:rPr lang="en-US" dirty="0"/>
              <a:t>Simple spreadsheet and API plugins</a:t>
            </a:r>
          </a:p>
        </p:txBody>
      </p:sp>
    </p:spTree>
    <p:extLst>
      <p:ext uri="{BB962C8B-B14F-4D97-AF65-F5344CB8AC3E}">
        <p14:creationId xmlns:p14="http://schemas.microsoft.com/office/powerpoint/2010/main" val="2553539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79</TotalTime>
  <Words>596</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Data Science</vt:lpstr>
      <vt:lpstr>What are the most popular data science tools?</vt:lpstr>
      <vt:lpstr>Apache Spark</vt:lpstr>
      <vt:lpstr>SAS</vt:lpstr>
      <vt:lpstr>BigML</vt:lpstr>
      <vt:lpstr>D3.js</vt:lpstr>
      <vt:lpstr>Data Robot</vt:lpstr>
      <vt:lpstr>Excel</vt:lpstr>
      <vt:lpstr>ForecastThis</vt:lpstr>
      <vt:lpstr>Google BigQuery</vt:lpstr>
      <vt:lpstr>MATLAB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junhao Chen</dc:creator>
  <cp:lastModifiedBy>junhao Chen</cp:lastModifiedBy>
  <cp:revision>81</cp:revision>
  <dcterms:created xsi:type="dcterms:W3CDTF">2023-02-01T09:03:53Z</dcterms:created>
  <dcterms:modified xsi:type="dcterms:W3CDTF">2023-02-02T17:51:28Z</dcterms:modified>
</cp:coreProperties>
</file>