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00674016-2455-4F0A-BC6D-9D145BFFE078}" type="datetimeFigureOut">
              <a:rPr lang="en-US" smtClean="0"/>
              <a:t>2/2/2023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597882EB-51ED-45C9-A0B8-64BDD506A04D}" type="slidenum">
              <a:rPr lang="en-US" smtClean="0"/>
              <a:t>‹#›</a:t>
            </a:fld>
            <a:endParaRPr lang="en-US"/>
          </a:p>
        </p:txBody>
      </p:sp>
    </p:spTree>
    <p:extLst>
      <p:ext uri="{BB962C8B-B14F-4D97-AF65-F5344CB8AC3E}">
        <p14:creationId xmlns:p14="http://schemas.microsoft.com/office/powerpoint/2010/main" val="140382139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674016-2455-4F0A-BC6D-9D145BFFE078}" type="datetimeFigureOut">
              <a:rPr lang="en-US" smtClean="0"/>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882EB-51ED-45C9-A0B8-64BDD506A04D}" type="slidenum">
              <a:rPr lang="en-US" smtClean="0"/>
              <a:t>‹#›</a:t>
            </a:fld>
            <a:endParaRPr lang="en-US"/>
          </a:p>
        </p:txBody>
      </p:sp>
    </p:spTree>
    <p:extLst>
      <p:ext uri="{BB962C8B-B14F-4D97-AF65-F5344CB8AC3E}">
        <p14:creationId xmlns:p14="http://schemas.microsoft.com/office/powerpoint/2010/main" val="137761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674016-2455-4F0A-BC6D-9D145BFFE078}"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882EB-51ED-45C9-A0B8-64BDD506A04D}" type="slidenum">
              <a:rPr lang="en-US" smtClean="0"/>
              <a:t>‹#›</a:t>
            </a:fld>
            <a:endParaRPr lang="en-US"/>
          </a:p>
        </p:txBody>
      </p:sp>
    </p:spTree>
    <p:extLst>
      <p:ext uri="{BB962C8B-B14F-4D97-AF65-F5344CB8AC3E}">
        <p14:creationId xmlns:p14="http://schemas.microsoft.com/office/powerpoint/2010/main" val="1792435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674016-2455-4F0A-BC6D-9D145BFFE078}"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882EB-51ED-45C9-A0B8-64BDD506A04D}" type="slidenum">
              <a:rPr lang="en-US" smtClean="0"/>
              <a:t>‹#›</a:t>
            </a:fld>
            <a:endParaRPr lang="en-US"/>
          </a:p>
        </p:txBody>
      </p:sp>
    </p:spTree>
    <p:extLst>
      <p:ext uri="{BB962C8B-B14F-4D97-AF65-F5344CB8AC3E}">
        <p14:creationId xmlns:p14="http://schemas.microsoft.com/office/powerpoint/2010/main" val="3857777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674016-2455-4F0A-BC6D-9D145BFFE078}"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882EB-51ED-45C9-A0B8-64BDD506A04D}" type="slidenum">
              <a:rPr lang="en-US" smtClean="0"/>
              <a:t>‹#›</a:t>
            </a:fld>
            <a:endParaRPr lang="en-US"/>
          </a:p>
        </p:txBody>
      </p:sp>
    </p:spTree>
    <p:extLst>
      <p:ext uri="{BB962C8B-B14F-4D97-AF65-F5344CB8AC3E}">
        <p14:creationId xmlns:p14="http://schemas.microsoft.com/office/powerpoint/2010/main" val="2589128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674016-2455-4F0A-BC6D-9D145BFFE078}"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882EB-51ED-45C9-A0B8-64BDD506A04D}" type="slidenum">
              <a:rPr lang="en-US" smtClean="0"/>
              <a:t>‹#›</a:t>
            </a:fld>
            <a:endParaRPr lang="en-US"/>
          </a:p>
        </p:txBody>
      </p:sp>
    </p:spTree>
    <p:extLst>
      <p:ext uri="{BB962C8B-B14F-4D97-AF65-F5344CB8AC3E}">
        <p14:creationId xmlns:p14="http://schemas.microsoft.com/office/powerpoint/2010/main" val="2786311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674016-2455-4F0A-BC6D-9D145BFFE078}"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882EB-51ED-45C9-A0B8-64BDD506A04D}" type="slidenum">
              <a:rPr lang="en-US" smtClean="0"/>
              <a:t>‹#›</a:t>
            </a:fld>
            <a:endParaRPr lang="en-US"/>
          </a:p>
        </p:txBody>
      </p:sp>
    </p:spTree>
    <p:extLst>
      <p:ext uri="{BB962C8B-B14F-4D97-AF65-F5344CB8AC3E}">
        <p14:creationId xmlns:p14="http://schemas.microsoft.com/office/powerpoint/2010/main" val="11422602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674016-2455-4F0A-BC6D-9D145BFFE078}"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882EB-51ED-45C9-A0B8-64BDD506A04D}"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6599647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674016-2455-4F0A-BC6D-9D145BFFE078}"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882EB-51ED-45C9-A0B8-64BDD506A04D}" type="slidenum">
              <a:rPr lang="en-US" smtClean="0"/>
              <a:t>‹#›</a:t>
            </a:fld>
            <a:endParaRPr lang="en-US"/>
          </a:p>
        </p:txBody>
      </p:sp>
    </p:spTree>
    <p:extLst>
      <p:ext uri="{BB962C8B-B14F-4D97-AF65-F5344CB8AC3E}">
        <p14:creationId xmlns:p14="http://schemas.microsoft.com/office/powerpoint/2010/main" val="2971125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674016-2455-4F0A-BC6D-9D145BFFE078}"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882EB-51ED-45C9-A0B8-64BDD506A04D}" type="slidenum">
              <a:rPr lang="en-US" smtClean="0"/>
              <a:t>‹#›</a:t>
            </a:fld>
            <a:endParaRPr lang="en-US"/>
          </a:p>
        </p:txBody>
      </p:sp>
    </p:spTree>
    <p:extLst>
      <p:ext uri="{BB962C8B-B14F-4D97-AF65-F5344CB8AC3E}">
        <p14:creationId xmlns:p14="http://schemas.microsoft.com/office/powerpoint/2010/main" val="1499747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674016-2455-4F0A-BC6D-9D145BFFE078}"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882EB-51ED-45C9-A0B8-64BDD506A04D}" type="slidenum">
              <a:rPr lang="en-US" smtClean="0"/>
              <a:t>‹#›</a:t>
            </a:fld>
            <a:endParaRPr lang="en-US"/>
          </a:p>
        </p:txBody>
      </p:sp>
    </p:spTree>
    <p:extLst>
      <p:ext uri="{BB962C8B-B14F-4D97-AF65-F5344CB8AC3E}">
        <p14:creationId xmlns:p14="http://schemas.microsoft.com/office/powerpoint/2010/main" val="2794471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674016-2455-4F0A-BC6D-9D145BFFE078}" type="datetimeFigureOut">
              <a:rPr lang="en-US" smtClean="0"/>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882EB-51ED-45C9-A0B8-64BDD506A04D}" type="slidenum">
              <a:rPr lang="en-US" smtClean="0"/>
              <a:t>‹#›</a:t>
            </a:fld>
            <a:endParaRPr lang="en-US"/>
          </a:p>
        </p:txBody>
      </p:sp>
    </p:spTree>
    <p:extLst>
      <p:ext uri="{BB962C8B-B14F-4D97-AF65-F5344CB8AC3E}">
        <p14:creationId xmlns:p14="http://schemas.microsoft.com/office/powerpoint/2010/main" val="3792555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674016-2455-4F0A-BC6D-9D145BFFE078}" type="datetimeFigureOut">
              <a:rPr lang="en-US" smtClean="0"/>
              <a:t>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7882EB-51ED-45C9-A0B8-64BDD506A04D}" type="slidenum">
              <a:rPr lang="en-US" smtClean="0"/>
              <a:t>‹#›</a:t>
            </a:fld>
            <a:endParaRPr lang="en-US"/>
          </a:p>
        </p:txBody>
      </p:sp>
    </p:spTree>
    <p:extLst>
      <p:ext uri="{BB962C8B-B14F-4D97-AF65-F5344CB8AC3E}">
        <p14:creationId xmlns:p14="http://schemas.microsoft.com/office/powerpoint/2010/main" val="2343439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674016-2455-4F0A-BC6D-9D145BFFE078}" type="datetimeFigureOut">
              <a:rPr lang="en-US" smtClean="0"/>
              <a:t>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7882EB-51ED-45C9-A0B8-64BDD506A04D}" type="slidenum">
              <a:rPr lang="en-US" smtClean="0"/>
              <a:t>‹#›</a:t>
            </a:fld>
            <a:endParaRPr lang="en-US"/>
          </a:p>
        </p:txBody>
      </p:sp>
    </p:spTree>
    <p:extLst>
      <p:ext uri="{BB962C8B-B14F-4D97-AF65-F5344CB8AC3E}">
        <p14:creationId xmlns:p14="http://schemas.microsoft.com/office/powerpoint/2010/main" val="2291847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0674016-2455-4F0A-BC6D-9D145BFFE078}" type="datetimeFigureOut">
              <a:rPr lang="en-US" smtClean="0"/>
              <a:t>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7882EB-51ED-45C9-A0B8-64BDD506A04D}" type="slidenum">
              <a:rPr lang="en-US" smtClean="0"/>
              <a:t>‹#›</a:t>
            </a:fld>
            <a:endParaRPr lang="en-US"/>
          </a:p>
        </p:txBody>
      </p:sp>
    </p:spTree>
    <p:extLst>
      <p:ext uri="{BB962C8B-B14F-4D97-AF65-F5344CB8AC3E}">
        <p14:creationId xmlns:p14="http://schemas.microsoft.com/office/powerpoint/2010/main" val="1523858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674016-2455-4F0A-BC6D-9D145BFFE078}" type="datetimeFigureOut">
              <a:rPr lang="en-US" smtClean="0"/>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882EB-51ED-45C9-A0B8-64BDD506A04D}" type="slidenum">
              <a:rPr lang="en-US" smtClean="0"/>
              <a:t>‹#›</a:t>
            </a:fld>
            <a:endParaRPr lang="en-US"/>
          </a:p>
        </p:txBody>
      </p:sp>
    </p:spTree>
    <p:extLst>
      <p:ext uri="{BB962C8B-B14F-4D97-AF65-F5344CB8AC3E}">
        <p14:creationId xmlns:p14="http://schemas.microsoft.com/office/powerpoint/2010/main" val="3878207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674016-2455-4F0A-BC6D-9D145BFFE078}" type="datetimeFigureOut">
              <a:rPr lang="en-US" smtClean="0"/>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882EB-51ED-45C9-A0B8-64BDD506A04D}" type="slidenum">
              <a:rPr lang="en-US" smtClean="0"/>
              <a:t>‹#›</a:t>
            </a:fld>
            <a:endParaRPr lang="en-US"/>
          </a:p>
        </p:txBody>
      </p:sp>
    </p:spTree>
    <p:extLst>
      <p:ext uri="{BB962C8B-B14F-4D97-AF65-F5344CB8AC3E}">
        <p14:creationId xmlns:p14="http://schemas.microsoft.com/office/powerpoint/2010/main" val="117045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0674016-2455-4F0A-BC6D-9D145BFFE078}" type="datetimeFigureOut">
              <a:rPr lang="en-US" smtClean="0"/>
              <a:t>2/2/2023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97882EB-51ED-45C9-A0B8-64BDD506A04D}" type="slidenum">
              <a:rPr lang="en-US" smtClean="0"/>
              <a:t>‹#›</a:t>
            </a:fld>
            <a:endParaRPr lang="en-US"/>
          </a:p>
        </p:txBody>
      </p:sp>
    </p:spTree>
    <p:extLst>
      <p:ext uri="{BB962C8B-B14F-4D97-AF65-F5344CB8AC3E}">
        <p14:creationId xmlns:p14="http://schemas.microsoft.com/office/powerpoint/2010/main" val="10043658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1ED6D-FF7C-8651-A77F-45BB2C135477}"/>
              </a:ext>
            </a:extLst>
          </p:cNvPr>
          <p:cNvSpPr>
            <a:spLocks noGrp="1"/>
          </p:cNvSpPr>
          <p:nvPr>
            <p:ph type="ctrTitle"/>
          </p:nvPr>
        </p:nvSpPr>
        <p:spPr/>
        <p:txBody>
          <a:bodyPr/>
          <a:lstStyle/>
          <a:p>
            <a:r>
              <a:rPr lang="en-US" dirty="0"/>
              <a:t>Data Science</a:t>
            </a:r>
          </a:p>
        </p:txBody>
      </p:sp>
      <p:sp>
        <p:nvSpPr>
          <p:cNvPr id="3" name="Subtitle 2">
            <a:extLst>
              <a:ext uri="{FF2B5EF4-FFF2-40B4-BE49-F238E27FC236}">
                <a16:creationId xmlns:a16="http://schemas.microsoft.com/office/drawing/2014/main" id="{5BB593AF-226D-6F10-811D-69B1B86961CE}"/>
              </a:ext>
            </a:extLst>
          </p:cNvPr>
          <p:cNvSpPr>
            <a:spLocks noGrp="1"/>
          </p:cNvSpPr>
          <p:nvPr>
            <p:ph type="subTitle" idx="1"/>
          </p:nvPr>
        </p:nvSpPr>
        <p:spPr/>
        <p:txBody>
          <a:bodyPr/>
          <a:lstStyle/>
          <a:p>
            <a:r>
              <a:rPr lang="en-US" dirty="0"/>
              <a:t>What is Data Science?</a:t>
            </a:r>
          </a:p>
        </p:txBody>
      </p:sp>
    </p:spTree>
    <p:extLst>
      <p:ext uri="{BB962C8B-B14F-4D97-AF65-F5344CB8AC3E}">
        <p14:creationId xmlns:p14="http://schemas.microsoft.com/office/powerpoint/2010/main" val="696855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5AC7-779B-7EEE-ED5F-2071391F6C67}"/>
              </a:ext>
            </a:extLst>
          </p:cNvPr>
          <p:cNvSpPr>
            <a:spLocks noGrp="1"/>
          </p:cNvSpPr>
          <p:nvPr>
            <p:ph type="title"/>
          </p:nvPr>
        </p:nvSpPr>
        <p:spPr>
          <a:xfrm>
            <a:off x="1333850" y="1633058"/>
            <a:ext cx="4901267" cy="816528"/>
          </a:xfrm>
        </p:spPr>
        <p:txBody>
          <a:bodyPr/>
          <a:lstStyle/>
          <a:p>
            <a:r>
              <a:rPr lang="en-US" dirty="0"/>
              <a:t>What is Data Science?</a:t>
            </a:r>
          </a:p>
        </p:txBody>
      </p:sp>
      <p:sp>
        <p:nvSpPr>
          <p:cNvPr id="6" name="TextBox 5">
            <a:extLst>
              <a:ext uri="{FF2B5EF4-FFF2-40B4-BE49-F238E27FC236}">
                <a16:creationId xmlns:a16="http://schemas.microsoft.com/office/drawing/2014/main" id="{2F8CD295-0EBD-AEA9-4AE8-4F2635D7CD9C}"/>
              </a:ext>
            </a:extLst>
          </p:cNvPr>
          <p:cNvSpPr txBox="1"/>
          <p:nvPr/>
        </p:nvSpPr>
        <p:spPr>
          <a:xfrm>
            <a:off x="1333850" y="2449586"/>
            <a:ext cx="8196044" cy="923330"/>
          </a:xfrm>
          <a:prstGeom prst="rect">
            <a:avLst/>
          </a:prstGeom>
          <a:noFill/>
        </p:spPr>
        <p:txBody>
          <a:bodyPr wrap="square" rtlCol="0">
            <a:spAutoFit/>
          </a:bodyPr>
          <a:lstStyle/>
          <a:p>
            <a:r>
              <a:rPr lang="en-US" dirty="0"/>
              <a:t>A data scientist is someone who creates code and combines statistical knowledge to extract insights from data. A data scientist falls under the fields of mathematics, statistics, artificial intelligence and computer engineering.</a:t>
            </a:r>
          </a:p>
        </p:txBody>
      </p:sp>
    </p:spTree>
    <p:extLst>
      <p:ext uri="{BB962C8B-B14F-4D97-AF65-F5344CB8AC3E}">
        <p14:creationId xmlns:p14="http://schemas.microsoft.com/office/powerpoint/2010/main" val="1849756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5AC7-779B-7EEE-ED5F-2071391F6C67}"/>
              </a:ext>
            </a:extLst>
          </p:cNvPr>
          <p:cNvSpPr>
            <a:spLocks noGrp="1"/>
          </p:cNvSpPr>
          <p:nvPr>
            <p:ph type="title"/>
          </p:nvPr>
        </p:nvSpPr>
        <p:spPr>
          <a:xfrm>
            <a:off x="1333850" y="1633058"/>
            <a:ext cx="7004807" cy="816528"/>
          </a:xfrm>
        </p:spPr>
        <p:txBody>
          <a:bodyPr>
            <a:normAutofit/>
          </a:bodyPr>
          <a:lstStyle/>
          <a:p>
            <a:r>
              <a:rPr lang="en-US" dirty="0"/>
              <a:t>What exactly data science do?</a:t>
            </a:r>
          </a:p>
        </p:txBody>
      </p:sp>
      <p:sp>
        <p:nvSpPr>
          <p:cNvPr id="6" name="TextBox 5">
            <a:extLst>
              <a:ext uri="{FF2B5EF4-FFF2-40B4-BE49-F238E27FC236}">
                <a16:creationId xmlns:a16="http://schemas.microsoft.com/office/drawing/2014/main" id="{2F8CD295-0EBD-AEA9-4AE8-4F2635D7CD9C}"/>
              </a:ext>
            </a:extLst>
          </p:cNvPr>
          <p:cNvSpPr txBox="1"/>
          <p:nvPr/>
        </p:nvSpPr>
        <p:spPr>
          <a:xfrm>
            <a:off x="1333850" y="2449586"/>
            <a:ext cx="8196044" cy="923330"/>
          </a:xfrm>
          <a:prstGeom prst="rect">
            <a:avLst/>
          </a:prstGeom>
          <a:noFill/>
        </p:spPr>
        <p:txBody>
          <a:bodyPr wrap="square" rtlCol="0">
            <a:spAutoFit/>
          </a:bodyPr>
          <a:lstStyle/>
          <a:p>
            <a:r>
              <a:rPr lang="en-US" dirty="0"/>
              <a:t>A data scientist's job is to analyze data for insights. Identifying the data analytics problems that present the greatest opportunities for an organization. Determining the appropriate data sets and variables.</a:t>
            </a:r>
          </a:p>
        </p:txBody>
      </p:sp>
    </p:spTree>
    <p:extLst>
      <p:ext uri="{BB962C8B-B14F-4D97-AF65-F5344CB8AC3E}">
        <p14:creationId xmlns:p14="http://schemas.microsoft.com/office/powerpoint/2010/main" val="284493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5AC7-779B-7EEE-ED5F-2071391F6C67}"/>
              </a:ext>
            </a:extLst>
          </p:cNvPr>
          <p:cNvSpPr>
            <a:spLocks noGrp="1"/>
          </p:cNvSpPr>
          <p:nvPr>
            <p:ph type="title"/>
          </p:nvPr>
        </p:nvSpPr>
        <p:spPr>
          <a:xfrm>
            <a:off x="1333850" y="1633058"/>
            <a:ext cx="9613783" cy="816528"/>
          </a:xfrm>
        </p:spPr>
        <p:txBody>
          <a:bodyPr>
            <a:normAutofit fontScale="90000"/>
          </a:bodyPr>
          <a:lstStyle/>
          <a:p>
            <a:r>
              <a:rPr lang="en-US" dirty="0"/>
              <a:t>What are the 4 main concepts of data science?</a:t>
            </a:r>
          </a:p>
        </p:txBody>
      </p:sp>
      <p:sp>
        <p:nvSpPr>
          <p:cNvPr id="6" name="TextBox 5">
            <a:extLst>
              <a:ext uri="{FF2B5EF4-FFF2-40B4-BE49-F238E27FC236}">
                <a16:creationId xmlns:a16="http://schemas.microsoft.com/office/drawing/2014/main" id="{2F8CD295-0EBD-AEA9-4AE8-4F2635D7CD9C}"/>
              </a:ext>
            </a:extLst>
          </p:cNvPr>
          <p:cNvSpPr txBox="1"/>
          <p:nvPr/>
        </p:nvSpPr>
        <p:spPr>
          <a:xfrm>
            <a:off x="1333850" y="2449586"/>
            <a:ext cx="8196044" cy="646331"/>
          </a:xfrm>
          <a:prstGeom prst="rect">
            <a:avLst/>
          </a:prstGeom>
          <a:noFill/>
        </p:spPr>
        <p:txBody>
          <a:bodyPr wrap="square" rtlCol="0">
            <a:spAutoFit/>
          </a:bodyPr>
          <a:lstStyle/>
          <a:p>
            <a:r>
              <a:rPr lang="en-US" dirty="0"/>
              <a:t>Statistics, Visualization, Deep Learning and Machine Learning are important Data Science concepts.</a:t>
            </a:r>
          </a:p>
        </p:txBody>
      </p:sp>
    </p:spTree>
    <p:extLst>
      <p:ext uri="{BB962C8B-B14F-4D97-AF65-F5344CB8AC3E}">
        <p14:creationId xmlns:p14="http://schemas.microsoft.com/office/powerpoint/2010/main" val="2069111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5AC7-779B-7EEE-ED5F-2071391F6C67}"/>
              </a:ext>
            </a:extLst>
          </p:cNvPr>
          <p:cNvSpPr>
            <a:spLocks noGrp="1"/>
          </p:cNvSpPr>
          <p:nvPr>
            <p:ph type="title"/>
          </p:nvPr>
        </p:nvSpPr>
        <p:spPr>
          <a:xfrm>
            <a:off x="1333850" y="1633058"/>
            <a:ext cx="7004807" cy="816528"/>
          </a:xfrm>
        </p:spPr>
        <p:txBody>
          <a:bodyPr>
            <a:normAutofit fontScale="90000"/>
          </a:bodyPr>
          <a:lstStyle/>
          <a:p>
            <a:r>
              <a:rPr lang="en-US" dirty="0"/>
              <a:t>What skills do data scientists need?</a:t>
            </a:r>
          </a:p>
        </p:txBody>
      </p:sp>
      <p:sp>
        <p:nvSpPr>
          <p:cNvPr id="6" name="TextBox 5">
            <a:extLst>
              <a:ext uri="{FF2B5EF4-FFF2-40B4-BE49-F238E27FC236}">
                <a16:creationId xmlns:a16="http://schemas.microsoft.com/office/drawing/2014/main" id="{2F8CD295-0EBD-AEA9-4AE8-4F2635D7CD9C}"/>
              </a:ext>
            </a:extLst>
          </p:cNvPr>
          <p:cNvSpPr txBox="1"/>
          <p:nvPr/>
        </p:nvSpPr>
        <p:spPr>
          <a:xfrm>
            <a:off x="1333850" y="2449586"/>
            <a:ext cx="8196044" cy="2585323"/>
          </a:xfrm>
          <a:prstGeom prst="rect">
            <a:avLst/>
          </a:prstGeom>
          <a:noFill/>
        </p:spPr>
        <p:txBody>
          <a:bodyPr wrap="square" rtlCol="0">
            <a:spAutoFit/>
          </a:bodyPr>
          <a:lstStyle/>
          <a:p>
            <a:r>
              <a:rPr lang="en-US" dirty="0"/>
              <a:t>Some of the most important technical data scientist skills are:</a:t>
            </a:r>
          </a:p>
          <a:p>
            <a:pPr marL="285750" indent="-285750">
              <a:buFont typeface="Arial" panose="020B0604020202020204" pitchFamily="34" charset="0"/>
              <a:buChar char="•"/>
            </a:pPr>
            <a:r>
              <a:rPr lang="en-US" dirty="0"/>
              <a:t>Statistical analysis and computing.</a:t>
            </a:r>
          </a:p>
          <a:p>
            <a:pPr marL="285750" indent="-285750">
              <a:buFont typeface="Arial" panose="020B0604020202020204" pitchFamily="34" charset="0"/>
              <a:buChar char="•"/>
            </a:pPr>
            <a:r>
              <a:rPr lang="en-US" dirty="0"/>
              <a:t>Machine Learning.</a:t>
            </a:r>
          </a:p>
          <a:p>
            <a:pPr marL="285750" indent="-285750">
              <a:buFont typeface="Arial" panose="020B0604020202020204" pitchFamily="34" charset="0"/>
              <a:buChar char="•"/>
            </a:pPr>
            <a:r>
              <a:rPr lang="en-US" dirty="0"/>
              <a:t>Deep Learning.</a:t>
            </a:r>
          </a:p>
          <a:p>
            <a:pPr marL="285750" indent="-285750">
              <a:buFont typeface="Arial" panose="020B0604020202020204" pitchFamily="34" charset="0"/>
              <a:buChar char="•"/>
            </a:pPr>
            <a:r>
              <a:rPr lang="en-US" dirty="0"/>
              <a:t>Processing large data sets.</a:t>
            </a:r>
          </a:p>
          <a:p>
            <a:pPr marL="285750" indent="-285750">
              <a:buFont typeface="Arial" panose="020B0604020202020204" pitchFamily="34" charset="0"/>
              <a:buChar char="•"/>
            </a:pPr>
            <a:r>
              <a:rPr lang="en-US" dirty="0"/>
              <a:t>Data Visualization.</a:t>
            </a:r>
          </a:p>
          <a:p>
            <a:pPr marL="285750" indent="-285750">
              <a:buFont typeface="Arial" panose="020B0604020202020204" pitchFamily="34" charset="0"/>
              <a:buChar char="•"/>
            </a:pPr>
            <a:r>
              <a:rPr lang="en-US" dirty="0"/>
              <a:t>Data Wrangling.</a:t>
            </a:r>
          </a:p>
          <a:p>
            <a:pPr marL="285750" indent="-285750">
              <a:buFont typeface="Arial" panose="020B0604020202020204" pitchFamily="34" charset="0"/>
              <a:buChar char="•"/>
            </a:pPr>
            <a:r>
              <a:rPr lang="en-US" dirty="0"/>
              <a:t>Mathematics.</a:t>
            </a:r>
          </a:p>
          <a:p>
            <a:pPr marL="285750" indent="-285750">
              <a:buFont typeface="Arial" panose="020B0604020202020204" pitchFamily="34" charset="0"/>
              <a:buChar char="•"/>
            </a:pPr>
            <a:r>
              <a:rPr lang="en-US" dirty="0"/>
              <a:t>Programming.</a:t>
            </a:r>
          </a:p>
        </p:txBody>
      </p:sp>
    </p:spTree>
    <p:extLst>
      <p:ext uri="{BB962C8B-B14F-4D97-AF65-F5344CB8AC3E}">
        <p14:creationId xmlns:p14="http://schemas.microsoft.com/office/powerpoint/2010/main" val="425288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5AC7-779B-7EEE-ED5F-2071391F6C67}"/>
              </a:ext>
            </a:extLst>
          </p:cNvPr>
          <p:cNvSpPr>
            <a:spLocks noGrp="1"/>
          </p:cNvSpPr>
          <p:nvPr>
            <p:ph type="title"/>
          </p:nvPr>
        </p:nvSpPr>
        <p:spPr>
          <a:xfrm>
            <a:off x="1333850" y="1633058"/>
            <a:ext cx="7004807" cy="816528"/>
          </a:xfrm>
        </p:spPr>
        <p:txBody>
          <a:bodyPr>
            <a:normAutofit/>
          </a:bodyPr>
          <a:lstStyle/>
          <a:p>
            <a:r>
              <a:rPr lang="en-US" dirty="0"/>
              <a:t>Is data science a lot of math?</a:t>
            </a:r>
          </a:p>
        </p:txBody>
      </p:sp>
      <p:sp>
        <p:nvSpPr>
          <p:cNvPr id="6" name="TextBox 5">
            <a:extLst>
              <a:ext uri="{FF2B5EF4-FFF2-40B4-BE49-F238E27FC236}">
                <a16:creationId xmlns:a16="http://schemas.microsoft.com/office/drawing/2014/main" id="{2F8CD295-0EBD-AEA9-4AE8-4F2635D7CD9C}"/>
              </a:ext>
            </a:extLst>
          </p:cNvPr>
          <p:cNvSpPr txBox="1"/>
          <p:nvPr/>
        </p:nvSpPr>
        <p:spPr>
          <a:xfrm>
            <a:off x="1333850" y="2449586"/>
            <a:ext cx="8196044" cy="646331"/>
          </a:xfrm>
          <a:prstGeom prst="rect">
            <a:avLst/>
          </a:prstGeom>
          <a:noFill/>
        </p:spPr>
        <p:txBody>
          <a:bodyPr wrap="square" rtlCol="0">
            <a:spAutoFit/>
          </a:bodyPr>
          <a:lstStyle/>
          <a:p>
            <a:r>
              <a:rPr lang="en-US" dirty="0"/>
              <a:t>Data science requires mathematics because machine learning algorithms and performing analysis and discovering insights from data require mathematics.</a:t>
            </a:r>
          </a:p>
        </p:txBody>
      </p:sp>
    </p:spTree>
    <p:extLst>
      <p:ext uri="{BB962C8B-B14F-4D97-AF65-F5344CB8AC3E}">
        <p14:creationId xmlns:p14="http://schemas.microsoft.com/office/powerpoint/2010/main" val="270666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5AC7-779B-7EEE-ED5F-2071391F6C67}"/>
              </a:ext>
            </a:extLst>
          </p:cNvPr>
          <p:cNvSpPr>
            <a:spLocks noGrp="1"/>
          </p:cNvSpPr>
          <p:nvPr>
            <p:ph type="title"/>
          </p:nvPr>
        </p:nvSpPr>
        <p:spPr>
          <a:xfrm>
            <a:off x="1333850" y="1633058"/>
            <a:ext cx="7004807" cy="816528"/>
          </a:xfrm>
        </p:spPr>
        <p:txBody>
          <a:bodyPr>
            <a:normAutofit/>
          </a:bodyPr>
          <a:lstStyle/>
          <a:p>
            <a:r>
              <a:rPr lang="en-US" dirty="0"/>
              <a:t>Is data science a hard job?</a:t>
            </a:r>
          </a:p>
        </p:txBody>
      </p:sp>
      <p:sp>
        <p:nvSpPr>
          <p:cNvPr id="6" name="TextBox 5">
            <a:extLst>
              <a:ext uri="{FF2B5EF4-FFF2-40B4-BE49-F238E27FC236}">
                <a16:creationId xmlns:a16="http://schemas.microsoft.com/office/drawing/2014/main" id="{2F8CD295-0EBD-AEA9-4AE8-4F2635D7CD9C}"/>
              </a:ext>
            </a:extLst>
          </p:cNvPr>
          <p:cNvSpPr txBox="1"/>
          <p:nvPr/>
        </p:nvSpPr>
        <p:spPr>
          <a:xfrm>
            <a:off x="1333850" y="2449586"/>
            <a:ext cx="8196044" cy="646331"/>
          </a:xfrm>
          <a:prstGeom prst="rect">
            <a:avLst/>
          </a:prstGeom>
          <a:noFill/>
        </p:spPr>
        <p:txBody>
          <a:bodyPr wrap="square" rtlCol="0">
            <a:spAutoFit/>
          </a:bodyPr>
          <a:lstStyle/>
          <a:p>
            <a:r>
              <a:rPr lang="en-US" dirty="0"/>
              <a:t>If you have learned the right skills, it will not be difficult. It can be difficult when you start because the field is new. But once you learn the basics it is not difficult.</a:t>
            </a:r>
          </a:p>
        </p:txBody>
      </p:sp>
    </p:spTree>
    <p:extLst>
      <p:ext uri="{BB962C8B-B14F-4D97-AF65-F5344CB8AC3E}">
        <p14:creationId xmlns:p14="http://schemas.microsoft.com/office/powerpoint/2010/main" val="854296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5AC7-779B-7EEE-ED5F-2071391F6C67}"/>
              </a:ext>
            </a:extLst>
          </p:cNvPr>
          <p:cNvSpPr>
            <a:spLocks noGrp="1"/>
          </p:cNvSpPr>
          <p:nvPr>
            <p:ph type="title"/>
          </p:nvPr>
        </p:nvSpPr>
        <p:spPr>
          <a:xfrm>
            <a:off x="1333850" y="1633058"/>
            <a:ext cx="7004807" cy="816528"/>
          </a:xfrm>
        </p:spPr>
        <p:txBody>
          <a:bodyPr>
            <a:normAutofit/>
          </a:bodyPr>
          <a:lstStyle/>
          <a:p>
            <a:r>
              <a:rPr lang="en-US" dirty="0"/>
              <a:t>Does data scientist do coding?</a:t>
            </a:r>
          </a:p>
        </p:txBody>
      </p:sp>
      <p:sp>
        <p:nvSpPr>
          <p:cNvPr id="6" name="TextBox 5">
            <a:extLst>
              <a:ext uri="{FF2B5EF4-FFF2-40B4-BE49-F238E27FC236}">
                <a16:creationId xmlns:a16="http://schemas.microsoft.com/office/drawing/2014/main" id="{2F8CD295-0EBD-AEA9-4AE8-4F2635D7CD9C}"/>
              </a:ext>
            </a:extLst>
          </p:cNvPr>
          <p:cNvSpPr txBox="1"/>
          <p:nvPr/>
        </p:nvSpPr>
        <p:spPr>
          <a:xfrm>
            <a:off x="1333850" y="2449586"/>
            <a:ext cx="8196044" cy="923330"/>
          </a:xfrm>
          <a:prstGeom prst="rect">
            <a:avLst/>
          </a:prstGeom>
          <a:noFill/>
        </p:spPr>
        <p:txBody>
          <a:bodyPr wrap="square" rtlCol="0">
            <a:spAutoFit/>
          </a:bodyPr>
          <a:lstStyle/>
          <a:p>
            <a:r>
              <a:rPr lang="en-US" dirty="0"/>
              <a:t>All jobs in Data Science require some level of coding and experience with technical tools and technologies. A Data Engineer should know a moderate amount of Python and have knowledge of SQL.</a:t>
            </a:r>
          </a:p>
        </p:txBody>
      </p:sp>
    </p:spTree>
    <p:extLst>
      <p:ext uri="{BB962C8B-B14F-4D97-AF65-F5344CB8AC3E}">
        <p14:creationId xmlns:p14="http://schemas.microsoft.com/office/powerpoint/2010/main" val="5611778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17</TotalTime>
  <Words>268</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Celestial</vt:lpstr>
      <vt:lpstr>Data Science</vt:lpstr>
      <vt:lpstr>What is Data Science?</vt:lpstr>
      <vt:lpstr>What exactly data science do?</vt:lpstr>
      <vt:lpstr>What are the 4 main concepts of data science?</vt:lpstr>
      <vt:lpstr>What skills do data scientists need?</vt:lpstr>
      <vt:lpstr>Is data science a lot of math?</vt:lpstr>
      <vt:lpstr>Is data science a hard job?</vt:lpstr>
      <vt:lpstr>Does data scientist do coding?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dc:title>
  <dc:creator>junhao Chen</dc:creator>
  <cp:lastModifiedBy>junhao Chen</cp:lastModifiedBy>
  <cp:revision>23</cp:revision>
  <dcterms:created xsi:type="dcterms:W3CDTF">2023-02-01T09:03:53Z</dcterms:created>
  <dcterms:modified xsi:type="dcterms:W3CDTF">2023-02-02T18:03:14Z</dcterms:modified>
</cp:coreProperties>
</file>