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0674016-2455-4F0A-BC6D-9D145BFFE078}" type="datetimeFigureOut">
              <a:rPr lang="en-US" smtClean="0"/>
              <a:t>2/1/2023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14038213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674016-2455-4F0A-BC6D-9D145BFFE078}" type="datetimeFigureOut">
              <a:rPr lang="en-US" smtClean="0"/>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137761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1792435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3857777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2589128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2786311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1142260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74016-2455-4F0A-BC6D-9D145BFFE078}" type="datetimeFigureOut">
              <a:rPr lang="en-US" smtClean="0"/>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659964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74016-2455-4F0A-BC6D-9D145BFFE078}" type="datetimeFigureOut">
              <a:rPr lang="en-US" smtClean="0"/>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297112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74016-2455-4F0A-BC6D-9D145BFFE078}" type="datetimeFigureOut">
              <a:rPr lang="en-US" smtClean="0"/>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149974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74016-2455-4F0A-BC6D-9D145BFFE078}" type="datetimeFigureOut">
              <a:rPr lang="en-US" smtClean="0"/>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279447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674016-2455-4F0A-BC6D-9D145BFFE078}" type="datetimeFigureOut">
              <a:rPr lang="en-US" smtClean="0"/>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379255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674016-2455-4F0A-BC6D-9D145BFFE078}" type="datetimeFigureOut">
              <a:rPr lang="en-US" smtClean="0"/>
              <a:t>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2343439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674016-2455-4F0A-BC6D-9D145BFFE078}" type="datetimeFigureOut">
              <a:rPr lang="en-US" smtClean="0"/>
              <a:t>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229184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0674016-2455-4F0A-BC6D-9D145BFFE078}" type="datetimeFigureOut">
              <a:rPr lang="en-US" smtClean="0"/>
              <a:t>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1523858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674016-2455-4F0A-BC6D-9D145BFFE078}" type="datetimeFigureOut">
              <a:rPr lang="en-US" smtClean="0"/>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387820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674016-2455-4F0A-BC6D-9D145BFFE078}" type="datetimeFigureOut">
              <a:rPr lang="en-US" smtClean="0"/>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7882EB-51ED-45C9-A0B8-64BDD506A04D}" type="slidenum">
              <a:rPr lang="en-US" smtClean="0"/>
              <a:t>‹#›</a:t>
            </a:fld>
            <a:endParaRPr lang="en-US" dirty="0"/>
          </a:p>
        </p:txBody>
      </p:sp>
    </p:spTree>
    <p:extLst>
      <p:ext uri="{BB962C8B-B14F-4D97-AF65-F5344CB8AC3E}">
        <p14:creationId xmlns:p14="http://schemas.microsoft.com/office/powerpoint/2010/main" val="117045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674016-2455-4F0A-BC6D-9D145BFFE078}" type="datetimeFigureOut">
              <a:rPr lang="en-US" smtClean="0"/>
              <a:t>2/1/2023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7882EB-51ED-45C9-A0B8-64BDD506A04D}" type="slidenum">
              <a:rPr lang="en-US" smtClean="0"/>
              <a:t>‹#›</a:t>
            </a:fld>
            <a:endParaRPr lang="en-US" dirty="0"/>
          </a:p>
        </p:txBody>
      </p:sp>
    </p:spTree>
    <p:extLst>
      <p:ext uri="{BB962C8B-B14F-4D97-AF65-F5344CB8AC3E}">
        <p14:creationId xmlns:p14="http://schemas.microsoft.com/office/powerpoint/2010/main" val="10043658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ED6D-FF7C-8651-A77F-45BB2C135477}"/>
              </a:ext>
            </a:extLst>
          </p:cNvPr>
          <p:cNvSpPr>
            <a:spLocks noGrp="1"/>
          </p:cNvSpPr>
          <p:nvPr>
            <p:ph type="ctrTitle"/>
          </p:nvPr>
        </p:nvSpPr>
        <p:spPr/>
        <p:txBody>
          <a:bodyPr/>
          <a:lstStyle/>
          <a:p>
            <a:r>
              <a:rPr lang="en-US" dirty="0"/>
              <a:t>Data Science</a:t>
            </a:r>
          </a:p>
        </p:txBody>
      </p:sp>
      <p:sp>
        <p:nvSpPr>
          <p:cNvPr id="3" name="Subtitle 2">
            <a:extLst>
              <a:ext uri="{FF2B5EF4-FFF2-40B4-BE49-F238E27FC236}">
                <a16:creationId xmlns:a16="http://schemas.microsoft.com/office/drawing/2014/main" id="{5BB593AF-226D-6F10-811D-69B1B86961CE}"/>
              </a:ext>
            </a:extLst>
          </p:cNvPr>
          <p:cNvSpPr>
            <a:spLocks noGrp="1"/>
          </p:cNvSpPr>
          <p:nvPr>
            <p:ph type="subTitle" idx="1"/>
          </p:nvPr>
        </p:nvSpPr>
        <p:spPr/>
        <p:txBody>
          <a:bodyPr/>
          <a:lstStyle/>
          <a:p>
            <a:r>
              <a:rPr lang="en-US" dirty="0"/>
              <a:t>What are the most popular data science tools?</a:t>
            </a:r>
          </a:p>
        </p:txBody>
      </p:sp>
    </p:spTree>
    <p:extLst>
      <p:ext uri="{BB962C8B-B14F-4D97-AF65-F5344CB8AC3E}">
        <p14:creationId xmlns:p14="http://schemas.microsoft.com/office/powerpoint/2010/main" val="69685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a:bodyPr>
          <a:lstStyle/>
          <a:p>
            <a:r>
              <a:rPr lang="en-US" dirty="0"/>
              <a:t>Google BigQuery</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9202722" cy="2308324"/>
          </a:xfrm>
          <a:prstGeom prst="rect">
            <a:avLst/>
          </a:prstGeom>
          <a:noFill/>
        </p:spPr>
        <p:txBody>
          <a:bodyPr wrap="square" rtlCol="0">
            <a:spAutoFit/>
          </a:bodyPr>
          <a:lstStyle/>
          <a:p>
            <a:r>
              <a:rPr lang="en-US" dirty="0"/>
              <a:t>This is a very scalable, serverless data warehouse tool created for productive data analysis. It uses Google’s infrastructure-based processing power to run super-fast SQL queries against append-only tables.</a:t>
            </a:r>
          </a:p>
          <a:p>
            <a:endParaRPr lang="en-US" dirty="0"/>
          </a:p>
          <a:p>
            <a:r>
              <a:rPr lang="en-US" dirty="0"/>
              <a:t>Advantages:</a:t>
            </a:r>
          </a:p>
          <a:p>
            <a:pPr marL="285750" indent="-285750">
              <a:buFont typeface="Arial" panose="020B0604020202020204" pitchFamily="34" charset="0"/>
              <a:buChar char="•"/>
            </a:pPr>
            <a:r>
              <a:rPr lang="en-US" dirty="0"/>
              <a:t>Extremely fast</a:t>
            </a:r>
          </a:p>
          <a:p>
            <a:pPr marL="285750" indent="-285750">
              <a:buFont typeface="Arial" panose="020B0604020202020204" pitchFamily="34" charset="0"/>
              <a:buChar char="•"/>
            </a:pPr>
            <a:r>
              <a:rPr lang="en-US" dirty="0"/>
              <a:t>Keeps costs down since users need only pay for storage and computer usage</a:t>
            </a:r>
          </a:p>
          <a:p>
            <a:pPr marL="285750" indent="-285750">
              <a:buFont typeface="Arial" panose="020B0604020202020204" pitchFamily="34" charset="0"/>
              <a:buChar char="•"/>
            </a:pPr>
            <a:r>
              <a:rPr lang="en-US" dirty="0"/>
              <a:t>Easily scalable</a:t>
            </a:r>
          </a:p>
        </p:txBody>
      </p:sp>
    </p:spTree>
    <p:extLst>
      <p:ext uri="{BB962C8B-B14F-4D97-AF65-F5344CB8AC3E}">
        <p14:creationId xmlns:p14="http://schemas.microsoft.com/office/powerpoint/2010/main" val="148721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a:bodyPr>
          <a:lstStyle/>
          <a:p>
            <a:r>
              <a:rPr lang="en-US" dirty="0"/>
              <a:t>MATLAB</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9202722" cy="2308324"/>
          </a:xfrm>
          <a:prstGeom prst="rect">
            <a:avLst/>
          </a:prstGeom>
          <a:noFill/>
        </p:spPr>
        <p:txBody>
          <a:bodyPr wrap="square" rtlCol="0">
            <a:spAutoFit/>
          </a:bodyPr>
          <a:lstStyle/>
          <a:p>
            <a:r>
              <a:rPr lang="en-US" dirty="0"/>
              <a:t>MATLAB is a high-level language coupled with an interactive environment for numerical computation, programming, and visualization. MATLAB is a powerful tool, a language used in technical computing, and ideal for graphics, math, and programming.</a:t>
            </a:r>
          </a:p>
          <a:p>
            <a:endParaRPr lang="en-US" dirty="0"/>
          </a:p>
          <a:p>
            <a:r>
              <a:rPr lang="en-US" dirty="0"/>
              <a:t>Advantages:</a:t>
            </a:r>
          </a:p>
          <a:p>
            <a:pPr marL="285750" indent="-285750">
              <a:buFont typeface="Arial" panose="020B0604020202020204" pitchFamily="34" charset="0"/>
              <a:buChar char="•"/>
            </a:pPr>
            <a:r>
              <a:rPr lang="en-US" dirty="0"/>
              <a:t>Intuitive use</a:t>
            </a:r>
          </a:p>
          <a:p>
            <a:pPr marL="285750" indent="-285750">
              <a:buFont typeface="Arial" panose="020B0604020202020204" pitchFamily="34" charset="0"/>
              <a:buChar char="•"/>
            </a:pPr>
            <a:r>
              <a:rPr lang="en-US" dirty="0"/>
              <a:t>It analyzes data, creates models, and develops algorithms</a:t>
            </a:r>
          </a:p>
          <a:p>
            <a:pPr marL="285750" indent="-285750">
              <a:buFont typeface="Arial" panose="020B0604020202020204" pitchFamily="34" charset="0"/>
              <a:buChar char="•"/>
            </a:pPr>
            <a:r>
              <a:rPr lang="en-US" dirty="0"/>
              <a:t>With just a few simple code changes, it scales analyses to run on clouds, clusters, and GPUs</a:t>
            </a:r>
          </a:p>
        </p:txBody>
      </p:sp>
    </p:spTree>
    <p:extLst>
      <p:ext uri="{BB962C8B-B14F-4D97-AF65-F5344CB8AC3E}">
        <p14:creationId xmlns:p14="http://schemas.microsoft.com/office/powerpoint/2010/main" val="2517283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9857064" cy="816528"/>
          </a:xfrm>
        </p:spPr>
        <p:txBody>
          <a:bodyPr>
            <a:normAutofit fontScale="90000"/>
          </a:bodyPr>
          <a:lstStyle/>
          <a:p>
            <a:r>
              <a:rPr lang="en-US" dirty="0"/>
              <a:t>What are the most popular data science tools?</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19604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Apache Spark</a:t>
            </a:r>
          </a:p>
          <a:p>
            <a:pPr marL="285750" indent="-285750">
              <a:buFont typeface="Arial" panose="020B0604020202020204" pitchFamily="34" charset="0"/>
              <a:buChar char="•"/>
            </a:pPr>
            <a:r>
              <a:rPr lang="en-US" dirty="0"/>
              <a:t>SAS</a:t>
            </a:r>
          </a:p>
          <a:p>
            <a:pPr marL="285750" indent="-285750">
              <a:buFont typeface="Arial" panose="020B0604020202020204" pitchFamily="34" charset="0"/>
              <a:buChar char="•"/>
            </a:pPr>
            <a:r>
              <a:rPr lang="en-US" dirty="0"/>
              <a:t>BigML</a:t>
            </a:r>
          </a:p>
          <a:p>
            <a:pPr marL="285750" indent="-285750">
              <a:buFont typeface="Arial" panose="020B0604020202020204" pitchFamily="34" charset="0"/>
              <a:buChar char="•"/>
            </a:pPr>
            <a:r>
              <a:rPr lang="en-US" dirty="0"/>
              <a:t>D3.js</a:t>
            </a:r>
          </a:p>
          <a:p>
            <a:pPr marL="285750" indent="-285750">
              <a:buFont typeface="Arial" panose="020B0604020202020204" pitchFamily="34" charset="0"/>
              <a:buChar char="•"/>
            </a:pPr>
            <a:r>
              <a:rPr lang="en-US" dirty="0"/>
              <a:t>Data Robot</a:t>
            </a:r>
          </a:p>
          <a:p>
            <a:pPr marL="285750" indent="-285750">
              <a:buFont typeface="Arial" panose="020B0604020202020204" pitchFamily="34" charset="0"/>
              <a:buChar char="•"/>
            </a:pPr>
            <a:r>
              <a:rPr lang="en-US" dirty="0"/>
              <a:t>Excel</a:t>
            </a:r>
          </a:p>
          <a:p>
            <a:pPr marL="285750" indent="-285750">
              <a:buFont typeface="Arial" panose="020B0604020202020204" pitchFamily="34" charset="0"/>
              <a:buChar char="•"/>
            </a:pPr>
            <a:r>
              <a:rPr lang="en-US" dirty="0"/>
              <a:t>ForecastThis</a:t>
            </a:r>
          </a:p>
          <a:p>
            <a:pPr marL="285750" indent="-285750">
              <a:buFont typeface="Arial" panose="020B0604020202020204" pitchFamily="34" charset="0"/>
              <a:buChar char="•"/>
            </a:pPr>
            <a:r>
              <a:rPr lang="en-US" dirty="0"/>
              <a:t>Google BigQuery</a:t>
            </a:r>
          </a:p>
          <a:p>
            <a:pPr marL="285750" indent="-285750">
              <a:buFont typeface="Arial" panose="020B0604020202020204" pitchFamily="34" charset="0"/>
              <a:buChar char="•"/>
            </a:pPr>
            <a:r>
              <a:rPr lang="en-US" dirty="0" err="1"/>
              <a:t>MatLab</a:t>
            </a:r>
            <a:endParaRPr lang="en-US" dirty="0"/>
          </a:p>
        </p:txBody>
      </p:sp>
    </p:spTree>
    <p:extLst>
      <p:ext uri="{BB962C8B-B14F-4D97-AF65-F5344CB8AC3E}">
        <p14:creationId xmlns:p14="http://schemas.microsoft.com/office/powerpoint/2010/main" val="184975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a:bodyPr>
          <a:lstStyle/>
          <a:p>
            <a:r>
              <a:rPr lang="en-US" dirty="0"/>
              <a:t>Apache Spark</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8758106" cy="2585323"/>
          </a:xfrm>
          <a:prstGeom prst="rect">
            <a:avLst/>
          </a:prstGeom>
          <a:noFill/>
        </p:spPr>
        <p:txBody>
          <a:bodyPr wrap="square" rtlCol="0">
            <a:spAutoFit/>
          </a:bodyPr>
          <a:lstStyle/>
          <a:p>
            <a:r>
              <a:rPr lang="en-US" dirty="0"/>
              <a:t>Also called “Spark,” this is an all-powerful analytics engine and has the distinction of being the most used data science tool. It is known for offering lightning-fast cluster computing. Spark accesses varied data sources such as Cassandra, HDFS, HBase, and S3. It can also easily handle large datasets.</a:t>
            </a:r>
          </a:p>
          <a:p>
            <a:endParaRPr lang="en-US" dirty="0"/>
          </a:p>
          <a:p>
            <a:r>
              <a:rPr lang="en-US" dirty="0"/>
              <a:t>Advantages:</a:t>
            </a:r>
          </a:p>
          <a:p>
            <a:pPr marL="285750" indent="-285750">
              <a:buFont typeface="Arial" panose="020B0604020202020204" pitchFamily="34" charset="0"/>
              <a:buChar char="•"/>
            </a:pPr>
            <a:r>
              <a:rPr lang="en-US" dirty="0"/>
              <a:t>Over 80 high-level operators simplify the process of parallel app building</a:t>
            </a:r>
          </a:p>
          <a:p>
            <a:pPr marL="285750" indent="-285750">
              <a:buFont typeface="Arial" panose="020B0604020202020204" pitchFamily="34" charset="0"/>
              <a:buChar char="•"/>
            </a:pPr>
            <a:r>
              <a:rPr lang="en-US" dirty="0"/>
              <a:t>Can be used interactively from the Scale, Python, and R shells</a:t>
            </a:r>
          </a:p>
          <a:p>
            <a:pPr marL="285750" indent="-285750">
              <a:buFont typeface="Arial" panose="020B0604020202020204" pitchFamily="34" charset="0"/>
              <a:buChar char="•"/>
            </a:pPr>
            <a:r>
              <a:rPr lang="en-US" dirty="0"/>
              <a:t>Advanced DAG execution engine supports in-memory computing and acyclic data flow</a:t>
            </a:r>
          </a:p>
        </p:txBody>
      </p:sp>
    </p:spTree>
    <p:extLst>
      <p:ext uri="{BB962C8B-B14F-4D97-AF65-F5344CB8AC3E}">
        <p14:creationId xmlns:p14="http://schemas.microsoft.com/office/powerpoint/2010/main" val="284493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121329"/>
            <a:ext cx="7004807" cy="816528"/>
          </a:xfrm>
        </p:spPr>
        <p:txBody>
          <a:bodyPr>
            <a:normAutofit/>
          </a:bodyPr>
          <a:lstStyle/>
          <a:p>
            <a:r>
              <a:rPr lang="en-US" dirty="0"/>
              <a:t>SAS</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1937857"/>
            <a:ext cx="8758106" cy="3693319"/>
          </a:xfrm>
          <a:prstGeom prst="rect">
            <a:avLst/>
          </a:prstGeom>
          <a:noFill/>
        </p:spPr>
        <p:txBody>
          <a:bodyPr wrap="square" rtlCol="0">
            <a:spAutoFit/>
          </a:bodyPr>
          <a:lstStyle/>
          <a:p>
            <a:r>
              <a:rPr lang="en-US" dirty="0"/>
              <a:t>This data science tool is designed especially for statistical operations. It is a closed-source proprietary software tool that specializes in handling and analyzing massive amounts of data for large organizations. It’s well-supported by its company and very reliable. Still, it’s a case of getting what you pay for because SAS is expensive and best suited for large companies and organizations.</a:t>
            </a:r>
          </a:p>
          <a:p>
            <a:endParaRPr lang="en-US" dirty="0"/>
          </a:p>
          <a:p>
            <a:r>
              <a:rPr lang="en-US" dirty="0"/>
              <a:t>Advantages:</a:t>
            </a:r>
          </a:p>
          <a:p>
            <a:pPr marL="285750" indent="-285750">
              <a:buFont typeface="Arial" panose="020B0604020202020204" pitchFamily="34" charset="0"/>
              <a:buChar char="•"/>
            </a:pPr>
            <a:r>
              <a:rPr lang="en-US" dirty="0"/>
              <a:t>Numerous analytics functions covering everything from social media to automated forecasting to location data</a:t>
            </a:r>
          </a:p>
          <a:p>
            <a:pPr marL="285750" indent="-285750">
              <a:buFont typeface="Arial" panose="020B0604020202020204" pitchFamily="34" charset="0"/>
              <a:buChar char="•"/>
            </a:pPr>
            <a:r>
              <a:rPr lang="en-US" dirty="0"/>
              <a:t>It features interactive dashboards and reports, letting the user go straight from reporting to analysis</a:t>
            </a:r>
          </a:p>
          <a:p>
            <a:pPr marL="285750" indent="-285750">
              <a:buFont typeface="Arial" panose="020B0604020202020204" pitchFamily="34" charset="0"/>
              <a:buChar char="•"/>
            </a:pPr>
            <a:r>
              <a:rPr lang="en-US" dirty="0"/>
              <a:t>Contains advanced data visualization techniques such as auto charting to present compelling results and data</a:t>
            </a:r>
          </a:p>
        </p:txBody>
      </p:sp>
    </p:spTree>
    <p:extLst>
      <p:ext uri="{BB962C8B-B14F-4D97-AF65-F5344CB8AC3E}">
        <p14:creationId xmlns:p14="http://schemas.microsoft.com/office/powerpoint/2010/main" val="247793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448500"/>
            <a:ext cx="7004807" cy="816528"/>
          </a:xfrm>
        </p:spPr>
        <p:txBody>
          <a:bodyPr>
            <a:normAutofit/>
          </a:bodyPr>
          <a:lstStyle/>
          <a:p>
            <a:r>
              <a:rPr lang="en-US" dirty="0"/>
              <a:t>BigML</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265028"/>
            <a:ext cx="8758106" cy="2862322"/>
          </a:xfrm>
          <a:prstGeom prst="rect">
            <a:avLst/>
          </a:prstGeom>
          <a:noFill/>
        </p:spPr>
        <p:txBody>
          <a:bodyPr wrap="square" rtlCol="0">
            <a:spAutoFit/>
          </a:bodyPr>
          <a:lstStyle/>
          <a:p>
            <a:r>
              <a:rPr lang="en-US" dirty="0"/>
              <a:t>This tool is another top-rated data science resource that provides users with a fully interactable, cloud-based GUI environment, ideal for processing ML algorithms. You can create a free or premium account depending on your needs, and the web interface is easy to use.</a:t>
            </a:r>
          </a:p>
          <a:p>
            <a:endParaRPr lang="en-US" dirty="0"/>
          </a:p>
          <a:p>
            <a:r>
              <a:rPr lang="en-US" dirty="0"/>
              <a:t>Advantages:</a:t>
            </a:r>
          </a:p>
          <a:p>
            <a:pPr marL="285750" indent="-285750">
              <a:buFont typeface="Arial" panose="020B0604020202020204" pitchFamily="34" charset="0"/>
              <a:buChar char="•"/>
            </a:pPr>
            <a:r>
              <a:rPr lang="en-US" dirty="0"/>
              <a:t>An affordable resource for building complex machine learning solutions</a:t>
            </a:r>
          </a:p>
          <a:p>
            <a:pPr marL="285750" indent="-285750">
              <a:buFont typeface="Arial" panose="020B0604020202020204" pitchFamily="34" charset="0"/>
              <a:buChar char="•"/>
            </a:pPr>
            <a:r>
              <a:rPr lang="en-US" dirty="0"/>
              <a:t>Takes predictive data patterns and turns them into intelligent, practical applications usable by anyone</a:t>
            </a:r>
          </a:p>
          <a:p>
            <a:pPr marL="285750" indent="-285750">
              <a:buFont typeface="Arial" panose="020B0604020202020204" pitchFamily="34" charset="0"/>
              <a:buChar char="•"/>
            </a:pPr>
            <a:r>
              <a:rPr lang="en-US" dirty="0"/>
              <a:t>It can run in the cloud or on-premises</a:t>
            </a:r>
          </a:p>
        </p:txBody>
      </p:sp>
    </p:spTree>
    <p:extLst>
      <p:ext uri="{BB962C8B-B14F-4D97-AF65-F5344CB8AC3E}">
        <p14:creationId xmlns:p14="http://schemas.microsoft.com/office/powerpoint/2010/main" val="111109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07891"/>
            <a:ext cx="7004807" cy="816528"/>
          </a:xfrm>
        </p:spPr>
        <p:txBody>
          <a:bodyPr>
            <a:normAutofit/>
          </a:bodyPr>
          <a:lstStyle/>
          <a:p>
            <a:r>
              <a:rPr lang="en-US" dirty="0"/>
              <a:t>D3.js</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24419"/>
            <a:ext cx="8758106" cy="2308324"/>
          </a:xfrm>
          <a:prstGeom prst="rect">
            <a:avLst/>
          </a:prstGeom>
          <a:noFill/>
        </p:spPr>
        <p:txBody>
          <a:bodyPr wrap="square" rtlCol="0">
            <a:spAutoFit/>
          </a:bodyPr>
          <a:lstStyle/>
          <a:p>
            <a:r>
              <a:rPr lang="en-US" dirty="0"/>
              <a:t>D3.js is an open-source JavaScript library that lets you make interactive visualizations on your web browser. It emphasizes web standards to take full advantage of all the features of modern browsers, without being bogged down with a proprietary framework.</a:t>
            </a:r>
          </a:p>
          <a:p>
            <a:endParaRPr lang="en-US" dirty="0"/>
          </a:p>
          <a:p>
            <a:r>
              <a:rPr lang="en-US" dirty="0"/>
              <a:t>Advantages:</a:t>
            </a:r>
          </a:p>
          <a:p>
            <a:pPr marL="285750" indent="-285750">
              <a:buFont typeface="Arial" panose="020B0604020202020204" pitchFamily="34" charset="0"/>
              <a:buChar char="•"/>
            </a:pPr>
            <a:r>
              <a:rPr lang="en-US" dirty="0"/>
              <a:t>D3.js is based on the very popular JavaScript</a:t>
            </a:r>
          </a:p>
          <a:p>
            <a:pPr marL="285750" indent="-285750">
              <a:buFont typeface="Arial" panose="020B0604020202020204" pitchFamily="34" charset="0"/>
              <a:buChar char="•"/>
            </a:pPr>
            <a:r>
              <a:rPr lang="en-US" dirty="0"/>
              <a:t>Ideal for client-side Internet of Things (IoT) interactions</a:t>
            </a:r>
          </a:p>
          <a:p>
            <a:pPr marL="285750" indent="-285750">
              <a:buFont typeface="Arial" panose="020B0604020202020204" pitchFamily="34" charset="0"/>
              <a:buChar char="•"/>
            </a:pPr>
            <a:r>
              <a:rPr lang="en-US" dirty="0"/>
              <a:t>Useful for creating interactive visualizations</a:t>
            </a:r>
          </a:p>
        </p:txBody>
      </p:sp>
    </p:spTree>
    <p:extLst>
      <p:ext uri="{BB962C8B-B14F-4D97-AF65-F5344CB8AC3E}">
        <p14:creationId xmlns:p14="http://schemas.microsoft.com/office/powerpoint/2010/main" val="3616207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a:bodyPr>
          <a:lstStyle/>
          <a:p>
            <a:r>
              <a:rPr lang="en-US" dirty="0"/>
              <a:t>Data Robot</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9202722" cy="2308324"/>
          </a:xfrm>
          <a:prstGeom prst="rect">
            <a:avLst/>
          </a:prstGeom>
          <a:noFill/>
        </p:spPr>
        <p:txBody>
          <a:bodyPr wrap="square" rtlCol="0">
            <a:spAutoFit/>
          </a:bodyPr>
          <a:lstStyle/>
          <a:p>
            <a:r>
              <a:rPr lang="en-US" dirty="0"/>
              <a:t>This tool is described as an advanced platform for automated machine learning. Data scientists, executives, IT professionals, and software engineers use it to help them build better quality predictive models and do it faster.</a:t>
            </a:r>
          </a:p>
          <a:p>
            <a:endParaRPr lang="en-US" dirty="0"/>
          </a:p>
          <a:p>
            <a:r>
              <a:rPr lang="en-US" dirty="0"/>
              <a:t>Advantages:</a:t>
            </a:r>
          </a:p>
          <a:p>
            <a:pPr marL="285750" indent="-285750">
              <a:buFont typeface="Arial" panose="020B0604020202020204" pitchFamily="34" charset="0"/>
              <a:buChar char="•"/>
            </a:pPr>
            <a:r>
              <a:rPr lang="en-US" dirty="0"/>
              <a:t>With just a single click or line of code, you can train, test, and compare many different models</a:t>
            </a:r>
          </a:p>
          <a:p>
            <a:pPr marL="285750" indent="-285750">
              <a:buFont typeface="Arial" panose="020B0604020202020204" pitchFamily="34" charset="0"/>
              <a:buChar char="•"/>
            </a:pPr>
            <a:r>
              <a:rPr lang="en-US" dirty="0"/>
              <a:t>It features Python SDK and APIs</a:t>
            </a:r>
          </a:p>
          <a:p>
            <a:pPr marL="285750" indent="-285750">
              <a:buFont typeface="Arial" panose="020B0604020202020204" pitchFamily="34" charset="0"/>
              <a:buChar char="•"/>
            </a:pPr>
            <a:r>
              <a:rPr lang="en-US" dirty="0"/>
              <a:t>It comes with a simple model deployment process</a:t>
            </a:r>
          </a:p>
        </p:txBody>
      </p:sp>
    </p:spTree>
    <p:extLst>
      <p:ext uri="{BB962C8B-B14F-4D97-AF65-F5344CB8AC3E}">
        <p14:creationId xmlns:p14="http://schemas.microsoft.com/office/powerpoint/2010/main" val="4184974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a:bodyPr>
          <a:lstStyle/>
          <a:p>
            <a:r>
              <a:rPr lang="en-US" dirty="0"/>
              <a:t>Excel</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9202722" cy="2308324"/>
          </a:xfrm>
          <a:prstGeom prst="rect">
            <a:avLst/>
          </a:prstGeom>
          <a:noFill/>
        </p:spPr>
        <p:txBody>
          <a:bodyPr wrap="square" rtlCol="0">
            <a:spAutoFit/>
          </a:bodyPr>
          <a:lstStyle/>
          <a:p>
            <a:r>
              <a:rPr lang="en-US" dirty="0"/>
              <a:t>Yes, even this ubiquitous old database workhorse gets some attention here, too! Originally developed by Microsoft for spreadsheet calculations, it has gained widespread use as a tool for data processing, visualization, and sophisticated calculations.</a:t>
            </a:r>
          </a:p>
          <a:p>
            <a:endParaRPr lang="en-US" dirty="0"/>
          </a:p>
          <a:p>
            <a:r>
              <a:rPr lang="en-US" dirty="0"/>
              <a:t>Advantages:</a:t>
            </a:r>
          </a:p>
          <a:p>
            <a:pPr marL="285750" indent="-285750">
              <a:buFont typeface="Arial" panose="020B0604020202020204" pitchFamily="34" charset="0"/>
              <a:buChar char="•"/>
            </a:pPr>
            <a:r>
              <a:rPr lang="en-US" dirty="0"/>
              <a:t>You can sort and filter your data with one click</a:t>
            </a:r>
          </a:p>
          <a:p>
            <a:pPr marL="285750" indent="-285750">
              <a:buFont typeface="Arial" panose="020B0604020202020204" pitchFamily="34" charset="0"/>
              <a:buChar char="•"/>
            </a:pPr>
            <a:r>
              <a:rPr lang="en-US" dirty="0"/>
              <a:t>Advanced Filtering function lets you filter data based on your favorite criteria</a:t>
            </a:r>
          </a:p>
          <a:p>
            <a:pPr marL="285750" indent="-285750">
              <a:buFont typeface="Arial" panose="020B0604020202020204" pitchFamily="34" charset="0"/>
              <a:buChar char="•"/>
            </a:pPr>
            <a:r>
              <a:rPr lang="en-US" dirty="0"/>
              <a:t>Well-known and found everywhere</a:t>
            </a:r>
          </a:p>
        </p:txBody>
      </p:sp>
    </p:spTree>
    <p:extLst>
      <p:ext uri="{BB962C8B-B14F-4D97-AF65-F5344CB8AC3E}">
        <p14:creationId xmlns:p14="http://schemas.microsoft.com/office/powerpoint/2010/main" val="231170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AC7-779B-7EEE-ED5F-2071391F6C67}"/>
              </a:ext>
            </a:extLst>
          </p:cNvPr>
          <p:cNvSpPr>
            <a:spLocks noGrp="1"/>
          </p:cNvSpPr>
          <p:nvPr>
            <p:ph type="title"/>
          </p:nvPr>
        </p:nvSpPr>
        <p:spPr>
          <a:xfrm>
            <a:off x="1333850" y="1633058"/>
            <a:ext cx="7004807" cy="816528"/>
          </a:xfrm>
        </p:spPr>
        <p:txBody>
          <a:bodyPr>
            <a:normAutofit/>
          </a:bodyPr>
          <a:lstStyle/>
          <a:p>
            <a:r>
              <a:rPr lang="en-US" dirty="0"/>
              <a:t>ForecastThis</a:t>
            </a:r>
          </a:p>
        </p:txBody>
      </p:sp>
      <p:sp>
        <p:nvSpPr>
          <p:cNvPr id="6" name="TextBox 5">
            <a:extLst>
              <a:ext uri="{FF2B5EF4-FFF2-40B4-BE49-F238E27FC236}">
                <a16:creationId xmlns:a16="http://schemas.microsoft.com/office/drawing/2014/main" id="{2F8CD295-0EBD-AEA9-4AE8-4F2635D7CD9C}"/>
              </a:ext>
            </a:extLst>
          </p:cNvPr>
          <p:cNvSpPr txBox="1"/>
          <p:nvPr/>
        </p:nvSpPr>
        <p:spPr>
          <a:xfrm>
            <a:off x="1333850" y="2449586"/>
            <a:ext cx="9202722" cy="2308324"/>
          </a:xfrm>
          <a:prstGeom prst="rect">
            <a:avLst/>
          </a:prstGeom>
          <a:noFill/>
        </p:spPr>
        <p:txBody>
          <a:bodyPr wrap="square" rtlCol="0">
            <a:spAutoFit/>
          </a:bodyPr>
          <a:lstStyle/>
          <a:p>
            <a:r>
              <a:rPr lang="en-US" dirty="0"/>
              <a:t>If you’re a data scientist who wants automated predictive model selection, then this is the tool for you! ForecastThis helps investment managers, data scientists, and quantitative analysts to use their in-house data to optimize their complex future objectives and create robust forecasts.</a:t>
            </a:r>
          </a:p>
          <a:p>
            <a:endParaRPr lang="en-US" dirty="0"/>
          </a:p>
          <a:p>
            <a:r>
              <a:rPr lang="en-US" dirty="0"/>
              <a:t>Advantages:</a:t>
            </a:r>
          </a:p>
          <a:p>
            <a:pPr marL="285750" indent="-285750">
              <a:buFont typeface="Arial" panose="020B0604020202020204" pitchFamily="34" charset="0"/>
              <a:buChar char="•"/>
            </a:pPr>
            <a:r>
              <a:rPr lang="en-US" dirty="0"/>
              <a:t>Easily scalable to fit any size challenge</a:t>
            </a:r>
          </a:p>
          <a:p>
            <a:pPr marL="285750" indent="-285750">
              <a:buFont typeface="Arial" panose="020B0604020202020204" pitchFamily="34" charset="0"/>
              <a:buChar char="•"/>
            </a:pPr>
            <a:r>
              <a:rPr lang="en-US" dirty="0"/>
              <a:t>Includes robust optimization algorithms</a:t>
            </a:r>
          </a:p>
          <a:p>
            <a:pPr marL="285750" indent="-285750">
              <a:buFont typeface="Arial" panose="020B0604020202020204" pitchFamily="34" charset="0"/>
              <a:buChar char="•"/>
            </a:pPr>
            <a:r>
              <a:rPr lang="en-US" dirty="0"/>
              <a:t>Simple spreadsheet and API plugins</a:t>
            </a:r>
          </a:p>
        </p:txBody>
      </p:sp>
    </p:spTree>
    <p:extLst>
      <p:ext uri="{BB962C8B-B14F-4D97-AF65-F5344CB8AC3E}">
        <p14:creationId xmlns:p14="http://schemas.microsoft.com/office/powerpoint/2010/main" val="2553539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55</TotalTime>
  <Words>743</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Data Science</vt:lpstr>
      <vt:lpstr>What are the most popular data science tools?</vt:lpstr>
      <vt:lpstr>Apache Spark</vt:lpstr>
      <vt:lpstr>SAS</vt:lpstr>
      <vt:lpstr>BigML</vt:lpstr>
      <vt:lpstr>D3.js</vt:lpstr>
      <vt:lpstr>Data Robot</vt:lpstr>
      <vt:lpstr>Excel</vt:lpstr>
      <vt:lpstr>ForecastThis</vt:lpstr>
      <vt:lpstr>Google BigQuery</vt:lpstr>
      <vt:lpstr>MATLAB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junhao Chen</dc:creator>
  <cp:lastModifiedBy>junhao Chen</cp:lastModifiedBy>
  <cp:revision>58</cp:revision>
  <dcterms:created xsi:type="dcterms:W3CDTF">2023-02-01T09:03:53Z</dcterms:created>
  <dcterms:modified xsi:type="dcterms:W3CDTF">2023-02-01T10:15:46Z</dcterms:modified>
</cp:coreProperties>
</file>