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15428" y="0"/>
            <a:ext cx="1524000" cy="13182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3224" y="5757671"/>
            <a:ext cx="1450773" cy="1031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4985" y="818133"/>
            <a:ext cx="403479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C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263370"/>
            <a:ext cx="7273925" cy="466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8779" y="0"/>
            <a:ext cx="366521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334" y="2502788"/>
            <a:ext cx="6423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Arial"/>
                <a:cs typeface="Arial"/>
              </a:rPr>
              <a:t>ASSEMBLY</a:t>
            </a:r>
            <a:r>
              <a:rPr b="1" spc="-17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1200" y="3658618"/>
            <a:ext cx="492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D</a:t>
            </a:r>
            <a:r>
              <a:rPr sz="2400" b="1" spc="-19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b="1" spc="-185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b="1" spc="-7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CC0066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CC0066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C0066"/>
                </a:solidFill>
                <a:latin typeface="Arial"/>
                <a:cs typeface="Arial"/>
              </a:rPr>
              <a:t>SF</a:t>
            </a:r>
            <a:r>
              <a:rPr sz="2400" b="1" spc="-15" dirty="0">
                <a:solidFill>
                  <a:srgbClr val="CC0066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R</a:t>
            </a:r>
            <a:r>
              <a:rPr sz="2400" b="1" spc="3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66"/>
                </a:solidFill>
                <a:latin typeface="Arial"/>
                <a:cs typeface="Arial"/>
              </a:rPr>
              <a:t>INS</a:t>
            </a:r>
            <a:r>
              <a:rPr sz="2400" b="1" spc="-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CC0066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CC0066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CC0066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CC0066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CC0066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NS</a:t>
            </a:r>
            <a:endParaRPr sz="2400" dirty="0">
              <a:latin typeface="Arial"/>
              <a:cs typeface="Arial"/>
            </a:endParaRPr>
          </a:p>
          <a:p>
            <a:pPr marL="1456055">
              <a:lnSpc>
                <a:spcPct val="100000"/>
              </a:lnSpc>
            </a:pPr>
            <a:r>
              <a:rPr sz="2400" spc="-45" dirty="0">
                <a:solidFill>
                  <a:srgbClr val="CC0066"/>
                </a:solidFill>
                <a:latin typeface="Arial MT"/>
                <a:cs typeface="Arial MT"/>
              </a:rPr>
              <a:t>-MOV,</a:t>
            </a:r>
            <a:r>
              <a:rPr sz="2400" spc="-7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XCHG</a:t>
            </a:r>
            <a:r>
              <a:rPr sz="2400" spc="-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Instructions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MOV</a:t>
            </a:r>
            <a:r>
              <a:rPr spc="-80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26456"/>
            <a:ext cx="6461760" cy="32238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In</a:t>
            </a:r>
            <a:r>
              <a:rPr sz="32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solidFill>
                  <a:srgbClr val="CC0066"/>
                </a:solidFill>
                <a:latin typeface="Arial MT"/>
                <a:cs typeface="Arial MT"/>
              </a:rPr>
              <a:t>JAVA,</a:t>
            </a:r>
            <a:r>
              <a:rPr sz="32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assignments</a:t>
            </a:r>
            <a:r>
              <a:rPr sz="3200" spc="-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are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x</a:t>
            </a:r>
            <a:r>
              <a:rPr sz="2800" spc="-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=</a:t>
            </a:r>
            <a:r>
              <a:rPr sz="2800" spc="-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42;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y</a:t>
            </a:r>
            <a:r>
              <a:rPr sz="2800" spc="-5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=</a:t>
            </a:r>
            <a:r>
              <a:rPr sz="2800" spc="-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24;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z</a:t>
            </a:r>
            <a:r>
              <a:rPr sz="28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x</a:t>
            </a:r>
            <a:r>
              <a:rPr sz="28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y;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How</a:t>
            </a:r>
            <a:r>
              <a:rPr sz="3200" spc="-3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do</a:t>
            </a:r>
            <a:r>
              <a:rPr sz="32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we</a:t>
            </a:r>
            <a:r>
              <a:rPr sz="32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represent</a:t>
            </a:r>
            <a:r>
              <a:rPr sz="3200" spc="-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in</a:t>
            </a:r>
            <a:r>
              <a:rPr sz="32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assembly </a:t>
            </a:r>
            <a:r>
              <a:rPr sz="3200" spc="-87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language?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74" y="1905000"/>
            <a:ext cx="600329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200" spc="-7" baseline="-34722" dirty="0"/>
              <a:t>MOV</a:t>
            </a:r>
            <a:r>
              <a:rPr sz="4200" spc="-247" baseline="-34722" dirty="0"/>
              <a:t> </a:t>
            </a:r>
            <a:r>
              <a:rPr sz="4200" spc="-15" baseline="-34722" dirty="0"/>
              <a:t>AX,</a:t>
            </a:r>
            <a:r>
              <a:rPr sz="4200" spc="-37" baseline="-34722" dirty="0"/>
              <a:t> </a:t>
            </a:r>
            <a:r>
              <a:rPr sz="4200" spc="-30" baseline="-34722" dirty="0"/>
              <a:t>42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743200"/>
            <a:ext cx="6779259" cy="28555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8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BX,</a:t>
            </a:r>
            <a:r>
              <a:rPr sz="28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24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Syntax:</a:t>
            </a:r>
            <a:endParaRPr sz="2800">
              <a:latin typeface="Arial MT"/>
              <a:cs typeface="Arial MT"/>
            </a:endParaRPr>
          </a:p>
          <a:p>
            <a:pPr marL="241935" algn="ctr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400" spc="-3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CC0066"/>
                </a:solidFill>
                <a:latin typeface="Arial"/>
                <a:cs typeface="Arial"/>
              </a:rPr>
              <a:t>destination,</a:t>
            </a:r>
            <a:r>
              <a:rPr sz="2400" i="1" spc="1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CC0066"/>
                </a:solidFill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Data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copied from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source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 to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the </a:t>
            </a:r>
            <a:r>
              <a:rPr sz="28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destination,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so the source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operand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is not </a:t>
            </a:r>
            <a:r>
              <a:rPr sz="2800" spc="-76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changed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57725-0223-62F9-6E4D-938022A43CF2}"/>
              </a:ext>
            </a:extLst>
          </p:cNvPr>
          <p:cNvSpPr txBox="1"/>
          <p:nvPr/>
        </p:nvSpPr>
        <p:spPr>
          <a:xfrm flipH="1">
            <a:off x="1600199" y="1074539"/>
            <a:ext cx="624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400" dirty="0">
                <a:solidFill>
                  <a:schemeClr val="accent2">
                    <a:lumMod val="75000"/>
                  </a:schemeClr>
                </a:solidFill>
              </a:rPr>
              <a:t>MOV Instruction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MOV</a:t>
            </a:r>
            <a:r>
              <a:rPr spc="-80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05736"/>
            <a:ext cx="677735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Possible</a:t>
            </a:r>
            <a:r>
              <a:rPr sz="3200" spc="-3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combinations</a:t>
            </a:r>
            <a:r>
              <a:rPr sz="32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of</a:t>
            </a:r>
            <a:r>
              <a:rPr sz="32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operands: </a:t>
            </a:r>
            <a:r>
              <a:rPr sz="3200" spc="-87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mov reg,</a:t>
            </a:r>
            <a:r>
              <a:rPr sz="32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reg</a:t>
            </a:r>
            <a:endParaRPr sz="3200">
              <a:latin typeface="Arial MT"/>
              <a:cs typeface="Arial MT"/>
            </a:endParaRPr>
          </a:p>
          <a:p>
            <a:pPr marL="463550" marR="2741930">
              <a:lnSpc>
                <a:spcPts val="4610"/>
              </a:lnSpc>
              <a:spcBef>
                <a:spcPts val="280"/>
              </a:spcBef>
            </a:pP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3200" spc="-3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reg,</a:t>
            </a:r>
            <a:r>
              <a:rPr sz="3200" spc="-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immediate </a:t>
            </a:r>
            <a:r>
              <a:rPr sz="3200" spc="-869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32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reg,</a:t>
            </a:r>
            <a:r>
              <a:rPr sz="3200" spc="-3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memory</a:t>
            </a:r>
            <a:endParaRPr sz="320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32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CC0066"/>
                </a:solidFill>
                <a:latin typeface="Arial MT"/>
                <a:cs typeface="Arial MT"/>
              </a:rPr>
              <a:t>memory,</a:t>
            </a:r>
            <a:r>
              <a:rPr sz="32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immediate</a:t>
            </a:r>
            <a:endParaRPr sz="320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32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CC0066"/>
                </a:solidFill>
                <a:latin typeface="Arial MT"/>
                <a:cs typeface="Arial MT"/>
              </a:rPr>
              <a:t>memory,</a:t>
            </a:r>
            <a:r>
              <a:rPr sz="3200" spc="-3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reg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MOV</a:t>
            </a:r>
            <a:r>
              <a:rPr spc="-80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552" y="1981200"/>
            <a:ext cx="766889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6884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4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instruction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allows</a:t>
            </a:r>
            <a:r>
              <a:rPr sz="2400" spc="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us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to </a:t>
            </a:r>
            <a:r>
              <a:rPr sz="2400" b="1" spc="-5" dirty="0">
                <a:solidFill>
                  <a:srgbClr val="CC0066"/>
                </a:solidFill>
                <a:latin typeface="Arial"/>
                <a:cs typeface="Arial"/>
              </a:rPr>
              <a:t>copy</a:t>
            </a:r>
            <a:r>
              <a:rPr sz="2400" b="1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contents of </a:t>
            </a:r>
            <a:r>
              <a:rPr sz="2400" spc="-65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register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another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CC0066"/>
                </a:solidFill>
                <a:latin typeface="Arial MT"/>
                <a:cs typeface="Arial MT"/>
              </a:rPr>
              <a:t>register.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Register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operands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A</a:t>
            </a:r>
            <a:r>
              <a:rPr sz="2400" spc="-1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move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involving</a:t>
            </a:r>
            <a:r>
              <a:rPr sz="2400" spc="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only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registers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 the fastest</a:t>
            </a:r>
            <a:r>
              <a:rPr sz="24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type.</a:t>
            </a:r>
            <a:endParaRPr sz="24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Registers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should</a:t>
            </a:r>
            <a:r>
              <a:rPr sz="2400" spc="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when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an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instruction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must </a:t>
            </a:r>
            <a:r>
              <a:rPr sz="2400" spc="-65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execute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CC0066"/>
                </a:solidFill>
                <a:latin typeface="Arial MT"/>
                <a:cs typeface="Arial MT"/>
              </a:rPr>
              <a:t>quickly.</a:t>
            </a:r>
            <a:endParaRPr sz="2400" dirty="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V</a:t>
            </a:r>
            <a:r>
              <a:rPr sz="2400" spc="-16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X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,BX</a:t>
            </a:r>
            <a:endParaRPr sz="2400" dirty="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V</a:t>
            </a:r>
            <a:r>
              <a:rPr sz="24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</a:t>
            </a:r>
            <a:r>
              <a:rPr sz="2400" spc="-15" dirty="0">
                <a:solidFill>
                  <a:srgbClr val="CC0066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,</a:t>
            </a:r>
            <a:r>
              <a:rPr sz="2400" spc="-1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AL</a:t>
            </a:r>
            <a:endParaRPr sz="2400" dirty="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400" spc="-10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BX,CX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011682"/>
            <a:ext cx="28422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409" dirty="0">
                <a:solidFill>
                  <a:srgbClr val="CC0066"/>
                </a:solidFill>
                <a:latin typeface="Arial MT"/>
                <a:cs typeface="Arial MT"/>
              </a:rPr>
              <a:t>Example: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334041"/>
            <a:ext cx="4451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MY" dirty="0"/>
              <a:t>M</a:t>
            </a:r>
            <a:r>
              <a:rPr dirty="0"/>
              <a:t>OV</a:t>
            </a:r>
            <a:r>
              <a:rPr spc="-80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651673"/>
            <a:ext cx="7671434" cy="383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4827270">
              <a:lnSpc>
                <a:spcPct val="120100"/>
              </a:lnSpc>
              <a:spcBef>
                <a:spcPts val="100"/>
              </a:spcBef>
            </a:pPr>
            <a:r>
              <a:rPr sz="3200" spc="5" dirty="0">
                <a:solidFill>
                  <a:srgbClr val="CC0066"/>
                </a:solidFill>
                <a:latin typeface="Arial MT"/>
                <a:cs typeface="Arial MT"/>
              </a:rPr>
              <a:t>MOV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BX, 2 </a:t>
            </a:r>
            <a:r>
              <a:rPr sz="32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3200" spc="-5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CX,</a:t>
            </a:r>
            <a:r>
              <a:rPr sz="3200" spc="-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66"/>
                </a:solidFill>
                <a:latin typeface="Arial MT"/>
                <a:cs typeface="Arial MT"/>
              </a:rPr>
              <a:t>BX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More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examples:</a:t>
            </a:r>
            <a:endParaRPr sz="2800" dirty="0">
              <a:latin typeface="Arial MT"/>
              <a:cs typeface="Arial MT"/>
            </a:endParaRPr>
          </a:p>
          <a:p>
            <a:pPr marL="405765" marR="5080">
              <a:lnSpc>
                <a:spcPct val="120000"/>
              </a:lnSpc>
              <a:tabLst>
                <a:tab pos="2634615" algn="l"/>
                <a:tab pos="2653665" algn="l"/>
                <a:tab pos="2673985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BX,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4			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;copy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number 4 into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register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BX </a:t>
            </a:r>
            <a:r>
              <a:rPr sz="2800" spc="-76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800" spc="-15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AX,</a:t>
            </a:r>
            <a:r>
              <a:rPr sz="28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BX	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; copy contents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of BX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into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AX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8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CX,</a:t>
            </a:r>
            <a:r>
              <a:rPr sz="2800" spc="-16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AX		; copy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contents</a:t>
            </a:r>
            <a:r>
              <a:rPr sz="2800" spc="-2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of</a:t>
            </a:r>
            <a:r>
              <a:rPr sz="2800" spc="-15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AX</a:t>
            </a:r>
            <a:r>
              <a:rPr sz="28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into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CX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782" y="401118"/>
            <a:ext cx="4750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Limitations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5" dirty="0"/>
              <a:t>MOV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284478"/>
            <a:ext cx="7587615" cy="4781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8100" indent="-343535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An immediate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value</a:t>
            </a:r>
            <a:r>
              <a:rPr sz="2400" spc="3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cannot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moved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into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segment </a:t>
            </a:r>
            <a:r>
              <a:rPr sz="2400" spc="-65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register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directly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(ie: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 MOV</a:t>
            </a:r>
            <a:r>
              <a:rPr sz="24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DS,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10)</a:t>
            </a:r>
            <a:endParaRPr sz="2400" dirty="0">
              <a:latin typeface="Arial MT"/>
              <a:cs typeface="Arial MT"/>
            </a:endParaRPr>
          </a:p>
          <a:p>
            <a:pPr marL="355600" marR="5080" indent="-343535">
              <a:lnSpc>
                <a:spcPts val="2590"/>
              </a:lnSpc>
              <a:spcBef>
                <a:spcPts val="5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Segment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registers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cannot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be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copied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directly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(ie: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MOV </a:t>
            </a:r>
            <a:r>
              <a:rPr sz="2400" spc="-65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ES, DS)</a:t>
            </a:r>
            <a:endParaRPr sz="2400" dirty="0">
              <a:latin typeface="Arial MT"/>
              <a:cs typeface="Arial MT"/>
            </a:endParaRPr>
          </a:p>
          <a:p>
            <a:pPr marL="355600" marR="614680" indent="-343535">
              <a:lnSpc>
                <a:spcPts val="259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A</a:t>
            </a:r>
            <a:r>
              <a:rPr sz="2400" spc="-14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memory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location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cannot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copied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another </a:t>
            </a:r>
            <a:r>
              <a:rPr sz="2400" spc="-65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memory location</a:t>
            </a:r>
            <a:endParaRPr sz="2400" dirty="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(ie:</a:t>
            </a:r>
            <a:r>
              <a:rPr sz="24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mov</a:t>
            </a:r>
            <a:r>
              <a:rPr sz="2400" spc="-20" dirty="0">
                <a:solidFill>
                  <a:srgbClr val="CC0066"/>
                </a:solidFill>
                <a:latin typeface="Arial MT"/>
                <a:cs typeface="Arial MT"/>
              </a:rPr>
              <a:t> aNumber,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aDigit).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CS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IP</a:t>
            </a:r>
            <a:r>
              <a:rPr sz="2400" spc="-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may</a:t>
            </a:r>
            <a:r>
              <a:rPr sz="24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never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destination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operands</a:t>
            </a:r>
            <a:endParaRPr sz="2400" dirty="0">
              <a:latin typeface="Arial MT"/>
              <a:cs typeface="Arial MT"/>
            </a:endParaRPr>
          </a:p>
          <a:p>
            <a:pPr marL="355600" marR="511175" indent="-343535">
              <a:lnSpc>
                <a:spcPts val="2590"/>
              </a:lnSpc>
              <a:spcBef>
                <a:spcPts val="61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 source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destination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operands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must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same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size.</a:t>
            </a:r>
            <a:endParaRPr sz="2400" dirty="0">
              <a:latin typeface="Arial MT"/>
              <a:cs typeface="Arial MT"/>
            </a:endParaRPr>
          </a:p>
          <a:p>
            <a:pPr marL="355600" marR="293370" indent="-343535">
              <a:lnSpc>
                <a:spcPts val="2590"/>
              </a:lnSpc>
              <a:spcBef>
                <a:spcPts val="5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If the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source is immediate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data,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it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must not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exceed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255(FFh)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for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an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8-bit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destination</a:t>
            </a:r>
            <a:r>
              <a:rPr sz="2400" spc="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or</a:t>
            </a:r>
            <a:r>
              <a:rPr sz="24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65,535</a:t>
            </a:r>
            <a:r>
              <a:rPr sz="24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(FFFFh) </a:t>
            </a:r>
            <a:r>
              <a:rPr sz="2400" spc="-65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0066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16-bit</a:t>
            </a:r>
            <a:r>
              <a:rPr sz="24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66"/>
                </a:solidFill>
                <a:latin typeface="Arial MT"/>
                <a:cs typeface="Arial MT"/>
              </a:rPr>
              <a:t>destination.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917" y="818133"/>
            <a:ext cx="4378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XCHG</a:t>
            </a:r>
            <a:r>
              <a:rPr spc="-65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19757"/>
            <a:ext cx="724852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1355" indent="-355600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Swaps two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values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. The general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form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is </a:t>
            </a:r>
            <a:r>
              <a:rPr sz="2800" spc="-76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XCHG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operand1, operand2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Can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be in the</a:t>
            </a:r>
            <a:r>
              <a:rPr sz="2800" spc="-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following form:</a:t>
            </a:r>
            <a:endParaRPr sz="2800">
              <a:latin typeface="Arial MT"/>
              <a:cs typeface="Arial MT"/>
            </a:endParaRPr>
          </a:p>
          <a:p>
            <a:pPr marL="2629535" marR="2121535" indent="-13716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XCHG</a:t>
            </a:r>
            <a:r>
              <a:rPr sz="28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reg,</a:t>
            </a:r>
            <a:r>
              <a:rPr sz="2800" spc="-3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mem </a:t>
            </a:r>
            <a:r>
              <a:rPr sz="2800" spc="-76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XCHG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 reg,</a:t>
            </a:r>
            <a:r>
              <a:rPr sz="2800" spc="-2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reg</a:t>
            </a:r>
            <a:endParaRPr sz="2800">
              <a:latin typeface="Arial MT"/>
              <a:cs typeface="Arial MT"/>
            </a:endParaRPr>
          </a:p>
          <a:p>
            <a:pPr marL="355600" marR="412750" indent="-355600">
              <a:lnSpc>
                <a:spcPts val="4040"/>
              </a:lnSpc>
              <a:spcBef>
                <a:spcPts val="240"/>
              </a:spcBef>
              <a:buChar char="•"/>
              <a:tabLst>
                <a:tab pos="355600" algn="l"/>
                <a:tab pos="356235" algn="l"/>
                <a:tab pos="979169" algn="l"/>
              </a:tabLst>
            </a:pP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order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the operand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is not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important </a:t>
            </a:r>
            <a:r>
              <a:rPr sz="2800" spc="-76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ie:	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XCHG</a:t>
            </a:r>
            <a:r>
              <a:rPr sz="2800" spc="-14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AX,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 BX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==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XCHG</a:t>
            </a:r>
            <a:r>
              <a:rPr sz="2800" spc="10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BX,</a:t>
            </a:r>
            <a:r>
              <a:rPr sz="2800" spc="-16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AX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1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CC0066"/>
                </a:solidFill>
                <a:latin typeface="Arial MT"/>
                <a:cs typeface="Arial MT"/>
              </a:rPr>
              <a:t>XCHG</a:t>
            </a:r>
            <a:r>
              <a:rPr sz="2800" spc="1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66"/>
                </a:solidFill>
                <a:latin typeface="Arial MT"/>
                <a:cs typeface="Arial MT"/>
              </a:rPr>
              <a:t>instruction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 does</a:t>
            </a:r>
            <a:r>
              <a:rPr sz="28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not modify</a:t>
            </a:r>
            <a:r>
              <a:rPr sz="28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any</a:t>
            </a:r>
            <a:r>
              <a:rPr sz="2800" spc="5" dirty="0">
                <a:solidFill>
                  <a:srgbClr val="CC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66"/>
                </a:solidFill>
                <a:latin typeface="Arial MT"/>
                <a:cs typeface="Arial MT"/>
              </a:rPr>
              <a:t>flags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8" y="457200"/>
            <a:ext cx="4378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XCHG</a:t>
            </a:r>
            <a:r>
              <a:rPr spc="-65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7209" y="6228688"/>
            <a:ext cx="17843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75360" indent="-343535">
              <a:lnSpc>
                <a:spcPct val="12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This instruction</a:t>
            </a:r>
            <a:r>
              <a:rPr spc="-25" dirty="0"/>
              <a:t> </a:t>
            </a:r>
            <a:r>
              <a:rPr dirty="0"/>
              <a:t>provides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speed </a:t>
            </a:r>
            <a:r>
              <a:rPr spc="-875" dirty="0"/>
              <a:t> </a:t>
            </a:r>
            <a:r>
              <a:rPr spc="-5" dirty="0"/>
              <a:t>advantage </a:t>
            </a:r>
            <a:r>
              <a:rPr dirty="0"/>
              <a:t>(especially in sorting </a:t>
            </a:r>
            <a:r>
              <a:rPr spc="5" dirty="0"/>
              <a:t> </a:t>
            </a:r>
            <a:r>
              <a:rPr spc="-5" dirty="0"/>
              <a:t>applications).</a:t>
            </a:r>
          </a:p>
          <a:p>
            <a:pPr marL="355600" indent="-343535">
              <a:lnSpc>
                <a:spcPct val="100000"/>
              </a:lnSpc>
              <a:spcBef>
                <a:spcPts val="119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Example:</a:t>
            </a:r>
          </a:p>
          <a:p>
            <a:pPr marL="351155" marR="1024255">
              <a:lnSpc>
                <a:spcPct val="120000"/>
              </a:lnSpc>
            </a:pPr>
            <a:r>
              <a:rPr dirty="0"/>
              <a:t>MOV</a:t>
            </a:r>
            <a:r>
              <a:rPr spc="-204" dirty="0"/>
              <a:t> </a:t>
            </a:r>
            <a:r>
              <a:rPr dirty="0"/>
              <a:t>AX,</a:t>
            </a:r>
            <a:r>
              <a:rPr spc="-5" dirty="0"/>
              <a:t> </a:t>
            </a:r>
            <a:r>
              <a:rPr dirty="0"/>
              <a:t>24h</a:t>
            </a:r>
            <a:r>
              <a:rPr spc="-35" dirty="0"/>
              <a:t> </a:t>
            </a:r>
            <a:r>
              <a:rPr dirty="0"/>
              <a:t>;</a:t>
            </a:r>
            <a:r>
              <a:rPr spc="-10" dirty="0"/>
              <a:t> </a:t>
            </a:r>
            <a:r>
              <a:rPr spc="-5" dirty="0"/>
              <a:t>copy 24h</a:t>
            </a:r>
            <a:r>
              <a:rPr spc="-30" dirty="0"/>
              <a:t> </a:t>
            </a:r>
            <a:r>
              <a:rPr spc="-5" dirty="0"/>
              <a:t>into</a:t>
            </a:r>
            <a:r>
              <a:rPr spc="-180" dirty="0"/>
              <a:t> </a:t>
            </a:r>
            <a:r>
              <a:rPr dirty="0"/>
              <a:t>AX </a:t>
            </a:r>
            <a:r>
              <a:rPr spc="-869" dirty="0"/>
              <a:t> </a:t>
            </a:r>
            <a:r>
              <a:rPr dirty="0"/>
              <a:t>MOV</a:t>
            </a:r>
            <a:r>
              <a:rPr spc="-25" dirty="0"/>
              <a:t> </a:t>
            </a:r>
            <a:r>
              <a:rPr dirty="0"/>
              <a:t>BX,</a:t>
            </a:r>
            <a:r>
              <a:rPr spc="-5" dirty="0"/>
              <a:t> 23h</a:t>
            </a:r>
            <a:r>
              <a:rPr spc="-15" dirty="0"/>
              <a:t> </a:t>
            </a:r>
            <a:r>
              <a:rPr dirty="0"/>
              <a:t>;</a:t>
            </a:r>
            <a:r>
              <a:rPr spc="-5" dirty="0"/>
              <a:t> copy</a:t>
            </a:r>
            <a:r>
              <a:rPr spc="-25" dirty="0"/>
              <a:t> </a:t>
            </a:r>
            <a:r>
              <a:rPr spc="-5" dirty="0"/>
              <a:t>23h into</a:t>
            </a:r>
            <a:r>
              <a:rPr spc="-20" dirty="0"/>
              <a:t> </a:t>
            </a:r>
            <a:r>
              <a:rPr dirty="0"/>
              <a:t>BX</a:t>
            </a:r>
          </a:p>
          <a:p>
            <a:pPr marL="355600" marR="5080" indent="-5080">
              <a:lnSpc>
                <a:spcPct val="100000"/>
              </a:lnSpc>
              <a:spcBef>
                <a:spcPts val="770"/>
              </a:spcBef>
            </a:pPr>
            <a:r>
              <a:rPr dirty="0"/>
              <a:t>XCHG</a:t>
            </a:r>
            <a:r>
              <a:rPr spc="-190" dirty="0"/>
              <a:t> </a:t>
            </a:r>
            <a:r>
              <a:rPr dirty="0"/>
              <a:t>AX,</a:t>
            </a:r>
            <a:r>
              <a:rPr spc="-5" dirty="0"/>
              <a:t> </a:t>
            </a:r>
            <a:r>
              <a:rPr dirty="0"/>
              <a:t>BX</a:t>
            </a:r>
            <a:r>
              <a:rPr spc="-15" dirty="0"/>
              <a:t> </a:t>
            </a:r>
            <a:r>
              <a:rPr dirty="0"/>
              <a:t>;</a:t>
            </a:r>
            <a:r>
              <a:rPr spc="-5" dirty="0"/>
              <a:t> </a:t>
            </a:r>
            <a:r>
              <a:rPr dirty="0"/>
              <a:t>swaps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dirty="0"/>
              <a:t> </a:t>
            </a:r>
            <a:r>
              <a:rPr spc="-10" dirty="0"/>
              <a:t>of</a:t>
            </a:r>
            <a:r>
              <a:rPr spc="-190" dirty="0"/>
              <a:t> </a:t>
            </a:r>
            <a:r>
              <a:rPr dirty="0"/>
              <a:t>AX </a:t>
            </a:r>
            <a:r>
              <a:rPr spc="-875" dirty="0"/>
              <a:t> </a:t>
            </a:r>
            <a:r>
              <a:rPr spc="-5" dirty="0"/>
              <a:t>and </a:t>
            </a:r>
            <a:r>
              <a:rPr dirty="0"/>
              <a:t>BX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418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Calibri</vt:lpstr>
      <vt:lpstr>Times New Roman</vt:lpstr>
      <vt:lpstr>Office Theme</vt:lpstr>
      <vt:lpstr>ASSEMBLY LANGUAGE</vt:lpstr>
      <vt:lpstr>MOV Instruction</vt:lpstr>
      <vt:lpstr>MOV AX, 42</vt:lpstr>
      <vt:lpstr>MOV Instruction</vt:lpstr>
      <vt:lpstr>MOV Instruction</vt:lpstr>
      <vt:lpstr>MOV Instruction</vt:lpstr>
      <vt:lpstr>Limitations of MOV</vt:lpstr>
      <vt:lpstr>XCHG Instruction</vt:lpstr>
      <vt:lpstr>XCHG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UiTM</dc:creator>
  <cp:lastModifiedBy>DR NORMADIAH BINTI MAHIDDIN</cp:lastModifiedBy>
  <cp:revision>2</cp:revision>
  <dcterms:created xsi:type="dcterms:W3CDTF">2023-05-25T01:04:50Z</dcterms:created>
  <dcterms:modified xsi:type="dcterms:W3CDTF">2023-05-26T04:00:04Z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2023-05-25T00:00:00Z</vt:filetime>
  </property>
</Properties>
</file>