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ld Standard TT" panose="020B0604020202020204" charset="0"/>
      <p:regular r:id="rId13"/>
      <p:bold r:id="rId14"/>
      <p: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0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70bf19b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70bf19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70bf19b2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70bf19b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70b85c41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70b85c41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70b85c41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70b85c4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70b85c41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70b85c4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70bf19b2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70bf19b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25725" y="181035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800">
                <a:solidFill>
                  <a:schemeClr val="lt1"/>
                </a:solidFill>
              </a:rPr>
              <a:t>HR Employees Recruitment- Prediction Dashboard</a:t>
            </a:r>
            <a:endParaRPr/>
          </a:p>
        </p:txBody>
      </p:sp>
      <p:sp>
        <p:nvSpPr>
          <p:cNvPr id="60" name="Google Shape;60;p13"/>
          <p:cNvSpPr txBox="1">
            <a:spLocks noGrp="1"/>
          </p:cNvSpPr>
          <p:nvPr>
            <p:ph type="subTitle" idx="1"/>
          </p:nvPr>
        </p:nvSpPr>
        <p:spPr>
          <a:xfrm>
            <a:off x="512700" y="3840655"/>
            <a:ext cx="8118600" cy="11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Muhammad Arslan, Dallas Diaz, Muhammad Tayyab, Ramya Thambabattula</a:t>
            </a:r>
            <a:endParaRPr/>
          </a:p>
          <a:p>
            <a:pPr marL="0" lvl="0" indent="0" algn="l" rtl="0">
              <a:spcBef>
                <a:spcPts val="0"/>
              </a:spcBef>
              <a:spcAft>
                <a:spcPts val="0"/>
              </a:spcAft>
              <a:buClr>
                <a:schemeClr val="dk1"/>
              </a:buClr>
              <a:buSzPts val="1100"/>
              <a:buFont typeface="Arial"/>
              <a:buNone/>
            </a:pPr>
            <a:endParaRPr sz="2150">
              <a:solidFill>
                <a:srgbClr val="333333"/>
              </a:solidFill>
              <a:highlight>
                <a:srgbClr val="FFFFFF"/>
              </a:highlight>
            </a:endParaRPr>
          </a:p>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13" name="Google Shape;113;p22"/>
          <p:cNvSpPr txBox="1">
            <a:spLocks noGrp="1"/>
          </p:cNvSpPr>
          <p:nvPr>
            <p:ph type="body" idx="1"/>
          </p:nvPr>
        </p:nvSpPr>
        <p:spPr>
          <a:xfrm>
            <a:off x="311700" y="1862975"/>
            <a:ext cx="8520600" cy="151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latin typeface="Arial"/>
                <a:ea typeface="Arial"/>
                <a:cs typeface="Arial"/>
                <a:sym typeface="Arial"/>
              </a:rPr>
              <a:t>The project will be formally closed upon the delivery and acceptance of all project deliverables, completion of user training, and handover of relevant documentation and knowledge transfer to the HR department or designated personnel.</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156600"/>
            <a:ext cx="8118600" cy="95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subTitle" idx="1"/>
          </p:nvPr>
        </p:nvSpPr>
        <p:spPr>
          <a:xfrm>
            <a:off x="512700" y="1733379"/>
            <a:ext cx="8118600" cy="28947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500">
                <a:solidFill>
                  <a:schemeClr val="lt1"/>
                </a:solidFill>
                <a:latin typeface="Roboto"/>
                <a:ea typeface="Roboto"/>
                <a:cs typeface="Roboto"/>
                <a:sym typeface="Roboto"/>
              </a:rPr>
              <a:t>Introducing our latest endeavor: a comprehensive project aimed at developing an intuitive dashboard tailored for Human Resources (HR) professionals, designed to showcase an array of vital HR metrics. This innovative platform seeks to revolutionize how organizations analyze and interpret crucial data related to their workforce. By amalgamating various metrics such as employee engagement, retention rates, performance evaluations, diversity statistics, and more, our dashboard promises to provide a holistic overview of an organization's HR landscape.</a:t>
            </a:r>
            <a:endParaRPr sz="2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13250" y="983025"/>
            <a:ext cx="8505000" cy="4088700"/>
          </a:xfrm>
          <a:prstGeom prst="rect">
            <a:avLst/>
          </a:prstGeom>
        </p:spPr>
        <p:txBody>
          <a:bodyPr spcFirstLastPara="1" wrap="square" lIns="91425" tIns="91425" rIns="91425" bIns="91425" anchor="ctr" anchorCtr="0">
            <a:noAutofit/>
          </a:bodyPr>
          <a:lstStyle/>
          <a:p>
            <a:pPr marL="457200" lvl="0"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User-Friendly Dashboard:</a:t>
            </a:r>
            <a:endParaRPr sz="1500">
              <a:solidFill>
                <a:schemeClr val="lt1"/>
              </a:solidFill>
              <a:latin typeface="Roboto"/>
              <a:ea typeface="Roboto"/>
              <a:cs typeface="Roboto"/>
              <a:sym typeface="Roboto"/>
            </a:endParaRPr>
          </a:p>
          <a:p>
            <a:pPr marL="914400" lvl="1"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Design an intuitive and easy-to-navigate interface </a:t>
            </a:r>
            <a:endParaRPr sz="1500">
              <a:solidFill>
                <a:schemeClr val="lt1"/>
              </a:solidFill>
              <a:latin typeface="Roboto"/>
              <a:ea typeface="Roboto"/>
              <a:cs typeface="Roboto"/>
              <a:sym typeface="Roboto"/>
            </a:endParaRPr>
          </a:p>
          <a:p>
            <a:pPr marL="457200" lvl="0"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Centralized Data Platform:</a:t>
            </a:r>
            <a:endParaRPr sz="1500">
              <a:solidFill>
                <a:schemeClr val="lt1"/>
              </a:solidFill>
              <a:latin typeface="Roboto"/>
              <a:ea typeface="Roboto"/>
              <a:cs typeface="Roboto"/>
              <a:sym typeface="Roboto"/>
            </a:endParaRPr>
          </a:p>
          <a:p>
            <a:pPr marL="914400" lvl="1"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Consolidate HR data from diverse sources into a unified platform, streamlining accessibility and ensuring data coherence.</a:t>
            </a:r>
            <a:endParaRPr sz="1500">
              <a:solidFill>
                <a:schemeClr val="lt1"/>
              </a:solidFill>
              <a:latin typeface="Roboto"/>
              <a:ea typeface="Roboto"/>
              <a:cs typeface="Roboto"/>
              <a:sym typeface="Roboto"/>
            </a:endParaRPr>
          </a:p>
          <a:p>
            <a:pPr marL="457200" lvl="0"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Comprehensive Analytics:</a:t>
            </a:r>
            <a:endParaRPr sz="1500">
              <a:solidFill>
                <a:schemeClr val="lt1"/>
              </a:solidFill>
              <a:latin typeface="Roboto"/>
              <a:ea typeface="Roboto"/>
              <a:cs typeface="Roboto"/>
              <a:sym typeface="Roboto"/>
            </a:endParaRPr>
          </a:p>
          <a:p>
            <a:pPr marL="914400" lvl="1"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Provide in-depth analytics and visualizations for key HR metrics, including time-to-fill, candidate sourcing channels, diversity metrics, and recruitment funnel analysis.</a:t>
            </a:r>
            <a:endParaRPr sz="1500">
              <a:solidFill>
                <a:schemeClr val="lt1"/>
              </a:solidFill>
              <a:latin typeface="Roboto"/>
              <a:ea typeface="Roboto"/>
              <a:cs typeface="Roboto"/>
              <a:sym typeface="Roboto"/>
            </a:endParaRPr>
          </a:p>
          <a:p>
            <a:pPr marL="457200" lvl="0"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Employee Happiness Tracking:</a:t>
            </a:r>
            <a:endParaRPr sz="1500">
              <a:solidFill>
                <a:schemeClr val="lt1"/>
              </a:solidFill>
              <a:latin typeface="Roboto"/>
              <a:ea typeface="Roboto"/>
              <a:cs typeface="Roboto"/>
              <a:sym typeface="Roboto"/>
            </a:endParaRPr>
          </a:p>
          <a:p>
            <a:pPr marL="914400" lvl="1"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Integrate a system to track and measure employee happiness rates, contributing to a    proactive approach in reducing turnover.</a:t>
            </a:r>
            <a:endParaRPr sz="1500">
              <a:solidFill>
                <a:schemeClr val="lt1"/>
              </a:solidFill>
              <a:latin typeface="Roboto"/>
              <a:ea typeface="Roboto"/>
              <a:cs typeface="Roboto"/>
              <a:sym typeface="Roboto"/>
            </a:endParaRPr>
          </a:p>
          <a:p>
            <a:pPr marL="457200" lvl="0"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Turnover Prevention Measures:</a:t>
            </a:r>
            <a:endParaRPr sz="1500">
              <a:solidFill>
                <a:schemeClr val="lt1"/>
              </a:solidFill>
              <a:latin typeface="Roboto"/>
              <a:ea typeface="Roboto"/>
              <a:cs typeface="Roboto"/>
              <a:sym typeface="Roboto"/>
            </a:endParaRPr>
          </a:p>
          <a:p>
            <a:pPr marL="914400" lvl="1" indent="-323850" algn="l" rtl="0">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Use analytics to identify potential turnover risks and incorporate features that support HR in  implementing targeted retention strategies.</a:t>
            </a:r>
            <a:endParaRPr sz="1100">
              <a:solidFill>
                <a:srgbClr val="374151"/>
              </a:solidFill>
              <a:latin typeface="Roboto"/>
              <a:ea typeface="Roboto"/>
              <a:cs typeface="Roboto"/>
              <a:sym typeface="Roboto"/>
            </a:endParaRPr>
          </a:p>
        </p:txBody>
      </p:sp>
      <p:sp>
        <p:nvSpPr>
          <p:cNvPr id="72" name="Google Shape;72;p15"/>
          <p:cNvSpPr txBox="1"/>
          <p:nvPr/>
        </p:nvSpPr>
        <p:spPr>
          <a:xfrm>
            <a:off x="513250" y="91350"/>
            <a:ext cx="4175700" cy="5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200">
                <a:solidFill>
                  <a:schemeClr val="accent1"/>
                </a:solidFill>
                <a:latin typeface="Old Standard TT"/>
                <a:ea typeface="Old Standard TT"/>
                <a:cs typeface="Old Standard TT"/>
                <a:sym typeface="Old Standard TT"/>
              </a:rPr>
              <a:t>Introduction</a:t>
            </a:r>
            <a:endParaRPr sz="4200">
              <a:solidFill>
                <a:schemeClr val="accent1"/>
              </a:solidFill>
              <a:latin typeface="Old Standard TT"/>
              <a:ea typeface="Old Standard TT"/>
              <a:cs typeface="Old Standard TT"/>
              <a:sym typeface="Old Standard TT"/>
            </a:endParaRPr>
          </a:p>
          <a:p>
            <a:pPr marL="0" lvl="0" indent="0" algn="l" rtl="0">
              <a:spcBef>
                <a:spcPts val="0"/>
              </a:spcBef>
              <a:spcAft>
                <a:spcPts val="0"/>
              </a:spcAft>
              <a:buNone/>
            </a:pPr>
            <a:endParaRPr sz="32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32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425725" y="58725"/>
            <a:ext cx="8118600" cy="7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Sources(Primary)</a:t>
            </a:r>
            <a:endParaRPr/>
          </a:p>
        </p:txBody>
      </p:sp>
      <p:sp>
        <p:nvSpPr>
          <p:cNvPr id="78" name="Google Shape;78;p16"/>
          <p:cNvSpPr txBox="1">
            <a:spLocks noGrp="1"/>
          </p:cNvSpPr>
          <p:nvPr>
            <p:ph type="subTitle" idx="1"/>
          </p:nvPr>
        </p:nvSpPr>
        <p:spPr>
          <a:xfrm>
            <a:off x="169800" y="571050"/>
            <a:ext cx="8804400" cy="4522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chemeClr val="lt1"/>
              </a:buClr>
              <a:buSzPts val="1250"/>
              <a:buFont typeface="Roboto"/>
              <a:buNone/>
            </a:pPr>
            <a:r>
              <a:rPr lang="en" sz="1250">
                <a:solidFill>
                  <a:schemeClr val="lt1"/>
                </a:solidFill>
                <a:latin typeface="Roboto"/>
                <a:ea typeface="Roboto"/>
                <a:cs typeface="Roboto"/>
                <a:sym typeface="Roboto"/>
              </a:rPr>
              <a:t>Internal Communication Channels: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Extract sentiment data from internal communication channels, including emails and chat platforms.</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HR Systems: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Utilize HR systems and databases to access employee data, including demographics and skills..</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Training and Development Records: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Gather data on employees' training and development records to perform skill gap analysis.</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Recruitment Platforms: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Extract data from recruitment platforms to analyze job distribution, skill requirements, and  recruitment.</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Employee Well-being Surveys: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Establish an Employee Well-being Index and track trends in workload, stress levels, and work-life balance.</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Interview Scheduling System:</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Utilize data from the automated interview scheduler to monitor interview processes.</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Onboarding and Offboarding Processes:,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Onboarding and offboarding data, tracking progress and understanding reasons behind employee.</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Employee Happiness Surveys:</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Integrate data from employee happiness surveys to measure satisfaction levels </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r>
              <a:rPr lang="en" sz="1250">
                <a:solidFill>
                  <a:schemeClr val="lt1"/>
                </a:solidFill>
                <a:latin typeface="Roboto"/>
                <a:ea typeface="Roboto"/>
                <a:cs typeface="Roboto"/>
                <a:sym typeface="Roboto"/>
              </a:rPr>
              <a:t>Internal Job Marketplace:</a:t>
            </a:r>
            <a:endParaRPr sz="1250">
              <a:solidFill>
                <a:schemeClr val="lt1"/>
              </a:solidFill>
              <a:latin typeface="Roboto"/>
              <a:ea typeface="Roboto"/>
              <a:cs typeface="Roboto"/>
              <a:sym typeface="Roboto"/>
            </a:endParaRPr>
          </a:p>
          <a:p>
            <a:pPr marL="914400" lvl="1" indent="-307975" algn="l" rtl="0">
              <a:lnSpc>
                <a:spcPct val="115000"/>
              </a:lnSpc>
              <a:spcBef>
                <a:spcPts val="0"/>
              </a:spcBef>
              <a:spcAft>
                <a:spcPts val="0"/>
              </a:spcAft>
              <a:buClr>
                <a:schemeClr val="lt1"/>
              </a:buClr>
              <a:buSzPts val="1250"/>
              <a:buFont typeface="Roboto"/>
              <a:buChar char="●"/>
            </a:pPr>
            <a:r>
              <a:rPr lang="en" sz="1250">
                <a:solidFill>
                  <a:schemeClr val="lt1"/>
                </a:solidFill>
                <a:latin typeface="Roboto"/>
                <a:ea typeface="Roboto"/>
                <a:cs typeface="Roboto"/>
                <a:sym typeface="Roboto"/>
              </a:rPr>
              <a:t>Data from the internal job marketplace, including employee applications, skill matching, and internal mobility trends.</a:t>
            </a:r>
            <a:endParaRPr sz="1250">
              <a:solidFill>
                <a:schemeClr val="lt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250"/>
              <a:buFont typeface="Roboto"/>
              <a:buNone/>
            </a:pPr>
            <a:endParaRPr sz="1250">
              <a:solidFill>
                <a:schemeClr val="lt1"/>
              </a:solidFill>
              <a:latin typeface="Roboto"/>
              <a:ea typeface="Roboto"/>
              <a:cs typeface="Roboto"/>
              <a:sym typeface="Roboto"/>
            </a:endParaRPr>
          </a:p>
          <a:p>
            <a:pPr marL="0" lvl="0" indent="0" algn="l" rtl="0">
              <a:spcBef>
                <a:spcPts val="1500"/>
              </a:spcBef>
              <a:spcAft>
                <a:spcPts val="0"/>
              </a:spcAft>
              <a:buNone/>
            </a:pPr>
            <a:endParaRPr sz="125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90250" y="232800"/>
            <a:ext cx="8326200" cy="4384500"/>
          </a:xfrm>
          <a:prstGeom prst="rect">
            <a:avLst/>
          </a:prstGeom>
        </p:spPr>
        <p:txBody>
          <a:bodyPr spcFirstLastPara="1" wrap="square" lIns="91425" tIns="91425" rIns="91425" bIns="91425" anchor="ctr" anchorCtr="0">
            <a:noAutofit/>
          </a:bodyPr>
          <a:lstStyle/>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chemeClr val="lt1"/>
              </a:buClr>
              <a:buSzPts val="1100"/>
              <a:buFont typeface="Roboto"/>
              <a:buNone/>
            </a:pPr>
            <a:r>
              <a:rPr lang="en" sz="1100">
                <a:solidFill>
                  <a:schemeClr val="lt1"/>
                </a:solidFill>
                <a:latin typeface="Roboto"/>
                <a:ea typeface="Roboto"/>
                <a:cs typeface="Roboto"/>
                <a:sym typeface="Roboto"/>
              </a:rPr>
              <a:t>Succession Planning Module:</a:t>
            </a:r>
            <a:endParaRPr sz="1100">
              <a:solidFill>
                <a:schemeClr val="lt1"/>
              </a:solidFill>
              <a:latin typeface="Roboto"/>
              <a:ea typeface="Roboto"/>
              <a:cs typeface="Roboto"/>
              <a:sym typeface="Roboto"/>
            </a:endParaRPr>
          </a:p>
          <a:p>
            <a:pPr marL="914400" lvl="1" indent="-298450" algn="l" rtl="0">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Gather data on employee performance, leadership potential, and readiness for leadership roles from the succession planning module.</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Employee Well-being Surveys: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Collect data from employee well-being surveys to establish an Employee Well-being Index and track trends in workload, stress levels, and work-life balance.</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Interview Scheduling System:</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Utilize data from the automated interview scheduler to monitor interview processes, assess efficiency, and gather feedback.</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Onboarding and Offboarding Processes: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Access data related to employee onboarding and offboarding processes, tracking progress and understanding reasons behind employee departures.</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Employee Happiness Surveys:</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Integrate data from employee happiness surveys to measure satisfaction levels and gather insights for improving workplace conditions.</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Internal Job Marketplace:</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Extract data from the internal job marketplace, including employee applications, skill matching, and internal mobility trends.</a:t>
            </a: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Succession Planning Module:</a:t>
            </a:r>
            <a:endParaRPr sz="1200">
              <a:solidFill>
                <a:srgbClr val="374151"/>
              </a:solidFill>
              <a:latin typeface="Roboto"/>
              <a:ea typeface="Roboto"/>
              <a:cs typeface="Roboto"/>
              <a:sym typeface="Roboto"/>
            </a:endParaRPr>
          </a:p>
          <a:p>
            <a:pPr marL="914400" lvl="1"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Gather data on employee performance, leadership potential, and readiness for leadership roles from the succession planning module.</a:t>
            </a:r>
            <a:endParaRPr sz="1200">
              <a:solidFill>
                <a:srgbClr val="374151"/>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ctrTitle"/>
          </p:nvPr>
        </p:nvSpPr>
        <p:spPr>
          <a:xfrm>
            <a:off x="163125" y="413225"/>
            <a:ext cx="8118600" cy="10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5400"/>
              <a:t>Methodologies</a:t>
            </a:r>
            <a:endParaRPr/>
          </a:p>
        </p:txBody>
      </p:sp>
      <p:sp>
        <p:nvSpPr>
          <p:cNvPr id="89" name="Google Shape;89;p18"/>
          <p:cNvSpPr txBox="1"/>
          <p:nvPr/>
        </p:nvSpPr>
        <p:spPr>
          <a:xfrm>
            <a:off x="372600" y="1820950"/>
            <a:ext cx="8505300" cy="2975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lt1"/>
              </a:buClr>
              <a:buSzPts val="1200"/>
              <a:buChar char="●"/>
            </a:pPr>
            <a:r>
              <a:rPr lang="en" sz="1200" b="1">
                <a:solidFill>
                  <a:schemeClr val="lt1"/>
                </a:solidFill>
              </a:rPr>
              <a:t>Requirements Gathering:</a:t>
            </a:r>
            <a:r>
              <a:rPr lang="en" sz="1200">
                <a:solidFill>
                  <a:schemeClr val="lt1"/>
                </a:solidFill>
              </a:rPr>
              <a:t> Conduct research and gather data from relevant data sets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Dashboard Design:</a:t>
            </a:r>
            <a:r>
              <a:rPr lang="en" sz="1200">
                <a:solidFill>
                  <a:schemeClr val="lt1"/>
                </a:solidFill>
              </a:rPr>
              <a:t> Develop wireframes and prototypes for the dashboard interface based on user feedback and best design practices.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Dashboard Development:</a:t>
            </a:r>
            <a:r>
              <a:rPr lang="en" sz="1200">
                <a:solidFill>
                  <a:schemeClr val="lt1"/>
                </a:solidFill>
              </a:rPr>
              <a:t> Build the dashboard using appropriate technologies (e.g., web-based frameworks, data visualization libraries) to ensure responsiveness, scalability, and compatibility across devices.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Analytics and Visualizations:</a:t>
            </a:r>
            <a:r>
              <a:rPr lang="en" sz="1200">
                <a:solidFill>
                  <a:schemeClr val="lt1"/>
                </a:solidFill>
              </a:rPr>
              <a:t> Implement interactive charts, graphs, and tables to visualize HR data effectively and provide actionable insights.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Testing and Quality Assurance:</a:t>
            </a:r>
            <a:r>
              <a:rPr lang="en" sz="1200">
                <a:solidFill>
                  <a:schemeClr val="lt1"/>
                </a:solidFill>
              </a:rPr>
              <a:t> Conduct thorough testing to ensure the dashboard functions as intended, is free of bugs, and meets performance requirements.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Documentation:</a:t>
            </a:r>
            <a:r>
              <a:rPr lang="en" sz="1200">
                <a:solidFill>
                  <a:schemeClr val="lt1"/>
                </a:solidFill>
              </a:rPr>
              <a:t> Prepare user documentation and training materials to guide HR staff on using the dashboard effectively.</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a:solidFill>
                  <a:schemeClr val="lt1"/>
                </a:solidFill>
              </a:rPr>
              <a:t>Deployment:</a:t>
            </a:r>
            <a:r>
              <a:rPr lang="en" sz="1200">
                <a:solidFill>
                  <a:schemeClr val="lt1"/>
                </a:solidFill>
              </a:rPr>
              <a:t> Deploy the dashboard to a secure hosting environment and provide support during the initial rollout phase.</a:t>
            </a:r>
            <a:endParaRPr sz="1200">
              <a:solidFill>
                <a:schemeClr val="lt1"/>
              </a:solidFill>
            </a:endParaRPr>
          </a:p>
          <a:p>
            <a:pPr marL="0" lvl="0" indent="0" algn="l" rtl="0">
              <a:spcBef>
                <a:spcPts val="1200"/>
              </a:spcBef>
              <a:spcAft>
                <a:spcPts val="0"/>
              </a:spcAft>
              <a:buNone/>
            </a:pP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360475" y="134850"/>
            <a:ext cx="8118600" cy="13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Expected Outcomes</a:t>
            </a:r>
            <a:endParaRPr/>
          </a:p>
        </p:txBody>
      </p:sp>
      <p:sp>
        <p:nvSpPr>
          <p:cNvPr id="95" name="Google Shape;95;p19"/>
          <p:cNvSpPr txBox="1">
            <a:spLocks noGrp="1"/>
          </p:cNvSpPr>
          <p:nvPr>
            <p:ph type="subTitle" idx="1"/>
          </p:nvPr>
        </p:nvSpPr>
        <p:spPr>
          <a:xfrm>
            <a:off x="512700" y="1784281"/>
            <a:ext cx="8118600" cy="3028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Develop a comprehensive dashboard for the HR department or recruiters to enhance the efficiency of the recruitment process. The dashboard will provide real-time insights, analytics, and visual representations of key HR metrics to facilitate data-driven decision-making and streamline recruitment operations.</a:t>
            </a:r>
            <a:endParaRPr/>
          </a:p>
          <a:p>
            <a:pPr marL="0" lvl="0" indent="0" algn="l"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512700" y="963700"/>
            <a:ext cx="8118600" cy="3882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lt1"/>
                </a:solidFill>
                <a:latin typeface="Arial"/>
                <a:ea typeface="Arial"/>
                <a:cs typeface="Arial"/>
                <a:sym typeface="Arial"/>
              </a:rPr>
              <a:t>Timeline:</a:t>
            </a:r>
            <a:r>
              <a:rPr lang="en" sz="1500">
                <a:solidFill>
                  <a:schemeClr val="lt1"/>
                </a:solidFill>
                <a:latin typeface="Arial"/>
                <a:ea typeface="Arial"/>
                <a:cs typeface="Arial"/>
                <a:sym typeface="Arial"/>
              </a:rPr>
              <a:t> The project will be completed within 4 months with milestones and deliverables outlined in the project plan.</a:t>
            </a:r>
            <a:endParaRPr sz="1500">
              <a:solidFill>
                <a:schemeClr val="l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lt1"/>
                </a:solidFill>
                <a:latin typeface="Arial"/>
                <a:ea typeface="Arial"/>
                <a:cs typeface="Arial"/>
                <a:sym typeface="Arial"/>
              </a:rPr>
              <a:t>Resources:</a:t>
            </a:r>
            <a:r>
              <a:rPr lang="en" sz="1500">
                <a:solidFill>
                  <a:schemeClr val="lt1"/>
                </a:solidFill>
                <a:latin typeface="Arial"/>
                <a:ea typeface="Arial"/>
                <a:cs typeface="Arial"/>
                <a:sym typeface="Arial"/>
              </a:rPr>
              <a:t> The project team will consist of Muhammad Arslan, Muhammad Tayyab, Thambabattula Ramya Kumali, and Dallas Diaz who are developers, designers, data analysts. External resources or third-party tools may be utilized for specific tasks, subject to approval.</a:t>
            </a:r>
            <a:endParaRPr sz="1500">
              <a:solidFill>
                <a:schemeClr val="lt1"/>
              </a:solidFill>
              <a:latin typeface="Arial"/>
              <a:ea typeface="Arial"/>
              <a:cs typeface="Arial"/>
              <a:sym typeface="Arial"/>
            </a:endParaRPr>
          </a:p>
          <a:p>
            <a:pPr marL="0" lvl="0" indent="0" algn="l" rtl="0">
              <a:spcBef>
                <a:spcPts val="1200"/>
              </a:spcBef>
              <a:spcAft>
                <a:spcPts val="0"/>
              </a:spcAft>
              <a:buNone/>
            </a:pPr>
            <a:endParaRPr sz="1400"/>
          </a:p>
        </p:txBody>
      </p:sp>
      <p:sp>
        <p:nvSpPr>
          <p:cNvPr id="101" name="Google Shape;101;p20"/>
          <p:cNvSpPr txBox="1"/>
          <p:nvPr/>
        </p:nvSpPr>
        <p:spPr>
          <a:xfrm>
            <a:off x="322175" y="140075"/>
            <a:ext cx="7614300" cy="6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Old Standard TT"/>
                <a:ea typeface="Old Standard TT"/>
                <a:cs typeface="Old Standard TT"/>
                <a:sym typeface="Old Standard TT"/>
              </a:rPr>
              <a:t>Timeline and Resources</a:t>
            </a:r>
            <a:endParaRPr sz="3000">
              <a:solidFill>
                <a:schemeClr val="l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31875" y="17689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Constraints</a:t>
            </a:r>
            <a:endParaRPr/>
          </a:p>
        </p:txBody>
      </p:sp>
      <p:sp>
        <p:nvSpPr>
          <p:cNvPr id="107" name="Google Shape;107;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279400" algn="l" rtl="0">
              <a:spcBef>
                <a:spcPts val="0"/>
              </a:spcBef>
              <a:spcAft>
                <a:spcPts val="0"/>
              </a:spcAft>
              <a:buClr>
                <a:schemeClr val="lt1"/>
              </a:buClr>
              <a:buSzPts val="800"/>
              <a:buFont typeface="Arial"/>
              <a:buChar char="●"/>
            </a:pPr>
            <a:r>
              <a:rPr lang="en" sz="1500">
                <a:solidFill>
                  <a:schemeClr val="lt1"/>
                </a:solidFill>
              </a:rPr>
              <a:t>Availability of necessary data sources and APIs for integration.</a:t>
            </a:r>
            <a:endParaRPr sz="1500">
              <a:solidFill>
                <a:schemeClr val="lt1"/>
              </a:solidFill>
            </a:endParaRPr>
          </a:p>
          <a:p>
            <a:pPr marL="457200" lvl="0" indent="-279400" algn="l" rtl="0">
              <a:spcBef>
                <a:spcPts val="0"/>
              </a:spcBef>
              <a:spcAft>
                <a:spcPts val="0"/>
              </a:spcAft>
              <a:buClr>
                <a:schemeClr val="lt1"/>
              </a:buClr>
              <a:buSzPts val="800"/>
              <a:buFont typeface="Arial"/>
              <a:buChar char="●"/>
            </a:pPr>
            <a:r>
              <a:rPr lang="en" sz="1500">
                <a:solidFill>
                  <a:schemeClr val="lt1"/>
                </a:solidFill>
              </a:rPr>
              <a:t>Consistency and type of data that will be used.</a:t>
            </a:r>
            <a:endParaRPr sz="1500">
              <a:solidFill>
                <a:schemeClr val="lt1"/>
              </a:solidFill>
            </a:endParaRPr>
          </a:p>
          <a:p>
            <a:pPr marL="457200" lvl="0" indent="-279400" algn="l" rtl="0">
              <a:spcBef>
                <a:spcPts val="0"/>
              </a:spcBef>
              <a:spcAft>
                <a:spcPts val="0"/>
              </a:spcAft>
              <a:buClr>
                <a:schemeClr val="lt1"/>
              </a:buClr>
              <a:buSzPts val="800"/>
              <a:buFont typeface="Arial"/>
              <a:buChar char="●"/>
            </a:pPr>
            <a:r>
              <a:rPr lang="en" sz="1500">
                <a:solidFill>
                  <a:schemeClr val="lt1"/>
                </a:solidFill>
              </a:rPr>
              <a:t>Compliance with data protection regulations and organizational policies.</a:t>
            </a:r>
            <a:endParaRPr sz="1500">
              <a:solidFill>
                <a:schemeClr val="lt1"/>
              </a:solidFill>
            </a:endParaRPr>
          </a:p>
          <a:p>
            <a:pPr marL="457200" lvl="0" indent="-279400" algn="l" rtl="0">
              <a:spcBef>
                <a:spcPts val="0"/>
              </a:spcBef>
              <a:spcAft>
                <a:spcPts val="0"/>
              </a:spcAft>
              <a:buClr>
                <a:schemeClr val="lt1"/>
              </a:buClr>
              <a:buSzPts val="800"/>
              <a:buFont typeface="Arial"/>
              <a:buChar char="●"/>
            </a:pPr>
            <a:r>
              <a:rPr lang="en" sz="1500">
                <a:solidFill>
                  <a:schemeClr val="lt1"/>
                </a:solidFill>
              </a:rPr>
              <a:t>Timely feedback and collaboration from stakeholders and end-users.</a:t>
            </a:r>
            <a:endParaRPr sz="1500">
              <a:solidFill>
                <a:schemeClr val="lt1"/>
              </a:solidFill>
            </a:endParaRPr>
          </a:p>
          <a:p>
            <a:pPr marL="457200" lvl="0" indent="-279400" algn="l" rtl="0">
              <a:spcBef>
                <a:spcPts val="0"/>
              </a:spcBef>
              <a:spcAft>
                <a:spcPts val="0"/>
              </a:spcAft>
              <a:buClr>
                <a:schemeClr val="lt1"/>
              </a:buClr>
              <a:buSzPts val="800"/>
              <a:buFont typeface="Arial"/>
              <a:buChar char="●"/>
            </a:pPr>
            <a:r>
              <a:rPr lang="en" sz="1500">
                <a:solidFill>
                  <a:schemeClr val="lt1"/>
                </a:solidFill>
              </a:rPr>
              <a:t>Adherence to the agreed-upon timeline and budget constraints.</a:t>
            </a:r>
            <a:endParaRPr sz="1500">
              <a:solidFill>
                <a:schemeClr val="lt1"/>
              </a:solidFill>
            </a:endParaRPr>
          </a:p>
          <a:p>
            <a:pPr marL="0" lvl="0" indent="0" algn="l" rtl="0">
              <a:spcBef>
                <a:spcPts val="1200"/>
              </a:spcBef>
              <a:spcAft>
                <a:spcPts val="1600"/>
              </a:spcAft>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Old Standard TT</vt:lpstr>
      <vt:lpstr>Roboto</vt:lpstr>
      <vt:lpstr>Arial</vt:lpstr>
      <vt:lpstr>Paperback</vt:lpstr>
      <vt:lpstr>HR Employees Recruitment- Prediction Dashboard</vt:lpstr>
      <vt:lpstr>Introduction</vt:lpstr>
      <vt:lpstr>User-Friendly Dashboard: Design an intuitive and easy-to-navigate interface  Centralized Data Platform: Consolidate HR data from diverse sources into a unified platform, streamlining accessibility and ensuring data coherence. Comprehensive Analytics: Provide in-depth analytics and visualizations for key HR metrics, including time-to-fill, candidate sourcing channels, diversity metrics, and recruitment funnel analysis. Employee Happiness Tracking: Integrate a system to track and measure employee happiness rates, contributing to a    proactive approach in reducing turnover. Turnover Prevention Measures: Use analytics to identify potential turnover risks and incorporate features that support HR in  implementing targeted retention strategies.</vt:lpstr>
      <vt:lpstr>Data Sources(Primary)</vt:lpstr>
      <vt:lpstr>     Succession Planning Module: Gather data on employee performance, leadership potential, and readiness for leadership roles from the succession planning module. Employee Well-being Surveys: Collect data from employee well-being surveys to establish an Employee Well-being Index and track trends in workload, stress levels, and work-life balance. Interview Scheduling System: Utilize data from the automated interview scheduler to monitor interview processes, assess efficiency, and gather feedback. Onboarding and Offboarding Processes: Access data related to employee onboarding and offboarding processes, tracking progress and understanding reasons behind employee departures. Employee Happiness Surveys: Integrate data from employee happiness surveys to measure satisfaction levels and gather insights for improving workplace conditions. Internal Job Marketplace: Extract data from the internal job marketplace, including employee applications, skill matching, and internal mobility trends. Succession Planning Module: Gather data on employee performance, leadership potential, and readiness for leadership roles from the succession planning module. </vt:lpstr>
      <vt:lpstr>Methodologies</vt:lpstr>
      <vt:lpstr>Expected Outcomes</vt:lpstr>
      <vt:lpstr>Timeline: The project will be completed within 4 months with milestones and deliverables outlined in the project plan. Resources: The project team will consist of Muhammad Arslan, Muhammad Tayyab, Thambabattula Ramya Kumali, and Dallas Diaz who are developers, designers, data analysts. External resources or third-party tools may be utilized for specific tasks, subject to approval. </vt:lpstr>
      <vt:lpstr>Constraints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Employees Recruitment- Prediction Dashboard</dc:title>
  <dc:creator>Dallas Diaz</dc:creator>
  <cp:lastModifiedBy>Diaz, Dallas</cp:lastModifiedBy>
  <cp:revision>1</cp:revision>
  <dcterms:modified xsi:type="dcterms:W3CDTF">2024-01-30T03:08:56Z</dcterms:modified>
</cp:coreProperties>
</file>