
<file path=[Content_Types].xml><?xml version="1.0" encoding="utf-8"?>
<Types xmlns="http://schemas.openxmlformats.org/package/2006/content-types">
  <Default Extension="emf" ContentType="image/x-emf"/>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0CEE1F-AF72-4371-B1C4-C6F700394419}">
  <a:tblStyle styleId="{BD0CEE1F-AF72-4371-B1C4-C6F70039441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941"/>
    <p:restoredTop sz="94674"/>
  </p:normalViewPr>
  <p:slideViewPr>
    <p:cSldViewPr snapToGrid="0">
      <p:cViewPr>
        <p:scale>
          <a:sx n="30" d="100"/>
          <a:sy n="30" d="100"/>
        </p:scale>
        <p:origin x="-136" y="-55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366092"/>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3"/>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media4.m4a"/><Relationship Id="rId13" Type="http://schemas.openxmlformats.org/officeDocument/2006/relationships/image" Target="../media/image5.emf"/><Relationship Id="rId3" Type="http://schemas.microsoft.com/office/2007/relationships/media" Target="../media/media2.m4a"/><Relationship Id="rId7" Type="http://schemas.microsoft.com/office/2007/relationships/media" Target="../media/media4.m4a"/><Relationship Id="rId12" Type="http://schemas.openxmlformats.org/officeDocument/2006/relationships/image" Target="../media/image4.emf"/><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audio" Target="../media/media3.m4a"/><Relationship Id="rId11" Type="http://schemas.openxmlformats.org/officeDocument/2006/relationships/image" Target="../media/image3.png"/><Relationship Id="rId5" Type="http://schemas.microsoft.com/office/2007/relationships/media" Target="../media/media3.m4a"/><Relationship Id="rId10" Type="http://schemas.openxmlformats.org/officeDocument/2006/relationships/notesSlide" Target="../notesSlides/notesSlide1.xml"/><Relationship Id="rId4" Type="http://schemas.openxmlformats.org/officeDocument/2006/relationships/audio" Target="../media/media2.m4a"/><Relationship Id="rId9" Type="http://schemas.openxmlformats.org/officeDocument/2006/relationships/slideLayout" Target="../slideLayouts/slideLayout1.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4"/>
          <p:cNvSpPr txBox="1"/>
          <p:nvPr/>
        </p:nvSpPr>
        <p:spPr>
          <a:xfrm>
            <a:off x="10972800" y="312651"/>
            <a:ext cx="21945600" cy="23391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n-US" sz="6000" b="1">
                <a:solidFill>
                  <a:srgbClr val="EAF1DD"/>
                </a:solidFill>
                <a:latin typeface="Calibri"/>
                <a:ea typeface="Calibri"/>
                <a:cs typeface="Calibri"/>
                <a:sym typeface="Calibri"/>
              </a:rPr>
              <a:t>Poverty and Crime: Does Concentrated Poverty Have Different Accelerating Effects on Violent Crime and Non-Violent Crime</a:t>
            </a:r>
            <a:endParaRPr sz="6000"/>
          </a:p>
        </p:txBody>
      </p:sp>
      <p:sp>
        <p:nvSpPr>
          <p:cNvPr id="41" name="Google Shape;41;p4"/>
          <p:cNvSpPr txBox="1"/>
          <p:nvPr/>
        </p:nvSpPr>
        <p:spPr>
          <a:xfrm>
            <a:off x="10972225" y="22562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n-US" sz="4000" dirty="0">
                <a:solidFill>
                  <a:srgbClr val="EAF1DD"/>
                </a:solidFill>
                <a:latin typeface="Calibri"/>
                <a:ea typeface="Calibri"/>
                <a:cs typeface="Calibri"/>
                <a:sym typeface="Calibri"/>
              </a:rPr>
              <a:t>By: Dallas Griffiths</a:t>
            </a:r>
          </a:p>
          <a:p>
            <a:pPr marL="0" marR="0" lvl="0" indent="0" algn="ctr" rtl="0">
              <a:spcBef>
                <a:spcPts val="0"/>
              </a:spcBef>
              <a:spcAft>
                <a:spcPts val="0"/>
              </a:spcAft>
              <a:buNone/>
            </a:pPr>
            <a:r>
              <a:rPr lang="en-US" sz="4000" dirty="0">
                <a:solidFill>
                  <a:srgbClr val="EAF1DD"/>
                </a:solidFill>
                <a:latin typeface="Calibri"/>
                <a:cs typeface="Calibri"/>
                <a:sym typeface="Calibri"/>
              </a:rPr>
              <a:t>Denison University Economics Department</a:t>
            </a:r>
            <a:endParaRPr dirty="0"/>
          </a:p>
        </p:txBody>
      </p:sp>
      <p:sp>
        <p:nvSpPr>
          <p:cNvPr id="42" name="Google Shape;42;p4"/>
          <p:cNvSpPr txBox="1"/>
          <p:nvPr/>
        </p:nvSpPr>
        <p:spPr>
          <a:xfrm>
            <a:off x="1463039" y="30038038"/>
            <a:ext cx="9144000" cy="2223674"/>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None/>
            </a:pPr>
            <a:r>
              <a:rPr lang="en-US" sz="2800" dirty="0">
                <a:solidFill>
                  <a:schemeClr val="dk1"/>
                </a:solidFill>
                <a:latin typeface="Calibri"/>
                <a:ea typeface="Calibri"/>
                <a:cs typeface="Calibri"/>
                <a:sym typeface="Calibri"/>
              </a:rPr>
              <a:t>&lt;Dallas Griffiths&gt;</a:t>
            </a:r>
            <a:endParaRPr dirty="0"/>
          </a:p>
          <a:p>
            <a:pPr marL="0" marR="0" lvl="0" indent="0" algn="ctr" rtl="0">
              <a:lnSpc>
                <a:spcPct val="90000"/>
              </a:lnSpc>
              <a:spcBef>
                <a:spcPts val="0"/>
              </a:spcBef>
              <a:spcAft>
                <a:spcPts val="0"/>
              </a:spcAft>
              <a:buNone/>
            </a:pPr>
            <a:r>
              <a:rPr lang="en-US" sz="2800" dirty="0">
                <a:solidFill>
                  <a:schemeClr val="dk1"/>
                </a:solidFill>
                <a:latin typeface="Calibri"/>
                <a:ea typeface="Calibri"/>
                <a:cs typeface="Calibri"/>
                <a:sym typeface="Calibri"/>
              </a:rPr>
              <a:t>&lt;Denison University&gt;</a:t>
            </a:r>
            <a:endParaRPr dirty="0"/>
          </a:p>
          <a:p>
            <a:pPr marL="0" marR="0" lvl="0" indent="0" algn="ctr" rtl="0">
              <a:lnSpc>
                <a:spcPct val="90000"/>
              </a:lnSpc>
              <a:spcBef>
                <a:spcPts val="0"/>
              </a:spcBef>
              <a:spcAft>
                <a:spcPts val="0"/>
              </a:spcAft>
              <a:buNone/>
            </a:pPr>
            <a:r>
              <a:rPr lang="en-US" sz="2800" dirty="0">
                <a:solidFill>
                  <a:schemeClr val="dk1"/>
                </a:solidFill>
                <a:latin typeface="Calibri"/>
                <a:ea typeface="Calibri"/>
                <a:cs typeface="Calibri"/>
                <a:sym typeface="Calibri"/>
              </a:rPr>
              <a:t>Email: griffin_d1@Denison.edu</a:t>
            </a:r>
            <a:endParaRPr dirty="0"/>
          </a:p>
          <a:p>
            <a:pPr marL="0" marR="0" lvl="0" indent="0" algn="ctr" rtl="0">
              <a:lnSpc>
                <a:spcPct val="90000"/>
              </a:lnSpc>
              <a:spcBef>
                <a:spcPts val="0"/>
              </a:spcBef>
              <a:spcAft>
                <a:spcPts val="0"/>
              </a:spcAft>
              <a:buNone/>
            </a:pPr>
            <a:r>
              <a:rPr lang="en-US" sz="2800" dirty="0">
                <a:solidFill>
                  <a:schemeClr val="dk1"/>
                </a:solidFill>
                <a:latin typeface="Calibri"/>
                <a:ea typeface="Calibri"/>
                <a:cs typeface="Calibri"/>
                <a:sym typeface="Calibri"/>
              </a:rPr>
              <a:t>Phone: (740) 610-5235</a:t>
            </a:r>
            <a:endParaRPr dirty="0"/>
          </a:p>
        </p:txBody>
      </p:sp>
      <p:sp>
        <p:nvSpPr>
          <p:cNvPr id="43" name="Google Shape;43;p4"/>
          <p:cNvSpPr txBox="1"/>
          <p:nvPr/>
        </p:nvSpPr>
        <p:spPr>
          <a:xfrm>
            <a:off x="1463040" y="29146503"/>
            <a:ext cx="9144000" cy="746346"/>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Contact Information</a:t>
            </a:r>
            <a:endParaRPr/>
          </a:p>
        </p:txBody>
      </p:sp>
      <p:sp>
        <p:nvSpPr>
          <p:cNvPr id="44" name="Google Shape;44;p4"/>
          <p:cNvSpPr txBox="1"/>
          <p:nvPr/>
        </p:nvSpPr>
        <p:spPr>
          <a:xfrm>
            <a:off x="10119441" y="29892849"/>
            <a:ext cx="24627757" cy="2484291"/>
          </a:xfrm>
          <a:prstGeom prst="rect">
            <a:avLst/>
          </a:prstGeom>
          <a:noFill/>
          <a:ln>
            <a:noFill/>
          </a:ln>
        </p:spPr>
        <p:txBody>
          <a:bodyPr spcFirstLastPara="1" wrap="square" lIns="91425" tIns="91425" rIns="91425" bIns="91425" anchor="t" anchorCtr="0">
            <a:noAutofit/>
          </a:bodyPr>
          <a:lstStyle/>
          <a:p>
            <a:pPr marL="342842" lvl="0" indent="-342842">
              <a:buClr>
                <a:schemeClr val="dk1"/>
              </a:buClr>
              <a:buSzPts val="1600"/>
              <a:buFont typeface="Calibri"/>
              <a:buAutoNum type="arabicPeriod"/>
            </a:pPr>
            <a:r>
              <a:rPr lang="en-US" sz="2400" dirty="0"/>
              <a:t>Bailey, W. C. (1984). Poverty, Inequality, and City Homicide Rates. Some Not So Unexpected Findings. Criminology, 22(4), 531-550. doi:10.1111/j.1745-9125.1984.tb00314.x </a:t>
            </a:r>
          </a:p>
          <a:p>
            <a:pPr marL="342842" lvl="0" indent="-342842">
              <a:buClr>
                <a:schemeClr val="dk1"/>
              </a:buClr>
              <a:buSzPts val="1600"/>
              <a:buFont typeface="Calibri"/>
              <a:buAutoNum type="arabicPeriod"/>
            </a:pPr>
            <a:r>
              <a:rPr lang="en-US" sz="2400" dirty="0" err="1"/>
              <a:t>Blau</a:t>
            </a:r>
            <a:r>
              <a:rPr lang="en-US" sz="2400" dirty="0"/>
              <a:t>, J. R., &amp; </a:t>
            </a:r>
            <a:r>
              <a:rPr lang="en-US" sz="2400" dirty="0" err="1"/>
              <a:t>Blau</a:t>
            </a:r>
            <a:r>
              <a:rPr lang="en-US" sz="2400" dirty="0"/>
              <a:t>, P. M. (1982). The Cost of Inequality: Metropolitan Structure and Violent Crime. American Sociological Review, 47(1), 114. doi:10.2307/2095046 </a:t>
            </a:r>
          </a:p>
          <a:p>
            <a:pPr marL="342842" lvl="0" indent="-342842">
              <a:buClr>
                <a:schemeClr val="dk1"/>
              </a:buClr>
              <a:buSzPts val="1600"/>
              <a:buFont typeface="Calibri"/>
              <a:buAutoNum type="arabicPeriod"/>
            </a:pPr>
            <a:r>
              <a:rPr lang="en-US" sz="2400" dirty="0"/>
              <a:t>Hobbes, Thomas, 1588-1679. (1968). Leviathan. Baltimore :Penguin Books, </a:t>
            </a:r>
          </a:p>
          <a:p>
            <a:pPr marL="342842" lvl="0" indent="-342842">
              <a:buClr>
                <a:schemeClr val="dk1"/>
              </a:buClr>
              <a:buSzPts val="1600"/>
              <a:buFont typeface="Calibri"/>
              <a:buAutoNum type="arabicPeriod"/>
            </a:pPr>
            <a:r>
              <a:rPr lang="en-US" sz="2400" dirty="0"/>
              <a:t>Locke, John, 1632-1704. (1887). Two treatises on civil government. London :G. Routledge and sons, </a:t>
            </a:r>
          </a:p>
          <a:p>
            <a:pPr marL="342842" lvl="0" indent="-342842">
              <a:buClr>
                <a:schemeClr val="dk1"/>
              </a:buClr>
              <a:buSzPts val="1600"/>
              <a:buFont typeface="Calibri"/>
              <a:buAutoNum type="arabicPeriod"/>
            </a:pPr>
            <a:r>
              <a:rPr lang="en-US" sz="2400" dirty="0"/>
              <a:t>Loftin, C., &amp; Parker, R. N. (1985). An Errors-In-Variable Model Of The Effect Of Poverty On Urban Homicide Rates. Criminology, 23(2), 269-285. doi:10.1111/j.1745- 9125.1985.tb00337.x</a:t>
            </a:r>
            <a:endParaRPr sz="2000" dirty="0"/>
          </a:p>
        </p:txBody>
      </p:sp>
      <p:sp>
        <p:nvSpPr>
          <p:cNvPr id="45" name="Google Shape;45;p4"/>
          <p:cNvSpPr txBox="1"/>
          <p:nvPr/>
        </p:nvSpPr>
        <p:spPr>
          <a:xfrm>
            <a:off x="12801600" y="29146503"/>
            <a:ext cx="18288001"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References</a:t>
            </a:r>
            <a:endParaRPr/>
          </a:p>
        </p:txBody>
      </p:sp>
      <p:sp>
        <p:nvSpPr>
          <p:cNvPr id="46" name="Google Shape;46;p4"/>
          <p:cNvSpPr txBox="1"/>
          <p:nvPr/>
        </p:nvSpPr>
        <p:spPr>
          <a:xfrm>
            <a:off x="1280150" y="5486400"/>
            <a:ext cx="9144000" cy="10753682"/>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37125" tIns="137125" rIns="137125" bIns="137125" anchor="t" anchorCtr="0">
            <a:noAutofit/>
          </a:bodyPr>
          <a:lstStyle/>
          <a:p>
            <a:pPr lvl="0"/>
            <a:r>
              <a:rPr lang="en-US" sz="2800" dirty="0">
                <a:latin typeface="Times New Roman" panose="02020603050405020304" pitchFamily="18" charset="0"/>
                <a:cs typeface="Times New Roman" panose="02020603050405020304" pitchFamily="18" charset="0"/>
              </a:rPr>
              <a:t>What is the relationship between crime rates and economic conditions of different areas? For over a century, economists have performed empirical and theoretical examinations on these complex relationships that remain controversial due to ever-changing societal conditions and humans’ nature and nurture desire to improve things. (Locke, 1887; Patterson, 1991; Hobbes, 1651) Nonetheless, it is still controversial as to what causes higher rates of crime. On one hand, some studies claim that poverty dense communities have higher rates of violent crime. </a:t>
            </a:r>
            <a:r>
              <a:rPr lang="en-US" sz="2800" dirty="0"/>
              <a:t>(Loftin &amp; Parker, 1985)</a:t>
            </a:r>
            <a:r>
              <a:rPr lang="en-US" sz="2800" dirty="0">
                <a:latin typeface="Times New Roman" panose="02020603050405020304" pitchFamily="18" charset="0"/>
                <a:cs typeface="Times New Roman" panose="02020603050405020304" pitchFamily="18" charset="0"/>
              </a:rPr>
              <a:t> Though, contradictory evidence claims this is not the case. (Bailey, 1984) On the other hand, there are studies that claim poverty dense communities have higher rates of white-collar crime. Again, some studies argue that poverty levels have nothing to do with crime rates. </a:t>
            </a:r>
          </a:p>
          <a:p>
            <a:pPr lvl="0"/>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The purpose of this research was to bring empirical clarity to this ongoing debate. To do this, this research used cross-sectional victimization and housing market data for 36 zip-codes in Austin, Texas. The research intended to understand the impact poverty dense areas have on both violent and non-violent crime rates. Moreover, after reasoning with intuition and other research, this research decided upon a testable hypothesis. That is: Higher poverty levels increase non-violent crime rates, but do not increase violent crime rates.</a:t>
            </a:r>
          </a:p>
        </p:txBody>
      </p:sp>
      <p:sp>
        <p:nvSpPr>
          <p:cNvPr id="47" name="Google Shape;47;p4"/>
          <p:cNvSpPr/>
          <p:nvPr/>
        </p:nvSpPr>
        <p:spPr>
          <a:xfrm>
            <a:off x="1280160" y="4800600"/>
            <a:ext cx="9144000" cy="6858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rgbClr val="EAF1DD"/>
                </a:solidFill>
                <a:latin typeface="Calibri"/>
                <a:ea typeface="Calibri"/>
                <a:cs typeface="Calibri"/>
                <a:sym typeface="Calibri"/>
              </a:rPr>
              <a:t>Introduction</a:t>
            </a:r>
            <a:endParaRPr dirty="0"/>
          </a:p>
        </p:txBody>
      </p:sp>
      <p:sp>
        <p:nvSpPr>
          <p:cNvPr id="52" name="Google Shape;52;p4"/>
          <p:cNvSpPr txBox="1"/>
          <p:nvPr/>
        </p:nvSpPr>
        <p:spPr>
          <a:xfrm>
            <a:off x="33467040" y="5839692"/>
            <a:ext cx="9144000" cy="15948908"/>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37125" tIns="137125" rIns="137125" bIns="137125" anchor="t" anchorCtr="0">
            <a:noAutofit/>
          </a:bodyPr>
          <a:lstStyle/>
          <a:p>
            <a:pPr marL="457200" marR="0" lvl="0" indent="-457200" algn="l" rtl="0">
              <a:spcBef>
                <a:spcPts val="0"/>
              </a:spcBef>
              <a:spcAft>
                <a:spcPts val="0"/>
              </a:spcAft>
              <a:buFont typeface="Arial" panose="020B0604020202020204" pitchFamily="34" charset="0"/>
              <a:buChar char="•"/>
            </a:pPr>
            <a:r>
              <a:rPr lang="en-US" sz="3000" b="1" u="sng" dirty="0"/>
              <a:t>Removed Outliers</a:t>
            </a:r>
          </a:p>
          <a:p>
            <a:pPr lvl="3"/>
            <a:r>
              <a:rPr lang="en-US" sz="2800" dirty="0"/>
              <a:t>There were three outliers, of which were the sane, according to the lvr2plot for Model 1 and 3. One of outliers had a negative impact on the both models’ performance according to the adjusted R-squared. </a:t>
            </a:r>
          </a:p>
          <a:p>
            <a:pPr lvl="3"/>
            <a:endParaRPr lang="en-US" sz="3000" dirty="0"/>
          </a:p>
          <a:p>
            <a:pPr marL="457200" marR="0" lvl="0" indent="-457200" algn="l" rtl="0">
              <a:spcBef>
                <a:spcPts val="0"/>
              </a:spcBef>
              <a:spcAft>
                <a:spcPts val="0"/>
              </a:spcAft>
              <a:buFont typeface="Arial" panose="020B0604020202020204" pitchFamily="34" charset="0"/>
              <a:buChar char="•"/>
            </a:pPr>
            <a:r>
              <a:rPr lang="en-US" sz="3000" b="1" u="sng" dirty="0"/>
              <a:t>Heteroskedasticity</a:t>
            </a:r>
            <a:endParaRPr lang="en-US" sz="3000" dirty="0"/>
          </a:p>
          <a:p>
            <a:pPr lvl="1"/>
            <a:r>
              <a:rPr lang="en-US" sz="2800" dirty="0"/>
              <a:t>Breusch-Pagan Test found Model 1 to be Heteroskedastic to the .01 threshold while the White Test did not find it to be according to the .1 threshold.</a:t>
            </a:r>
          </a:p>
          <a:p>
            <a:pPr lvl="1"/>
            <a:r>
              <a:rPr lang="en-US" sz="3000" dirty="0"/>
              <a:t>	</a:t>
            </a:r>
          </a:p>
          <a:p>
            <a:pPr lvl="1"/>
            <a:r>
              <a:rPr lang="en-US" sz="2800" dirty="0"/>
              <a:t>Breusch-Pagan Test and White Test suggested that heteroskedasticity is not a problem for Model 3 </a:t>
            </a:r>
          </a:p>
          <a:p>
            <a:pPr marR="0" lvl="0" algn="l" rtl="0">
              <a:spcBef>
                <a:spcPts val="0"/>
              </a:spcBef>
              <a:spcAft>
                <a:spcPts val="0"/>
              </a:spcAft>
            </a:pPr>
            <a:endParaRPr lang="en-US" sz="3000" b="1" u="sng" dirty="0"/>
          </a:p>
          <a:p>
            <a:pPr marL="457200" marR="0" lvl="0" indent="-457200" algn="l" rtl="0">
              <a:spcBef>
                <a:spcPts val="0"/>
              </a:spcBef>
              <a:spcAft>
                <a:spcPts val="0"/>
              </a:spcAft>
              <a:buFont typeface="Arial" panose="020B0604020202020204" pitchFamily="34" charset="0"/>
              <a:buChar char="•"/>
            </a:pPr>
            <a:r>
              <a:rPr lang="en-US" sz="3000" b="1" u="sng" dirty="0"/>
              <a:t>Multicollinearity</a:t>
            </a:r>
          </a:p>
          <a:p>
            <a:pPr lvl="1"/>
            <a:r>
              <a:rPr lang="en-US" sz="2800" dirty="0"/>
              <a:t>Multicollinearity was was not a problem for Model 1 and 3 as the highest VIF is 7.7</a:t>
            </a:r>
            <a:r>
              <a:rPr lang="en-US" sz="3000" dirty="0"/>
              <a:t>.</a:t>
            </a:r>
          </a:p>
          <a:p>
            <a:pPr lvl="1"/>
            <a:endParaRPr lang="en-US" sz="3000" dirty="0"/>
          </a:p>
          <a:p>
            <a:pPr marL="457200" marR="0" lvl="0" indent="-457200" algn="l" rtl="0">
              <a:spcBef>
                <a:spcPts val="0"/>
              </a:spcBef>
              <a:spcAft>
                <a:spcPts val="0"/>
              </a:spcAft>
              <a:buFont typeface="Arial" panose="020B0604020202020204" pitchFamily="34" charset="0"/>
              <a:buChar char="•"/>
            </a:pPr>
            <a:r>
              <a:rPr lang="en-US" sz="3000" b="1" u="sng" dirty="0"/>
              <a:t>Dropped Variables</a:t>
            </a:r>
          </a:p>
          <a:p>
            <a:pPr lvl="3"/>
            <a:r>
              <a:rPr lang="en-US" sz="2800" dirty="0"/>
              <a:t>In estimating </a:t>
            </a:r>
            <a:r>
              <a:rPr lang="en-US" sz="2800" dirty="0" err="1"/>
              <a:t>Violent_pc</a:t>
            </a:r>
            <a:r>
              <a:rPr lang="en-US" sz="2800" dirty="0"/>
              <a:t>, the final model removed </a:t>
            </a:r>
            <a:r>
              <a:rPr lang="en-US" sz="2800" dirty="0" err="1"/>
              <a:t>rent_poor_cond</a:t>
            </a:r>
            <a:r>
              <a:rPr lang="en-US" sz="2800" dirty="0"/>
              <a:t> because it was not statistically significant to the .3  threshold</a:t>
            </a:r>
          </a:p>
          <a:p>
            <a:pPr lvl="3"/>
            <a:endParaRPr lang="en-US" sz="3000" b="1" u="sng" dirty="0"/>
          </a:p>
          <a:p>
            <a:pPr lvl="3"/>
            <a:r>
              <a:rPr lang="en-US" sz="2800" dirty="0"/>
              <a:t>In estimating </a:t>
            </a:r>
            <a:r>
              <a:rPr lang="en-US" sz="2800" dirty="0" err="1"/>
              <a:t>Non_violent_pc</a:t>
            </a:r>
            <a:r>
              <a:rPr lang="en-US" sz="2800" dirty="0"/>
              <a:t>, the final model removed </a:t>
            </a:r>
            <a:r>
              <a:rPr lang="en-US" sz="2800" dirty="0" err="1"/>
              <a:t>trans_cost</a:t>
            </a:r>
            <a:r>
              <a:rPr lang="en-US" sz="2800" dirty="0"/>
              <a:t>, </a:t>
            </a:r>
            <a:r>
              <a:rPr lang="en-US" sz="2800" dirty="0" err="1"/>
              <a:t>pop_pov</a:t>
            </a:r>
            <a:r>
              <a:rPr lang="en-US" sz="2800" dirty="0"/>
              <a:t> and </a:t>
            </a:r>
            <a:r>
              <a:rPr lang="en-US" sz="2800" dirty="0" err="1"/>
              <a:t>pp_change</a:t>
            </a:r>
            <a:r>
              <a:rPr lang="en-US" sz="2800" dirty="0"/>
              <a:t> because they were not statistically significant to the .3 threshold</a:t>
            </a:r>
          </a:p>
          <a:p>
            <a:pPr lvl="3"/>
            <a:endParaRPr lang="en-US" sz="3000" dirty="0"/>
          </a:p>
          <a:p>
            <a:pPr marL="457200" lvl="3" indent="-457200">
              <a:buFont typeface="Arial" panose="020B0604020202020204" pitchFamily="34" charset="0"/>
              <a:buChar char="•"/>
            </a:pPr>
            <a:r>
              <a:rPr lang="en-US" sz="3000" b="1" u="sng" dirty="0"/>
              <a:t>Omitted Variable Bias</a:t>
            </a:r>
          </a:p>
          <a:p>
            <a:pPr lvl="4"/>
            <a:r>
              <a:rPr lang="en-US" sz="2800" dirty="0"/>
              <a:t>According to the Ramsey RESET test, Models 2 and 4 do not have omitted variable bias because the test’s were not statistically significant at the  .1 threshold. </a:t>
            </a:r>
          </a:p>
          <a:p>
            <a:pPr lvl="3"/>
            <a:endParaRPr lang="en-US" sz="3000" dirty="0"/>
          </a:p>
          <a:p>
            <a:pPr marL="457200" lvl="3" indent="-457200">
              <a:buFont typeface="Arial" panose="020B0604020202020204" pitchFamily="34" charset="0"/>
              <a:buChar char="•"/>
            </a:pPr>
            <a:r>
              <a:rPr lang="en-US" sz="3000" b="1" u="sng" dirty="0"/>
              <a:t>Data Limitations</a:t>
            </a:r>
          </a:p>
          <a:p>
            <a:pPr lvl="4"/>
            <a:r>
              <a:rPr lang="en-US" sz="2800" dirty="0"/>
              <a:t>The data entailed a small sample size which restricted the number of predictor variables and the model accuracy.</a:t>
            </a:r>
          </a:p>
        </p:txBody>
      </p:sp>
      <p:sp>
        <p:nvSpPr>
          <p:cNvPr id="53" name="Google Shape;53;p4"/>
          <p:cNvSpPr/>
          <p:nvPr/>
        </p:nvSpPr>
        <p:spPr>
          <a:xfrm>
            <a:off x="33467040" y="4402904"/>
            <a:ext cx="9144000" cy="140389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Discussion</a:t>
            </a:r>
            <a:endParaRPr/>
          </a:p>
        </p:txBody>
      </p:sp>
      <p:sp>
        <p:nvSpPr>
          <p:cNvPr id="54" name="Google Shape;54;p4"/>
          <p:cNvSpPr txBox="1"/>
          <p:nvPr/>
        </p:nvSpPr>
        <p:spPr>
          <a:xfrm>
            <a:off x="33467041" y="23312394"/>
            <a:ext cx="9143999" cy="5255072"/>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2800" dirty="0"/>
              <a:t>Given the results from Model 2 and Model 4, I reject my testable hypothesis. In fact, the results show the case to be the complete opposite of the testable hypothesis. The more poverty dense a community is, the more violent crimes there will be. Moreover, community poverty density has no effect on non-violent crime rates. These results are important for several reasons. First, this evidence offers insight to law enforcement and legislative groups which allow them to approach their job a bit differently. Second, this research can be used as a stepping stone for further studies.</a:t>
            </a:r>
            <a:endParaRPr sz="2800" dirty="0"/>
          </a:p>
        </p:txBody>
      </p:sp>
      <p:sp>
        <p:nvSpPr>
          <p:cNvPr id="55" name="Google Shape;55;p4"/>
          <p:cNvSpPr/>
          <p:nvPr/>
        </p:nvSpPr>
        <p:spPr>
          <a:xfrm>
            <a:off x="33469040" y="21908504"/>
            <a:ext cx="9142000" cy="140389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rgbClr val="EAF1DD"/>
                </a:solidFill>
                <a:latin typeface="Calibri"/>
                <a:ea typeface="Calibri"/>
                <a:cs typeface="Calibri"/>
                <a:sym typeface="Calibri"/>
              </a:rPr>
              <a:t>Conclusions</a:t>
            </a:r>
            <a:endParaRPr dirty="0"/>
          </a:p>
        </p:txBody>
      </p:sp>
      <p:sp>
        <p:nvSpPr>
          <p:cNvPr id="58" name="Google Shape;58;p4"/>
          <p:cNvSpPr/>
          <p:nvPr/>
        </p:nvSpPr>
        <p:spPr>
          <a:xfrm>
            <a:off x="21879213" y="7258073"/>
            <a:ext cx="10795645" cy="1219354"/>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800" b="1" dirty="0">
                <a:solidFill>
                  <a:srgbClr val="EAF1DD"/>
                </a:solidFill>
                <a:latin typeface="Calibri"/>
                <a:ea typeface="Calibri"/>
                <a:cs typeface="Calibri"/>
                <a:sym typeface="Calibri"/>
              </a:rPr>
              <a:t>Results</a:t>
            </a:r>
            <a:endParaRPr dirty="0"/>
          </a:p>
        </p:txBody>
      </p:sp>
      <p:sp>
        <p:nvSpPr>
          <p:cNvPr id="66" name="Google Shape;66;p4"/>
          <p:cNvSpPr/>
          <p:nvPr/>
        </p:nvSpPr>
        <p:spPr>
          <a:xfrm>
            <a:off x="4573154" y="1005840"/>
            <a:ext cx="2923773" cy="2194560"/>
          </a:xfrm>
          <a:prstGeom prst="rect">
            <a:avLst/>
          </a:prstGeom>
          <a:blipFill rotWithShape="1">
            <a:blip r:embed="rId11">
              <a:alphaModFix/>
            </a:blip>
            <a:stretch>
              <a:fillRect r="-77"/>
            </a:stretch>
          </a:blipFill>
          <a:ln w="9525" cap="flat" cmpd="sng">
            <a:solidFill>
              <a:schemeClr val="dk1"/>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endParaRPr dirty="0"/>
          </a:p>
        </p:txBody>
      </p:sp>
      <p:sp>
        <p:nvSpPr>
          <p:cNvPr id="67" name="Google Shape;67;p4"/>
          <p:cNvSpPr/>
          <p:nvPr/>
        </p:nvSpPr>
        <p:spPr>
          <a:xfrm>
            <a:off x="36393119" y="1005840"/>
            <a:ext cx="2923773" cy="2194560"/>
          </a:xfrm>
          <a:prstGeom prst="rect">
            <a:avLst/>
          </a:prstGeom>
          <a:blipFill rotWithShape="1">
            <a:blip r:embed="rId11">
              <a:alphaModFix/>
            </a:blip>
            <a:stretch>
              <a:fillRect r="-77"/>
            </a:stretch>
          </a:blipFill>
          <a:ln w="9525" cap="flat" cmpd="sng">
            <a:solidFill>
              <a:schemeClr val="dk1"/>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endParaRPr dirty="0"/>
          </a:p>
        </p:txBody>
      </p:sp>
      <p:sp>
        <p:nvSpPr>
          <p:cNvPr id="72" name="Google Shape;72;p4"/>
          <p:cNvSpPr/>
          <p:nvPr/>
        </p:nvSpPr>
        <p:spPr>
          <a:xfrm>
            <a:off x="1280150" y="16587876"/>
            <a:ext cx="9144000" cy="6858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rgbClr val="EAF1DD"/>
                </a:solidFill>
                <a:latin typeface="Calibri"/>
                <a:ea typeface="Calibri"/>
                <a:cs typeface="Calibri"/>
                <a:sym typeface="Calibri"/>
              </a:rPr>
              <a:t>Data</a:t>
            </a:r>
            <a:endParaRPr dirty="0"/>
          </a:p>
        </p:txBody>
      </p:sp>
      <p:sp>
        <p:nvSpPr>
          <p:cNvPr id="73" name="Google Shape;73;p4"/>
          <p:cNvSpPr txBox="1"/>
          <p:nvPr/>
        </p:nvSpPr>
        <p:spPr>
          <a:xfrm>
            <a:off x="1294836" y="17301213"/>
            <a:ext cx="9144000" cy="11167974"/>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The data comes from Austin, Texas’ government website - the victimization data was collected by Austin’s Police Department, and other economic information was provided by the 2014 Comprehensive Housing Market Analysis. The data contained 36 zip-codes, or rows located where the crime occurred and 30 columns, 29 being economic measurements. Final models kept 8 of the 29 variables based on extreme Pearson Correlation coefficients, Principle Component Analysis and Intuitive Reasoning. </a:t>
            </a: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dirty="0"/>
              <a:t>	</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p:txBody>
      </p:sp>
      <p:graphicFrame>
        <p:nvGraphicFramePr>
          <p:cNvPr id="3" name="Table 2">
            <a:extLst>
              <a:ext uri="{FF2B5EF4-FFF2-40B4-BE49-F238E27FC236}">
                <a16:creationId xmlns:a16="http://schemas.microsoft.com/office/drawing/2014/main" id="{53F8CC6C-F59C-4649-9B15-6E470A506D1D}"/>
              </a:ext>
            </a:extLst>
          </p:cNvPr>
          <p:cNvGraphicFramePr>
            <a:graphicFrameLocks noGrp="1"/>
          </p:cNvGraphicFramePr>
          <p:nvPr>
            <p:extLst>
              <p:ext uri="{D42A27DB-BD31-4B8C-83A1-F6EECF244321}">
                <p14:modId xmlns:p14="http://schemas.microsoft.com/office/powerpoint/2010/main" val="583730156"/>
              </p:ext>
            </p:extLst>
          </p:nvPr>
        </p:nvGraphicFramePr>
        <p:xfrm>
          <a:off x="1614231" y="21574094"/>
          <a:ext cx="8505210" cy="6543706"/>
        </p:xfrm>
        <a:graphic>
          <a:graphicData uri="http://schemas.openxmlformats.org/drawingml/2006/table">
            <a:tbl>
              <a:tblPr firstRow="1" firstCol="1" bandRow="1">
                <a:tableStyleId>{BD0CEE1F-AF72-4371-B1C4-C6F700394419}</a:tableStyleId>
              </a:tblPr>
              <a:tblGrid>
                <a:gridCol w="2861198">
                  <a:extLst>
                    <a:ext uri="{9D8B030D-6E8A-4147-A177-3AD203B41FA5}">
                      <a16:colId xmlns:a16="http://schemas.microsoft.com/office/drawing/2014/main" val="719996467"/>
                    </a:ext>
                  </a:extLst>
                </a:gridCol>
                <a:gridCol w="914400">
                  <a:extLst>
                    <a:ext uri="{9D8B030D-6E8A-4147-A177-3AD203B41FA5}">
                      <a16:colId xmlns:a16="http://schemas.microsoft.com/office/drawing/2014/main" val="2596543219"/>
                    </a:ext>
                  </a:extLst>
                </a:gridCol>
                <a:gridCol w="1136763">
                  <a:extLst>
                    <a:ext uri="{9D8B030D-6E8A-4147-A177-3AD203B41FA5}">
                      <a16:colId xmlns:a16="http://schemas.microsoft.com/office/drawing/2014/main" val="1200638788"/>
                    </a:ext>
                  </a:extLst>
                </a:gridCol>
                <a:gridCol w="1428637">
                  <a:extLst>
                    <a:ext uri="{9D8B030D-6E8A-4147-A177-3AD203B41FA5}">
                      <a16:colId xmlns:a16="http://schemas.microsoft.com/office/drawing/2014/main" val="3049086283"/>
                    </a:ext>
                  </a:extLst>
                </a:gridCol>
                <a:gridCol w="970412">
                  <a:extLst>
                    <a:ext uri="{9D8B030D-6E8A-4147-A177-3AD203B41FA5}">
                      <a16:colId xmlns:a16="http://schemas.microsoft.com/office/drawing/2014/main" val="3019047173"/>
                    </a:ext>
                  </a:extLst>
                </a:gridCol>
                <a:gridCol w="1193800">
                  <a:extLst>
                    <a:ext uri="{9D8B030D-6E8A-4147-A177-3AD203B41FA5}">
                      <a16:colId xmlns:a16="http://schemas.microsoft.com/office/drawing/2014/main" val="1457186463"/>
                    </a:ext>
                  </a:extLst>
                </a:gridCol>
              </a:tblGrid>
              <a:tr h="506282">
                <a:tc gridSpan="6">
                  <a:txBody>
                    <a:bodyPr/>
                    <a:lstStyle/>
                    <a:p>
                      <a:pPr marL="0" marR="0">
                        <a:spcBef>
                          <a:spcPts val="0"/>
                        </a:spcBef>
                        <a:spcAft>
                          <a:spcPts val="0"/>
                        </a:spcAft>
                      </a:pPr>
                      <a:r>
                        <a:rPr lang="en-US" sz="2800" dirty="0">
                          <a:effectLst/>
                        </a:rPr>
                        <a:t> Table 1: Summary Statistics of Regression Variables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8955743"/>
                  </a:ext>
                </a:extLst>
              </a:tr>
              <a:tr h="543071">
                <a:tc>
                  <a:txBody>
                    <a:bodyPr/>
                    <a:lstStyle/>
                    <a:p>
                      <a:pPr marL="0" marR="0">
                        <a:spcBef>
                          <a:spcPts val="0"/>
                        </a:spcBef>
                        <a:spcAft>
                          <a:spcPts val="0"/>
                        </a:spcAft>
                      </a:pPr>
                      <a:r>
                        <a:rPr lang="en-US" sz="2700" baseline="0" dirty="0">
                          <a:effectLst/>
                        </a:rPr>
                        <a:t>Variable Name</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dirty="0">
                          <a:effectLst/>
                        </a:rPr>
                        <a:t>Obs.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a:effectLst/>
                        </a:rPr>
                        <a:t>Mean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600" baseline="0" dirty="0">
                          <a:effectLst/>
                        </a:rPr>
                        <a:t>Std. Dev.</a:t>
                      </a:r>
                      <a:endParaRPr lang="en-US" sz="2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dirty="0">
                          <a:effectLst/>
                        </a:rPr>
                        <a:t>Min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dirty="0">
                          <a:effectLst/>
                        </a:rPr>
                        <a:t>Max</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2828612998"/>
                  </a:ext>
                </a:extLst>
              </a:tr>
              <a:tr h="614657">
                <a:tc>
                  <a:txBody>
                    <a:bodyPr/>
                    <a:lstStyle/>
                    <a:p>
                      <a:pPr marL="0" marR="0">
                        <a:spcBef>
                          <a:spcPts val="0"/>
                        </a:spcBef>
                        <a:spcAft>
                          <a:spcPts val="0"/>
                        </a:spcAft>
                      </a:pPr>
                      <a:r>
                        <a:rPr lang="en-US" sz="2700" baseline="0" dirty="0" err="1">
                          <a:effectLst/>
                        </a:rPr>
                        <a:t>non_violent_pc</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42</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.0313</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.0376</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.0005</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.23</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946064054"/>
                  </a:ext>
                </a:extLst>
              </a:tr>
              <a:tr h="539926">
                <a:tc>
                  <a:txBody>
                    <a:bodyPr/>
                    <a:lstStyle/>
                    <a:p>
                      <a:pPr marL="0" marR="0">
                        <a:spcBef>
                          <a:spcPts val="0"/>
                        </a:spcBef>
                        <a:spcAft>
                          <a:spcPts val="0"/>
                        </a:spcAft>
                      </a:pPr>
                      <a:r>
                        <a:rPr lang="en-US" sz="2700" baseline="0" dirty="0" err="1">
                          <a:effectLst/>
                        </a:rPr>
                        <a:t>violent_pc</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42</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.0022</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.0031</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.018</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2190818013"/>
                  </a:ext>
                </a:extLst>
              </a:tr>
              <a:tr h="557220">
                <a:tc>
                  <a:txBody>
                    <a:bodyPr/>
                    <a:lstStyle/>
                    <a:p>
                      <a:pPr marL="0" marR="0">
                        <a:spcBef>
                          <a:spcPts val="0"/>
                        </a:spcBef>
                        <a:spcAft>
                          <a:spcPts val="0"/>
                        </a:spcAft>
                      </a:pPr>
                      <a:r>
                        <a:rPr lang="en-US" sz="2700" baseline="0" dirty="0" err="1">
                          <a:effectLst/>
                        </a:rPr>
                        <a:t>trans_cost</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684.24</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90.01</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433</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865</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2210457703"/>
                  </a:ext>
                </a:extLst>
              </a:tr>
              <a:tr h="584005">
                <a:tc>
                  <a:txBody>
                    <a:bodyPr/>
                    <a:lstStyle/>
                    <a:p>
                      <a:pPr marL="0" marR="0">
                        <a:spcBef>
                          <a:spcPts val="0"/>
                        </a:spcBef>
                        <a:spcAft>
                          <a:spcPts val="0"/>
                        </a:spcAft>
                      </a:pPr>
                      <a:r>
                        <a:rPr lang="en-US" sz="2700" baseline="0" dirty="0" err="1">
                          <a:effectLst/>
                        </a:rPr>
                        <a:t>transit_stop</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47.72</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35.09</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0</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100</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262570818"/>
                  </a:ext>
                </a:extLst>
              </a:tr>
              <a:tr h="600691">
                <a:tc>
                  <a:txBody>
                    <a:bodyPr/>
                    <a:lstStyle/>
                    <a:p>
                      <a:pPr marL="0" marR="0">
                        <a:spcBef>
                          <a:spcPts val="0"/>
                        </a:spcBef>
                        <a:spcAft>
                          <a:spcPts val="0"/>
                        </a:spcAft>
                      </a:pPr>
                      <a:r>
                        <a:rPr lang="en-US" sz="2700" baseline="0" dirty="0" err="1">
                          <a:effectLst/>
                        </a:rPr>
                        <a:t>rent_change</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34.56</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26.26</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115</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490600311"/>
                  </a:ext>
                </a:extLst>
              </a:tr>
              <a:tr h="577368">
                <a:tc>
                  <a:txBody>
                    <a:bodyPr/>
                    <a:lstStyle/>
                    <a:p>
                      <a:pPr marL="0" marR="0">
                        <a:spcBef>
                          <a:spcPts val="0"/>
                        </a:spcBef>
                        <a:spcAft>
                          <a:spcPts val="0"/>
                        </a:spcAft>
                      </a:pPr>
                      <a:r>
                        <a:rPr lang="en-US" sz="2700" baseline="0" dirty="0" err="1">
                          <a:effectLst/>
                        </a:rPr>
                        <a:t>rent_poor_cond</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.5729</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.5252</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0</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2.2</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1827728509"/>
                  </a:ext>
                </a:extLst>
              </a:tr>
              <a:tr h="558800">
                <a:tc>
                  <a:txBody>
                    <a:bodyPr/>
                    <a:lstStyle/>
                    <a:p>
                      <a:pPr marL="0" marR="0">
                        <a:spcBef>
                          <a:spcPts val="0"/>
                        </a:spcBef>
                        <a:spcAft>
                          <a:spcPts val="0"/>
                        </a:spcAft>
                      </a:pPr>
                      <a:r>
                        <a:rPr lang="en-US" sz="2700" baseline="0">
                          <a:effectLst/>
                        </a:rPr>
                        <a:t>psssp_</a:t>
                      </a:r>
                      <a:r>
                        <a:rPr lang="en-US" sz="2700" baseline="0" dirty="0" err="1">
                          <a:effectLst/>
                        </a:rPr>
                        <a:t>change</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149</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226.01</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-20</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1242</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2445324041"/>
                  </a:ext>
                </a:extLst>
              </a:tr>
              <a:tr h="534540">
                <a:tc>
                  <a:txBody>
                    <a:bodyPr/>
                    <a:lstStyle/>
                    <a:p>
                      <a:pPr marL="0" marR="0">
                        <a:spcBef>
                          <a:spcPts val="0"/>
                        </a:spcBef>
                        <a:spcAft>
                          <a:spcPts val="0"/>
                        </a:spcAft>
                      </a:pPr>
                      <a:r>
                        <a:rPr lang="en-US" sz="2700" baseline="0" dirty="0" err="1">
                          <a:effectLst/>
                        </a:rPr>
                        <a:t>rent_aff_serv</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7.67</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8.19</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0</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39</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1053296163"/>
                  </a:ext>
                </a:extLst>
              </a:tr>
              <a:tr h="500426">
                <a:tc>
                  <a:txBody>
                    <a:bodyPr/>
                    <a:lstStyle/>
                    <a:p>
                      <a:pPr marL="0" marR="0">
                        <a:spcBef>
                          <a:spcPts val="0"/>
                        </a:spcBef>
                        <a:spcAft>
                          <a:spcPts val="0"/>
                        </a:spcAft>
                      </a:pPr>
                      <a:r>
                        <a:rPr lang="en-US" sz="2700" baseline="0" dirty="0" err="1">
                          <a:effectLst/>
                        </a:rPr>
                        <a:t>pop_pov</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37</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18.10</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13.71</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1</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66</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620300082"/>
                  </a:ext>
                </a:extLst>
              </a:tr>
              <a:tr h="375620">
                <a:tc>
                  <a:txBody>
                    <a:bodyPr/>
                    <a:lstStyle/>
                    <a:p>
                      <a:pPr marL="0" marR="0">
                        <a:spcBef>
                          <a:spcPts val="0"/>
                        </a:spcBef>
                        <a:spcAft>
                          <a:spcPts val="0"/>
                        </a:spcAft>
                      </a:pPr>
                      <a:r>
                        <a:rPr lang="en-US" sz="2700" baseline="0" dirty="0" err="1">
                          <a:effectLst/>
                        </a:rPr>
                        <a:t>pop_dense</a:t>
                      </a:r>
                      <a:endParaRPr lang="en-US" sz="27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a:effectLst/>
                        </a:rPr>
                        <a:t>34</a:t>
                      </a:r>
                      <a:endParaRPr lang="en-US" sz="2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3815</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2629</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90.06</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tc>
                  <a:txBody>
                    <a:bodyPr/>
                    <a:lstStyle/>
                    <a:p>
                      <a:pPr marL="0" marR="0">
                        <a:spcBef>
                          <a:spcPts val="0"/>
                        </a:spcBef>
                        <a:spcAft>
                          <a:spcPts val="0"/>
                        </a:spcAft>
                      </a:pPr>
                      <a:r>
                        <a:rPr lang="en-US" sz="2800" baseline="0" dirty="0">
                          <a:effectLst/>
                        </a:rPr>
                        <a:t>15034</a:t>
                      </a:r>
                      <a:endParaRPr lang="en-US" sz="2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4658" marR="64658" marT="0" marB="0"/>
                </a:tc>
                <a:extLst>
                  <a:ext uri="{0D108BD9-81ED-4DB2-BD59-A6C34878D82A}">
                    <a16:rowId xmlns:a16="http://schemas.microsoft.com/office/drawing/2014/main" val="4160669192"/>
                  </a:ext>
                </a:extLst>
              </a:tr>
            </a:tbl>
          </a:graphicData>
        </a:graphic>
      </p:graphicFrame>
      <p:graphicFrame>
        <p:nvGraphicFramePr>
          <p:cNvPr id="9" name="Table 8">
            <a:extLst>
              <a:ext uri="{FF2B5EF4-FFF2-40B4-BE49-F238E27FC236}">
                <a16:creationId xmlns:a16="http://schemas.microsoft.com/office/drawing/2014/main" id="{7D7B3BED-AF51-E940-A746-6A0AEE18BFEC}"/>
              </a:ext>
            </a:extLst>
          </p:cNvPr>
          <p:cNvGraphicFramePr>
            <a:graphicFrameLocks noGrp="1"/>
          </p:cNvGraphicFramePr>
          <p:nvPr>
            <p:extLst>
              <p:ext uri="{D42A27DB-BD31-4B8C-83A1-F6EECF244321}">
                <p14:modId xmlns:p14="http://schemas.microsoft.com/office/powerpoint/2010/main" val="1992137389"/>
              </p:ext>
            </p:extLst>
          </p:nvPr>
        </p:nvGraphicFramePr>
        <p:xfrm>
          <a:off x="21879214" y="8522893"/>
          <a:ext cx="10795645" cy="13462048"/>
        </p:xfrm>
        <a:graphic>
          <a:graphicData uri="http://schemas.openxmlformats.org/drawingml/2006/table">
            <a:tbl>
              <a:tblPr firstRow="1" firstCol="1" bandRow="1">
                <a:tableStyleId>{BD0CEE1F-AF72-4371-B1C4-C6F700394419}</a:tableStyleId>
              </a:tblPr>
              <a:tblGrid>
                <a:gridCol w="2697682">
                  <a:extLst>
                    <a:ext uri="{9D8B030D-6E8A-4147-A177-3AD203B41FA5}">
                      <a16:colId xmlns:a16="http://schemas.microsoft.com/office/drawing/2014/main" val="1187456100"/>
                    </a:ext>
                  </a:extLst>
                </a:gridCol>
                <a:gridCol w="1896359">
                  <a:extLst>
                    <a:ext uri="{9D8B030D-6E8A-4147-A177-3AD203B41FA5}">
                      <a16:colId xmlns:a16="http://schemas.microsoft.com/office/drawing/2014/main" val="1420693698"/>
                    </a:ext>
                  </a:extLst>
                </a:gridCol>
                <a:gridCol w="2306382">
                  <a:extLst>
                    <a:ext uri="{9D8B030D-6E8A-4147-A177-3AD203B41FA5}">
                      <a16:colId xmlns:a16="http://schemas.microsoft.com/office/drawing/2014/main" val="1316445458"/>
                    </a:ext>
                  </a:extLst>
                </a:gridCol>
                <a:gridCol w="2050116">
                  <a:extLst>
                    <a:ext uri="{9D8B030D-6E8A-4147-A177-3AD203B41FA5}">
                      <a16:colId xmlns:a16="http://schemas.microsoft.com/office/drawing/2014/main" val="2563969881"/>
                    </a:ext>
                  </a:extLst>
                </a:gridCol>
                <a:gridCol w="1845106">
                  <a:extLst>
                    <a:ext uri="{9D8B030D-6E8A-4147-A177-3AD203B41FA5}">
                      <a16:colId xmlns:a16="http://schemas.microsoft.com/office/drawing/2014/main" val="2834182164"/>
                    </a:ext>
                  </a:extLst>
                </a:gridCol>
              </a:tblGrid>
              <a:tr h="407642">
                <a:tc gridSpan="5">
                  <a:txBody>
                    <a:bodyPr/>
                    <a:lstStyle/>
                    <a:p>
                      <a:pPr marL="0" marR="0">
                        <a:spcBef>
                          <a:spcPts val="0"/>
                        </a:spcBef>
                        <a:spcAft>
                          <a:spcPts val="0"/>
                        </a:spcAft>
                      </a:pPr>
                      <a:r>
                        <a:rPr lang="en-US" sz="2700" dirty="0">
                          <a:effectLst/>
                        </a:rPr>
                        <a:t>Table 3: OLS Equations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6476904"/>
                  </a:ext>
                </a:extLst>
              </a:tr>
              <a:tr h="633966">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gridSpan="2">
                  <a:txBody>
                    <a:bodyPr/>
                    <a:lstStyle/>
                    <a:p>
                      <a:pPr marL="0" marR="0" algn="ctr">
                        <a:spcBef>
                          <a:spcPts val="0"/>
                        </a:spcBef>
                        <a:spcAft>
                          <a:spcPts val="0"/>
                        </a:spcAft>
                      </a:pPr>
                      <a:r>
                        <a:rPr lang="en-US" sz="2700" b="1" dirty="0" err="1">
                          <a:effectLst/>
                        </a:rPr>
                        <a:t>Violent_pc</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hMerge="1">
                  <a:txBody>
                    <a:bodyPr/>
                    <a:lstStyle/>
                    <a:p>
                      <a:endParaRPr lang="en-US"/>
                    </a:p>
                  </a:txBody>
                  <a:tcPr/>
                </a:tc>
                <a:tc gridSpan="2">
                  <a:txBody>
                    <a:bodyPr/>
                    <a:lstStyle/>
                    <a:p>
                      <a:pPr marL="0" marR="0" algn="ctr">
                        <a:spcBef>
                          <a:spcPts val="0"/>
                        </a:spcBef>
                        <a:spcAft>
                          <a:spcPts val="0"/>
                        </a:spcAft>
                      </a:pPr>
                      <a:r>
                        <a:rPr lang="en-US" sz="2700" b="1" dirty="0" err="1">
                          <a:effectLst/>
                        </a:rPr>
                        <a:t>Non_volent_pc</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hMerge="1">
                  <a:txBody>
                    <a:bodyPr/>
                    <a:lstStyle/>
                    <a:p>
                      <a:endParaRPr lang="en-US"/>
                    </a:p>
                  </a:txBody>
                  <a:tcPr/>
                </a:tc>
                <a:extLst>
                  <a:ext uri="{0D108BD9-81ED-4DB2-BD59-A6C34878D82A}">
                    <a16:rowId xmlns:a16="http://schemas.microsoft.com/office/drawing/2014/main" val="790869071"/>
                  </a:ext>
                </a:extLst>
              </a:tr>
              <a:tr h="526797">
                <a:tc>
                  <a:txBody>
                    <a:bodyPr/>
                    <a:lstStyle/>
                    <a:p>
                      <a:pPr marL="0" marR="0">
                        <a:spcBef>
                          <a:spcPts val="0"/>
                        </a:spcBef>
                        <a:spcAft>
                          <a:spcPts val="0"/>
                        </a:spcAft>
                      </a:pPr>
                      <a:r>
                        <a:rPr lang="en-US" sz="27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Model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Model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Model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Model 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795170111"/>
                  </a:ext>
                </a:extLst>
              </a:tr>
              <a:tr h="526797">
                <a:tc>
                  <a:txBody>
                    <a:bodyPr/>
                    <a:lstStyle/>
                    <a:p>
                      <a:pPr marL="0" marR="0">
                        <a:spcBef>
                          <a:spcPts val="0"/>
                        </a:spcBef>
                        <a:spcAft>
                          <a:spcPts val="0"/>
                        </a:spcAft>
                      </a:pPr>
                      <a:r>
                        <a:rPr lang="en-US" sz="2700" dirty="0">
                          <a:effectLst/>
                        </a:rPr>
                        <a:t>Constant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19.771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-6.979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270.857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15.593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478051277"/>
                  </a:ext>
                </a:extLst>
              </a:tr>
              <a:tr h="474118">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(7.569)**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(3.03)**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(76.43)***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286679369"/>
                  </a:ext>
                </a:extLst>
              </a:tr>
              <a:tr h="500457">
                <a:tc>
                  <a:txBody>
                    <a:bodyPr/>
                    <a:lstStyle/>
                    <a:p>
                      <a:pPr marL="0" marR="0">
                        <a:spcBef>
                          <a:spcPts val="0"/>
                        </a:spcBef>
                        <a:spcAft>
                          <a:spcPts val="0"/>
                        </a:spcAft>
                      </a:pPr>
                      <a:r>
                        <a:rPr lang="en-US" sz="2700">
                          <a:effectLst/>
                        </a:rPr>
                        <a:t>trans_cost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-0.334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1974604220"/>
                  </a:ext>
                </a:extLst>
              </a:tr>
              <a:tr h="526797">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(0.00952)**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(0.0037)***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(0.0961)***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90030018"/>
                  </a:ext>
                </a:extLst>
              </a:tr>
              <a:tr h="474118">
                <a:tc>
                  <a:txBody>
                    <a:bodyPr/>
                    <a:lstStyle/>
                    <a:p>
                      <a:pPr marL="0" marR="0">
                        <a:spcBef>
                          <a:spcPts val="0"/>
                        </a:spcBef>
                        <a:spcAft>
                          <a:spcPts val="0"/>
                        </a:spcAft>
                      </a:pPr>
                      <a:r>
                        <a:rPr lang="en-US" sz="2700">
                          <a:effectLst/>
                        </a:rPr>
                        <a:t>Transit_stop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-0.514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0.351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4088609596"/>
                  </a:ext>
                </a:extLst>
              </a:tr>
              <a:tr h="500457">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(0.0296)**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(0.0145)***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(0.299)*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309405785"/>
                  </a:ext>
                </a:extLst>
              </a:tr>
              <a:tr h="553137">
                <a:tc>
                  <a:txBody>
                    <a:bodyPr/>
                    <a:lstStyle/>
                    <a:p>
                      <a:pPr marL="0" marR="0">
                        <a:spcBef>
                          <a:spcPts val="0"/>
                        </a:spcBef>
                        <a:spcAft>
                          <a:spcPts val="0"/>
                        </a:spcAft>
                      </a:pPr>
                      <a:r>
                        <a:rPr lang="en-US" sz="2400" dirty="0" err="1">
                          <a:effectLst/>
                        </a:rPr>
                        <a:t>rent_change</a:t>
                      </a:r>
                      <a:r>
                        <a:rPr lang="en-US" sz="2400" dirty="0">
                          <a:effectLst/>
                        </a:rPr>
                        <a:t> </a:t>
                      </a:r>
                      <a:r>
                        <a:rPr lang="en-US" sz="27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0.641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-0.212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308228313"/>
                  </a:ext>
                </a:extLst>
              </a:tr>
              <a:tr h="542601">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(0.0219)*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(0.0096)***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(0.221)***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(0.0681)***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2547967986"/>
                  </a:ext>
                </a:extLst>
              </a:tr>
              <a:tr h="489921">
                <a:tc>
                  <a:txBody>
                    <a:bodyPr/>
                    <a:lstStyle/>
                    <a:p>
                      <a:pPr marL="0" marR="0">
                        <a:spcBef>
                          <a:spcPts val="0"/>
                        </a:spcBef>
                        <a:spcAft>
                          <a:spcPts val="0"/>
                        </a:spcAft>
                      </a:pPr>
                      <a:r>
                        <a:rPr lang="en-US" sz="2700">
                          <a:effectLst/>
                        </a:rPr>
                        <a:t>rent_poor_cond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4.523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35.070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-12.027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4219832659"/>
                  </a:ext>
                </a:extLst>
              </a:tr>
              <a:tr h="521529">
                <a:tc>
                  <a:txBody>
                    <a:bodyPr/>
                    <a:lstStyle/>
                    <a:p>
                      <a:pPr marL="0" marR="0">
                        <a:spcBef>
                          <a:spcPts val="0"/>
                        </a:spcBef>
                        <a:spcAft>
                          <a:spcPts val="0"/>
                        </a:spcAft>
                      </a:pPr>
                      <a:r>
                        <a:rPr lang="en-US" sz="27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(2.044)**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(20.64)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(6.499)*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931491867"/>
                  </a:ext>
                </a:extLst>
              </a:tr>
              <a:tr h="579476">
                <a:tc>
                  <a:txBody>
                    <a:bodyPr/>
                    <a:lstStyle/>
                    <a:p>
                      <a:pPr marL="0" marR="0">
                        <a:spcBef>
                          <a:spcPts val="0"/>
                        </a:spcBef>
                        <a:spcAft>
                          <a:spcPts val="0"/>
                        </a:spcAft>
                      </a:pPr>
                      <a:r>
                        <a:rPr lang="en-US" sz="2700" dirty="0" err="1">
                          <a:effectLst/>
                        </a:rPr>
                        <a:t>pp_change</a:t>
                      </a:r>
                      <a:r>
                        <a:rPr lang="en-US" sz="27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1337950695"/>
                  </a:ext>
                </a:extLst>
              </a:tr>
              <a:tr h="526797">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(0.00286)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(0.00083)***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(0.0289)*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696300941"/>
                  </a:ext>
                </a:extLst>
              </a:tr>
              <a:tr h="500457">
                <a:tc>
                  <a:txBody>
                    <a:bodyPr/>
                    <a:lstStyle/>
                    <a:p>
                      <a:pPr marL="0" marR="0">
                        <a:spcBef>
                          <a:spcPts val="0"/>
                        </a:spcBef>
                        <a:spcAft>
                          <a:spcPts val="0"/>
                        </a:spcAft>
                      </a:pPr>
                      <a:r>
                        <a:rPr lang="en-US" sz="2700">
                          <a:effectLst/>
                        </a:rPr>
                        <a:t>rent_aff_serv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-0.151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0.158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-1.605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1.585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1719216571"/>
                  </a:ext>
                </a:extLst>
              </a:tr>
              <a:tr h="526797">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(0.130)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(1.316)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(0.424)***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2662182082"/>
                  </a:ext>
                </a:extLst>
              </a:tr>
              <a:tr h="447778">
                <a:tc>
                  <a:txBody>
                    <a:bodyPr/>
                    <a:lstStyle/>
                    <a:p>
                      <a:pPr marL="0" marR="0">
                        <a:spcBef>
                          <a:spcPts val="0"/>
                        </a:spcBef>
                        <a:spcAft>
                          <a:spcPts val="0"/>
                        </a:spcAft>
                      </a:pPr>
                      <a:r>
                        <a:rPr lang="en-US" sz="2700">
                          <a:effectLst/>
                        </a:rPr>
                        <a:t>pop_pov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-0.128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2261407584"/>
                  </a:ext>
                </a:extLst>
              </a:tr>
              <a:tr h="579476">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(0.0426)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dirty="0">
                          <a:effectLst/>
                        </a:rPr>
                        <a:t>(0.019)***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(0.430)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1305489527"/>
                  </a:ext>
                </a:extLst>
              </a:tr>
              <a:tr h="426705">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2324938862"/>
                  </a:ext>
                </a:extLst>
              </a:tr>
              <a:tr h="426705">
                <a:tc>
                  <a:txBody>
                    <a:bodyPr/>
                    <a:lstStyle/>
                    <a:p>
                      <a:pPr marL="0" marR="0">
                        <a:spcBef>
                          <a:spcPts val="0"/>
                        </a:spcBef>
                        <a:spcAft>
                          <a:spcPts val="0"/>
                        </a:spcAft>
                      </a:pPr>
                      <a:r>
                        <a:rPr lang="en-US" sz="2700">
                          <a:effectLst/>
                        </a:rPr>
                        <a:t>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34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98234096"/>
                  </a:ext>
                </a:extLst>
              </a:tr>
              <a:tr h="568941">
                <a:tc>
                  <a:txBody>
                    <a:bodyPr/>
                    <a:lstStyle/>
                    <a:p>
                      <a:pPr marL="0" marR="0">
                        <a:spcBef>
                          <a:spcPts val="0"/>
                        </a:spcBef>
                        <a:spcAft>
                          <a:spcPts val="0"/>
                        </a:spcAft>
                      </a:pPr>
                      <a:r>
                        <a:rPr lang="en-US" sz="2700">
                          <a:effectLst/>
                        </a:rPr>
                        <a:t>Adj R-Squared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0.407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0.823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0.787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788381944"/>
                  </a:ext>
                </a:extLst>
              </a:tr>
              <a:tr h="426705">
                <a:tc>
                  <a:txBody>
                    <a:bodyPr/>
                    <a:lstStyle/>
                    <a:p>
                      <a:pPr marL="0" marR="0">
                        <a:spcBef>
                          <a:spcPts val="0"/>
                        </a:spcBef>
                        <a:spcAft>
                          <a:spcPts val="0"/>
                        </a:spcAft>
                      </a:pPr>
                      <a:r>
                        <a:rPr lang="en-US" sz="2700">
                          <a:effectLst/>
                        </a:rPr>
                        <a:t>SEE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2.576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0.817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26.016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8.332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136920866"/>
                  </a:ext>
                </a:extLst>
              </a:tr>
              <a:tr h="426705">
                <a:tc>
                  <a:txBody>
                    <a:bodyPr/>
                    <a:lstStyle/>
                    <a:p>
                      <a:pPr marL="0" marR="0">
                        <a:spcBef>
                          <a:spcPts val="0"/>
                        </a:spcBef>
                        <a:spcAft>
                          <a:spcPts val="0"/>
                        </a:spcAft>
                      </a:pPr>
                      <a:r>
                        <a:rPr lang="en-US" sz="2700">
                          <a:effectLst/>
                        </a:rPr>
                        <a:t>F-ratio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4.335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26.507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7.149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31.524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1704406280"/>
                  </a:ext>
                </a:extLst>
              </a:tr>
              <a:tr h="489921">
                <a:tc>
                  <a:txBody>
                    <a:bodyPr/>
                    <a:lstStyle/>
                    <a:p>
                      <a:pPr marL="0" marR="0">
                        <a:spcBef>
                          <a:spcPts val="0"/>
                        </a:spcBef>
                        <a:spcAft>
                          <a:spcPts val="0"/>
                        </a:spcAft>
                      </a:pPr>
                      <a:r>
                        <a:rPr lang="en-US" sz="2700">
                          <a:effectLst/>
                        </a:rPr>
                        <a:t>SSR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179.235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18.042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18274.252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a:txBody>
                    <a:bodyPr/>
                    <a:lstStyle/>
                    <a:p>
                      <a:pPr marL="0" marR="0">
                        <a:spcBef>
                          <a:spcPts val="0"/>
                        </a:spcBef>
                        <a:spcAft>
                          <a:spcPts val="0"/>
                        </a:spcAft>
                      </a:pPr>
                      <a:r>
                        <a:rPr lang="en-US" sz="2700">
                          <a:effectLst/>
                        </a:rPr>
                        <a:t>2013.351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extLst>
                  <a:ext uri="{0D108BD9-81ED-4DB2-BD59-A6C34878D82A}">
                    <a16:rowId xmlns:a16="http://schemas.microsoft.com/office/drawing/2014/main" val="3702442579"/>
                  </a:ext>
                </a:extLst>
              </a:tr>
              <a:tr h="426705">
                <a:tc gridSpan="5">
                  <a:txBody>
                    <a:bodyPr/>
                    <a:lstStyle/>
                    <a:p>
                      <a:pPr marL="0" marR="0">
                        <a:spcBef>
                          <a:spcPts val="0"/>
                        </a:spcBef>
                        <a:spcAft>
                          <a:spcPts val="0"/>
                        </a:spcAft>
                      </a:pPr>
                      <a:r>
                        <a:rPr lang="en-US" sz="2700">
                          <a:effectLst/>
                        </a:rPr>
                        <a:t>Source: Austin Government Website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2354355"/>
                  </a:ext>
                </a:extLst>
              </a:tr>
              <a:tr h="426705">
                <a:tc gridSpan="5">
                  <a:txBody>
                    <a:bodyPr/>
                    <a:lstStyle/>
                    <a:p>
                      <a:pPr marL="0" marR="0">
                        <a:spcBef>
                          <a:spcPts val="0"/>
                        </a:spcBef>
                        <a:spcAft>
                          <a:spcPts val="0"/>
                        </a:spcAft>
                      </a:pPr>
                      <a:r>
                        <a:rPr lang="en-US" sz="2700" dirty="0">
                          <a:effectLst/>
                        </a:rPr>
                        <a:t>* p&lt;0.1, ** p&lt;.05, *** p&lt;.01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878" marR="6587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7591810"/>
                  </a:ext>
                </a:extLst>
              </a:tr>
            </a:tbl>
          </a:graphicData>
        </a:graphic>
      </p:graphicFrame>
      <p:graphicFrame>
        <p:nvGraphicFramePr>
          <p:cNvPr id="5" name="Table 4">
            <a:extLst>
              <a:ext uri="{FF2B5EF4-FFF2-40B4-BE49-F238E27FC236}">
                <a16:creationId xmlns:a16="http://schemas.microsoft.com/office/drawing/2014/main" id="{0DC3C0DF-566F-C048-9BA8-2877764F4310}"/>
              </a:ext>
            </a:extLst>
          </p:cNvPr>
          <p:cNvGraphicFramePr>
            <a:graphicFrameLocks noGrp="1"/>
          </p:cNvGraphicFramePr>
          <p:nvPr>
            <p:extLst>
              <p:ext uri="{D42A27DB-BD31-4B8C-83A1-F6EECF244321}">
                <p14:modId xmlns:p14="http://schemas.microsoft.com/office/powerpoint/2010/main" val="3766312524"/>
              </p:ext>
            </p:extLst>
          </p:nvPr>
        </p:nvGraphicFramePr>
        <p:xfrm>
          <a:off x="11441046" y="8539665"/>
          <a:ext cx="10118773" cy="13431557"/>
        </p:xfrm>
        <a:graphic>
          <a:graphicData uri="http://schemas.openxmlformats.org/drawingml/2006/table">
            <a:tbl>
              <a:tblPr firstRow="1" firstCol="1" bandRow="1">
                <a:tableStyleId>{BD0CEE1F-AF72-4371-B1C4-C6F700394419}</a:tableStyleId>
              </a:tblPr>
              <a:tblGrid>
                <a:gridCol w="2552918">
                  <a:extLst>
                    <a:ext uri="{9D8B030D-6E8A-4147-A177-3AD203B41FA5}">
                      <a16:colId xmlns:a16="http://schemas.microsoft.com/office/drawing/2014/main" val="3008691988"/>
                    </a:ext>
                  </a:extLst>
                </a:gridCol>
                <a:gridCol w="3400967">
                  <a:extLst>
                    <a:ext uri="{9D8B030D-6E8A-4147-A177-3AD203B41FA5}">
                      <a16:colId xmlns:a16="http://schemas.microsoft.com/office/drawing/2014/main" val="3868747485"/>
                    </a:ext>
                  </a:extLst>
                </a:gridCol>
                <a:gridCol w="2437983">
                  <a:extLst>
                    <a:ext uri="{9D8B030D-6E8A-4147-A177-3AD203B41FA5}">
                      <a16:colId xmlns:a16="http://schemas.microsoft.com/office/drawing/2014/main" val="1315135449"/>
                    </a:ext>
                  </a:extLst>
                </a:gridCol>
                <a:gridCol w="1726905">
                  <a:extLst>
                    <a:ext uri="{9D8B030D-6E8A-4147-A177-3AD203B41FA5}">
                      <a16:colId xmlns:a16="http://schemas.microsoft.com/office/drawing/2014/main" val="3897116371"/>
                    </a:ext>
                  </a:extLst>
                </a:gridCol>
              </a:tblGrid>
              <a:tr h="986645">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Variable</a:t>
                      </a:r>
                    </a:p>
                  </a:txBody>
                  <a:tcPr marL="68580" marR="68580" marT="0" marB="0" anchor="ctr"/>
                </a:tc>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Description </a:t>
                      </a:r>
                    </a:p>
                  </a:txBody>
                  <a:tcPr marL="68580" marR="68580" marT="0" marB="0" anchor="ctr"/>
                </a:tc>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Measurement</a:t>
                      </a:r>
                    </a:p>
                  </a:txBody>
                  <a:tcPr marL="68580" marR="68580" marT="0" marB="0" anchor="ctr"/>
                </a:tc>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Predicted </a:t>
                      </a:r>
                    </a:p>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Sign</a:t>
                      </a:r>
                    </a:p>
                  </a:txBody>
                  <a:tcPr marL="68580" marR="68580" marT="0" marB="0" anchor="ctr"/>
                </a:tc>
                <a:extLst>
                  <a:ext uri="{0D108BD9-81ED-4DB2-BD59-A6C34878D82A}">
                    <a16:rowId xmlns:a16="http://schemas.microsoft.com/office/drawing/2014/main" val="4073771060"/>
                  </a:ext>
                </a:extLst>
              </a:tr>
              <a:tr h="1256640">
                <a:tc>
                  <a:txBody>
                    <a:bodyPr/>
                    <a:lstStyle/>
                    <a:p>
                      <a:pPr marL="0" marR="0" algn="ctr">
                        <a:spcBef>
                          <a:spcPts val="0"/>
                        </a:spcBef>
                        <a:spcAft>
                          <a:spcPts val="0"/>
                        </a:spcAft>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Non_violent_pc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Non-violent crime rate per capita </a:t>
                      </a:r>
                    </a:p>
                  </a:txBody>
                  <a:tcPr marL="68580" marR="68580" marT="0" marB="0" anchor="ctr"/>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 – </a:t>
                      </a:r>
                    </a:p>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crime/pop) *1000 </a:t>
                      </a:r>
                    </a:p>
                  </a:txBody>
                  <a:tcPr marL="68580" marR="68580" marT="0" marB="0" anchor="ctr"/>
                </a:tc>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nchor="ctr"/>
                </a:tc>
                <a:extLst>
                  <a:ext uri="{0D108BD9-81ED-4DB2-BD59-A6C34878D82A}">
                    <a16:rowId xmlns:a16="http://schemas.microsoft.com/office/drawing/2014/main" val="1389283958"/>
                  </a:ext>
                </a:extLst>
              </a:tr>
              <a:tr h="1256640">
                <a:tc>
                  <a:txBody>
                    <a:bodyPr/>
                    <a:lstStyle/>
                    <a:p>
                      <a:pPr marL="0" marR="0">
                        <a:spcBef>
                          <a:spcPts val="0"/>
                        </a:spcBef>
                        <a:spcAft>
                          <a:spcPts val="0"/>
                        </a:spcAft>
                      </a:pPr>
                      <a:r>
                        <a:rPr lang="en-US" sz="2800" dirty="0" err="1">
                          <a:effectLst/>
                        </a:rPr>
                        <a:t>Violent_pc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Violent crime rate per capita</a:t>
                      </a:r>
                    </a:p>
                  </a:txBody>
                  <a:tcPr marL="68580" marR="68580" marT="0" marB="0" anchor="ctr"/>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 – </a:t>
                      </a:r>
                    </a:p>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crime/pop) *1000 </a:t>
                      </a:r>
                    </a:p>
                  </a:txBody>
                  <a:tcPr marL="68580" marR="68580" marT="0" marB="0"/>
                </a:tc>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nchor="ctr"/>
                </a:tc>
                <a:extLst>
                  <a:ext uri="{0D108BD9-81ED-4DB2-BD59-A6C34878D82A}">
                    <a16:rowId xmlns:a16="http://schemas.microsoft.com/office/drawing/2014/main" val="2810227687"/>
                  </a:ext>
                </a:extLst>
              </a:tr>
              <a:tr h="1440586">
                <a:tc>
                  <a:txBody>
                    <a:bodyPr/>
                    <a:lstStyle/>
                    <a:p>
                      <a:pPr marL="0" marR="0">
                        <a:spcBef>
                          <a:spcPts val="0"/>
                        </a:spcBef>
                        <a:spcAft>
                          <a:spcPts val="0"/>
                        </a:spcAft>
                      </a:pPr>
                      <a:r>
                        <a:rPr lang="en-US" sz="2800">
                          <a:effectLst/>
                        </a:rPr>
                        <a:t>trans_cost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Average cost of transportation for a zip-code </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 in dollars </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1739386262"/>
                  </a:ext>
                </a:extLst>
              </a:tr>
              <a:tr h="1423649">
                <a:tc>
                  <a:txBody>
                    <a:bodyPr/>
                    <a:lstStyle/>
                    <a:p>
                      <a:pPr marL="0" marR="0">
                        <a:spcBef>
                          <a:spcPts val="0"/>
                        </a:spcBef>
                        <a:spcAft>
                          <a:spcPts val="0"/>
                        </a:spcAft>
                      </a:pPr>
                      <a:r>
                        <a:rPr lang="en-US" sz="2800" dirty="0" err="1">
                          <a:effectLst/>
                        </a:rPr>
                        <a:t>Trans_stop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Percent of homes 4 miles from a transit stop</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466396796"/>
                  </a:ext>
                </a:extLst>
              </a:tr>
              <a:tr h="1251330">
                <a:tc>
                  <a:txBody>
                    <a:bodyPr/>
                    <a:lstStyle/>
                    <a:p>
                      <a:pPr marL="0" marR="0">
                        <a:spcBef>
                          <a:spcPts val="0"/>
                        </a:spcBef>
                        <a:spcAft>
                          <a:spcPts val="0"/>
                        </a:spcAft>
                      </a:pPr>
                      <a:r>
                        <a:rPr lang="en-US" sz="2800" dirty="0" err="1">
                          <a:effectLst/>
                        </a:rPr>
                        <a:t>rent_change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a:effectLst/>
                        </a:rPr>
                        <a:t>.</a:t>
                      </a:r>
                      <a:r>
                        <a:rPr lang="en-US" sz="2800" dirty="0">
                          <a:effectLst/>
                        </a:rPr>
                        <a:t>Median rent change  from 200 0-2012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 </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3563518716"/>
                  </a:ext>
                </a:extLst>
              </a:tr>
              <a:tr h="976410">
                <a:tc>
                  <a:txBody>
                    <a:bodyPr/>
                    <a:lstStyle/>
                    <a:p>
                      <a:pPr marL="0" marR="0">
                        <a:spcBef>
                          <a:spcPts val="0"/>
                        </a:spcBef>
                        <a:spcAft>
                          <a:spcPts val="0"/>
                        </a:spcAft>
                      </a:pPr>
                      <a:r>
                        <a:rPr lang="en-US" sz="2800">
                          <a:effectLst/>
                        </a:rPr>
                        <a:t>rent_poor_cond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Percent of homes in poor condition</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3168520859"/>
                  </a:ext>
                </a:extLst>
              </a:tr>
              <a:tr h="1538200">
                <a:tc>
                  <a:txBody>
                    <a:bodyPr/>
                    <a:lstStyle/>
                    <a:p>
                      <a:pPr marL="0" marR="0">
                        <a:spcBef>
                          <a:spcPts val="0"/>
                        </a:spcBef>
                        <a:spcAft>
                          <a:spcPts val="0"/>
                        </a:spcAft>
                      </a:pPr>
                      <a:r>
                        <a:rPr lang="en-US" sz="2800" dirty="0" err="1">
                          <a:effectLst/>
                        </a:rPr>
                        <a:t>pp_change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Change in percent  of  population in poverty from 2000 – 2012 </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1201151429"/>
                  </a:ext>
                </a:extLst>
              </a:tr>
              <a:tr h="1440586">
                <a:tc>
                  <a:txBody>
                    <a:bodyPr/>
                    <a:lstStyle/>
                    <a:p>
                      <a:pPr marL="0" marR="0">
                        <a:spcBef>
                          <a:spcPts val="0"/>
                        </a:spcBef>
                        <a:spcAft>
                          <a:spcPts val="0"/>
                        </a:spcAft>
                      </a:pPr>
                      <a:r>
                        <a:rPr lang="en-US" sz="2800" dirty="0" err="1">
                          <a:effectLst/>
                        </a:rPr>
                        <a:t>rent_aff_serv</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Percent of  rental units affordable to service workers</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3714710768"/>
                  </a:ext>
                </a:extLst>
              </a:tr>
              <a:tr h="960391">
                <a:tc>
                  <a:txBody>
                    <a:bodyPr/>
                    <a:lstStyle/>
                    <a:p>
                      <a:pPr marL="0" marR="0">
                        <a:spcBef>
                          <a:spcPts val="0"/>
                        </a:spcBef>
                        <a:spcAft>
                          <a:spcPts val="0"/>
                        </a:spcAft>
                      </a:pPr>
                      <a:r>
                        <a:rPr lang="en-US" sz="2800" dirty="0" err="1">
                          <a:effectLst/>
                        </a:rPr>
                        <a:t>pop_pov</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Percent of population below poverty level</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620068418"/>
                  </a:ext>
                </a:extLst>
              </a:tr>
              <a:tr h="837760">
                <a:tc>
                  <a:txBody>
                    <a:bodyPr/>
                    <a:lstStyle/>
                    <a:p>
                      <a:pPr marL="0" marR="0">
                        <a:spcBef>
                          <a:spcPts val="0"/>
                        </a:spcBef>
                        <a:spcAft>
                          <a:spcPts val="0"/>
                        </a:spcAft>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Pop_dense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Population density</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Continuous (</a:t>
                      </a:r>
                      <a:r>
                        <a:rPr lang="en-US" sz="2400" dirty="0">
                          <a:effectLst/>
                          <a:latin typeface="Calibri" panose="020F0502020204030204" pitchFamily="34" charset="0"/>
                          <a:ea typeface="Calibri" panose="020F0502020204030204" pitchFamily="34" charset="0"/>
                          <a:cs typeface="Times New Roman" panose="02020603050405020304" pitchFamily="18" charset="0"/>
                        </a:rPr>
                        <a:t>population/area</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marL="0" marR="0" algn="ctr">
                        <a:spcBef>
                          <a:spcPts val="0"/>
                        </a:spcBef>
                        <a:spcAft>
                          <a:spcPts val="0"/>
                        </a:spcAft>
                      </a:pPr>
                      <a:r>
                        <a:rPr lang="en-US" sz="4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3011229290"/>
                  </a:ext>
                </a:extLst>
              </a:tr>
            </a:tbl>
          </a:graphicData>
        </a:graphic>
      </p:graphicFrame>
      <p:sp>
        <p:nvSpPr>
          <p:cNvPr id="37" name="Google Shape;58;p4">
            <a:extLst>
              <a:ext uri="{FF2B5EF4-FFF2-40B4-BE49-F238E27FC236}">
                <a16:creationId xmlns:a16="http://schemas.microsoft.com/office/drawing/2014/main" id="{1D52A9B9-89DB-AA45-B7E8-48C09991DC78}"/>
              </a:ext>
            </a:extLst>
          </p:cNvPr>
          <p:cNvSpPr/>
          <p:nvPr/>
        </p:nvSpPr>
        <p:spPr>
          <a:xfrm>
            <a:off x="11441046" y="7303539"/>
            <a:ext cx="10085778" cy="1219354"/>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800" b="1" dirty="0">
                <a:solidFill>
                  <a:srgbClr val="EAF1DD"/>
                </a:solidFill>
                <a:latin typeface="Calibri"/>
                <a:cs typeface="Calibri"/>
                <a:sym typeface="Calibri"/>
              </a:rPr>
              <a:t>Variable Description</a:t>
            </a:r>
            <a:endParaRPr dirty="0"/>
          </a:p>
        </p:txBody>
      </p:sp>
      <p:sp>
        <p:nvSpPr>
          <p:cNvPr id="6" name="Rounded Rectangle 5">
            <a:extLst>
              <a:ext uri="{FF2B5EF4-FFF2-40B4-BE49-F238E27FC236}">
                <a16:creationId xmlns:a16="http://schemas.microsoft.com/office/drawing/2014/main" id="{7869A993-CB48-894A-BB59-58FF6326B849}"/>
              </a:ext>
            </a:extLst>
          </p:cNvPr>
          <p:cNvSpPr/>
          <p:nvPr/>
        </p:nvSpPr>
        <p:spPr>
          <a:xfrm>
            <a:off x="11441046" y="4595340"/>
            <a:ext cx="21086042" cy="248997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B56A02-3541-9E4E-959B-69A288C35234}"/>
              </a:ext>
            </a:extLst>
          </p:cNvPr>
          <p:cNvSpPr txBox="1"/>
          <p:nvPr/>
        </p:nvSpPr>
        <p:spPr>
          <a:xfrm>
            <a:off x="12242800" y="5092699"/>
            <a:ext cx="19608800" cy="1446550"/>
          </a:xfrm>
          <a:prstGeom prst="rect">
            <a:avLst/>
          </a:prstGeom>
          <a:noFill/>
        </p:spPr>
        <p:txBody>
          <a:bodyPr wrap="square" rtlCol="0">
            <a:spAutoFit/>
          </a:bodyPr>
          <a:lstStyle/>
          <a:p>
            <a:pPr algn="ctr"/>
            <a:r>
              <a:rPr lang="en-US" sz="4400" b="1" u="sng" dirty="0">
                <a:solidFill>
                  <a:schemeClr val="bg1"/>
                </a:solidFill>
              </a:rPr>
              <a:t>Testable Hypothesis</a:t>
            </a:r>
            <a:r>
              <a:rPr lang="en-US" sz="4400" b="1" dirty="0">
                <a:solidFill>
                  <a:schemeClr val="bg1"/>
                </a:solidFill>
              </a:rPr>
              <a:t>: Higher poverty levels increase non-violent crime rates, but do not have an impact on violent </a:t>
            </a:r>
            <a:r>
              <a:rPr lang="en-US" sz="4400" b="1">
                <a:solidFill>
                  <a:schemeClr val="bg1"/>
                </a:solidFill>
              </a:rPr>
              <a:t>crime rates.  </a:t>
            </a:r>
            <a:r>
              <a:rPr lang="en-US" sz="4400" b="1" u="sng">
                <a:solidFill>
                  <a:schemeClr val="bg1"/>
                </a:solidFill>
              </a:rPr>
              <a:t> </a:t>
            </a:r>
            <a:endParaRPr lang="en-US" sz="4400" b="1" u="sng" dirty="0">
              <a:solidFill>
                <a:schemeClr val="bg1"/>
              </a:solidFill>
            </a:endParaRPr>
          </a:p>
        </p:txBody>
      </p:sp>
      <p:pic>
        <p:nvPicPr>
          <p:cNvPr id="4" name="Picture 3">
            <a:extLst>
              <a:ext uri="{FF2B5EF4-FFF2-40B4-BE49-F238E27FC236}">
                <a16:creationId xmlns:a16="http://schemas.microsoft.com/office/drawing/2014/main" id="{891D4BEA-889E-CD47-BB06-ECC50528255D}"/>
              </a:ext>
            </a:extLst>
          </p:cNvPr>
          <p:cNvPicPr>
            <a:picLocks noChangeAspect="1"/>
          </p:cNvPicPr>
          <p:nvPr/>
        </p:nvPicPr>
        <p:blipFill>
          <a:blip r:embed="rId12"/>
          <a:stretch>
            <a:fillRect/>
          </a:stretch>
        </p:blipFill>
        <p:spPr>
          <a:xfrm>
            <a:off x="21879214" y="22157702"/>
            <a:ext cx="10647874" cy="6409764"/>
          </a:xfrm>
          <a:prstGeom prst="rect">
            <a:avLst/>
          </a:prstGeom>
        </p:spPr>
      </p:pic>
      <p:pic>
        <p:nvPicPr>
          <p:cNvPr id="8" name="Picture 7">
            <a:extLst>
              <a:ext uri="{FF2B5EF4-FFF2-40B4-BE49-F238E27FC236}">
                <a16:creationId xmlns:a16="http://schemas.microsoft.com/office/drawing/2014/main" id="{9837035A-ADCE-8D41-B641-9A72A316A4D2}"/>
              </a:ext>
            </a:extLst>
          </p:cNvPr>
          <p:cNvPicPr>
            <a:picLocks noChangeAspect="1"/>
          </p:cNvPicPr>
          <p:nvPr/>
        </p:nvPicPr>
        <p:blipFill>
          <a:blip r:embed="rId13"/>
          <a:stretch>
            <a:fillRect/>
          </a:stretch>
        </p:blipFill>
        <p:spPr>
          <a:xfrm>
            <a:off x="11441045" y="22157702"/>
            <a:ext cx="10085778" cy="6309640"/>
          </a:xfrm>
          <a:prstGeom prst="rect">
            <a:avLst/>
          </a:prstGeom>
        </p:spPr>
      </p:pic>
      <p:pic>
        <p:nvPicPr>
          <p:cNvPr id="10" name="Audio Recording Nov 10, 2020 at 9:55:59 PM" descr="Audio Recording Nov 10, 2020 at 9:55:59 PM">
            <a:hlinkClick r:id="" action="ppaction://media"/>
            <a:extLst>
              <a:ext uri="{FF2B5EF4-FFF2-40B4-BE49-F238E27FC236}">
                <a16:creationId xmlns:a16="http://schemas.microsoft.com/office/drawing/2014/main" id="{F5E9B198-4BC4-974E-BD59-C58C63249376}"/>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21539200" y="16052800"/>
            <a:ext cx="812800" cy="812800"/>
          </a:xfrm>
          <a:prstGeom prst="rect">
            <a:avLst/>
          </a:prstGeom>
        </p:spPr>
      </p:pic>
      <p:pic>
        <p:nvPicPr>
          <p:cNvPr id="11" name="Audio Recording Nov 10, 2020 at 11:20:38 PM" descr="Audio Recording Nov 10, 2020 at 11:20:38 PM">
            <a:hlinkClick r:id="" action="ppaction://media"/>
            <a:extLst>
              <a:ext uri="{FF2B5EF4-FFF2-40B4-BE49-F238E27FC236}">
                <a16:creationId xmlns:a16="http://schemas.microsoft.com/office/drawing/2014/main" id="{8A26607B-0253-DA44-AD47-7A57A33273FE}"/>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21539200" y="16052800"/>
            <a:ext cx="812800" cy="812800"/>
          </a:xfrm>
          <a:prstGeom prst="rect">
            <a:avLst/>
          </a:prstGeom>
        </p:spPr>
      </p:pic>
      <p:pic>
        <p:nvPicPr>
          <p:cNvPr id="13" name="Audio Recording Nov 10, 2020 at 11:50:39 PM" descr="Audio Recording Nov 10, 2020 at 11:50:39 PM">
            <a:hlinkClick r:id="" action="ppaction://media"/>
            <a:extLst>
              <a:ext uri="{FF2B5EF4-FFF2-40B4-BE49-F238E27FC236}">
                <a16:creationId xmlns:a16="http://schemas.microsoft.com/office/drawing/2014/main" id="{85450B66-70BA-9744-B03E-B47A705D0EF9}"/>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21539200" y="16052800"/>
            <a:ext cx="812800" cy="812800"/>
          </a:xfrm>
          <a:prstGeom prst="rect">
            <a:avLst/>
          </a:prstGeom>
        </p:spPr>
      </p:pic>
      <p:pic>
        <p:nvPicPr>
          <p:cNvPr id="14" name="Audio Recording Nov 10, 2020 at 11:57:41 PM" descr="Audio Recording Nov 10, 2020 at 11:57:41 PM">
            <a:hlinkClick r:id="" action="ppaction://media"/>
            <a:extLst>
              <a:ext uri="{FF2B5EF4-FFF2-40B4-BE49-F238E27FC236}">
                <a16:creationId xmlns:a16="http://schemas.microsoft.com/office/drawing/2014/main" id="{C549584C-BC7B-5144-9378-618BDE82E538}"/>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21539200" y="160528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96"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48352" fill="hold"/>
                                        <p:tgtEl>
                                          <p:spTgt spid="11"/>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29856" fill="hold"/>
                                        <p:tgtEl>
                                          <p:spTgt spid="13"/>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07712"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0"/>
                </p:tgtEl>
              </p:cMediaNode>
            </p:audio>
            <p:audio>
              <p:cMediaNode vol="80000">
                <p:cTn id="20" fill="hold" display="0">
                  <p:stCondLst>
                    <p:cond delay="indefinite"/>
                  </p:stCondLst>
                  <p:endCondLst>
                    <p:cond evt="onStopAudio" delay="0">
                      <p:tgtEl>
                        <p:sldTgt/>
                      </p:tgtEl>
                    </p:cond>
                  </p:endCondLst>
                </p:cTn>
                <p:tgtEl>
                  <p:spTgt spid="11"/>
                </p:tgtEl>
              </p:cMediaNode>
            </p:audio>
            <p:audio>
              <p:cMediaNode vol="80000">
                <p:cTn id="21" fill="hold" display="0">
                  <p:stCondLst>
                    <p:cond delay="indefinite"/>
                  </p:stCondLst>
                  <p:endCondLst>
                    <p:cond evt="onStopAudio" delay="0">
                      <p:tgtEl>
                        <p:sldTgt/>
                      </p:tgtEl>
                    </p:cond>
                  </p:endCondLst>
                </p:cTn>
                <p:tgtEl>
                  <p:spTgt spid="13"/>
                </p:tgtEl>
              </p:cMediaNode>
            </p:audio>
            <p:audio>
              <p:cMediaNode vol="80000">
                <p:cTn id="22" fill="hold" display="0">
                  <p:stCondLst>
                    <p:cond delay="indefinite"/>
                  </p:stCondLst>
                  <p:endCondLst>
                    <p:cond evt="onStopAudio" delay="0">
                      <p:tgtEl>
                        <p:sldTgt/>
                      </p:tgtEl>
                    </p:cond>
                  </p:endCondLst>
                </p:cTn>
                <p:tgtEl>
                  <p:spTgt spid="14"/>
                </p:tgtEl>
              </p:cMediaNode>
            </p:audio>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1408</Words>
  <Application>Microsoft Macintosh PowerPoint</Application>
  <PresentationFormat>Custom</PresentationFormat>
  <Paragraphs>285</Paragraphs>
  <Slides>1</Slides>
  <Notes>1</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45</cp:revision>
  <dcterms:modified xsi:type="dcterms:W3CDTF">2020-11-11T05:00:12Z</dcterms:modified>
</cp:coreProperties>
</file>