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5" autoAdjust="0"/>
    <p:restoredTop sz="94660"/>
  </p:normalViewPr>
  <p:slideViewPr>
    <p:cSldViewPr snapToGrid="0">
      <p:cViewPr>
        <p:scale>
          <a:sx n="66" d="100"/>
          <a:sy n="66" d="100"/>
        </p:scale>
        <p:origin x="204" y="-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AD8C-B2FB-4838-8774-ED45556DC7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2E8DB-FFE6-4B1C-8947-48EDC0D695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59E95-10BB-47DF-9E1C-125028C35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A678-4677-4D59-A4E0-C4230956B236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C7DE8-1EA9-4869-A975-F1AB0B4D0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50262-5D44-496E-894B-566B1239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0226-438D-4FA7-8675-2BC8A4977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677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5DB30-4C8B-4CFB-8BD4-9E2A1DE88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57576-E350-4A9F-8C10-092C24F1E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E7A59-CAC5-4583-BBEE-9C562FA51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A678-4677-4D59-A4E0-C4230956B236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484A2-B602-46A8-B227-7E322281F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268DE-1338-4D3D-8938-EA773F7F3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0226-438D-4FA7-8675-2BC8A4977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0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80A6F3-326D-4846-9361-64A468E3A9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15906C-5650-490F-A5D2-2FA001031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34646-84F9-4FB6-B6B3-C97DB14D7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A678-4677-4D59-A4E0-C4230956B236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20F07-92D0-41DA-A3D6-4DCF77B59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97FD3-45B3-4FD7-BA1E-84DB0CCC3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0226-438D-4FA7-8675-2BC8A4977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05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A7092-920D-48BB-8F61-B97CAC96A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CC783-B7C7-4B0C-B24E-DFA373EC4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9F405-A370-4A23-84AD-DB240ED4C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A678-4677-4D59-A4E0-C4230956B236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33D00-F578-4E0D-99A3-9A10D692A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F1D76-3844-4DEA-BF01-392983469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0226-438D-4FA7-8675-2BC8A4977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5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D3A47-A9A6-41D3-9340-E82777360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D2F9F-5EBD-4654-9141-0B1B3D386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1080C-B3CC-4A20-B91C-182F77E94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A678-4677-4D59-A4E0-C4230956B236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68A78-2E60-425A-8DF0-54007816A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CCFEB-C5E7-4D95-A7CA-36BCFEC72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0226-438D-4FA7-8675-2BC8A4977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28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32972-3D77-45A0-B332-B7113AB39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4ED04-CA6A-4123-948F-DABF4E23F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D092EC-AFFA-4763-B9E1-AE76AA294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0E355-D7EC-4B62-9288-D2BC9EA9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A678-4677-4D59-A4E0-C4230956B236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D6F43-C183-4CDF-8EE2-90AD83FB4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E4D2D-9252-46C4-AEDC-CA5EF3DF0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0226-438D-4FA7-8675-2BC8A4977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5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85479-C36A-4417-BB69-98FE1C2F7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72AF6-C2A6-4F47-8984-CC722AE9A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CA333-AB13-485B-B016-93B0A9AC4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234B36-82A4-4934-90DD-716E0A3EFD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F0086-DCF1-47CA-881D-AE92F877F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09C3E-D17C-406F-9C98-3F8EE9354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A678-4677-4D59-A4E0-C4230956B236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08D1A8-277E-4BAE-8393-6A2793D05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06F140-3FBB-483B-8C25-B29D1D4C4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0226-438D-4FA7-8675-2BC8A4977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29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23790-52CE-4C7B-B8B2-2AFCA327E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FBB977-9020-4AB0-A7A9-1D3B8984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A678-4677-4D59-A4E0-C4230956B236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CCE17A-15B5-4FD4-8BDA-7D67315D3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187614-52BC-45E3-9FA5-FEB3FB489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0226-438D-4FA7-8675-2BC8A4977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50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5EFE4D-F939-46AC-816F-1E57487F1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A678-4677-4D59-A4E0-C4230956B236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4C694A-159F-47D9-A389-8B734F638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DEF50-F53E-4A04-B3FB-5E05918D9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0226-438D-4FA7-8675-2BC8A4977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62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73EF3-6EC4-45E1-970B-AAB7A48FC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89677-7C2F-4633-B3D9-34A79CAAE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50C8A3-962B-4F7E-8CA2-4EDE0A8FE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2D1BB-42B4-4433-BBC6-1F94B5B8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A678-4677-4D59-A4E0-C4230956B236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10100-0D71-4263-A87F-949B8B934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1296C-2CCA-46AD-9BCF-17F9CCAB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0226-438D-4FA7-8675-2BC8A4977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18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58F28-0657-4173-B067-84AD4A67C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E4964B-CC51-4800-BBA7-B4DAA8C96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6DABC-CD98-42C5-89E3-53DCA26FD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6EA0F-6086-4035-8760-712CFD609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A678-4677-4D59-A4E0-C4230956B236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297E9-5865-4A86-8AC2-584000893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7F219-364D-4181-8499-C20803427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0226-438D-4FA7-8675-2BC8A4977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23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443BD0-7A92-47AB-8678-13FCEC465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2204C-5728-49E9-8A55-AAA7B3EED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D1001-125D-4DC7-8BBC-F58E257A89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5A678-4677-4D59-A4E0-C4230956B236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9705C-60A1-4675-9F22-1C7F1AE0DC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01397-F474-4C63-BF1E-273275E4B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60226-438D-4FA7-8675-2BC8A4977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31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60D2-9B94-43B8-8CC7-FE178C6C3A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25BBD-E792-4A23-A8A9-D9D76E0485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0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2DAEE22A-8467-4151-B5E5-768434869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9240" y="1107706"/>
            <a:ext cx="1224117" cy="1262371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750589D-4DD1-419C-A690-FF8B0AFAA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116660"/>
              </p:ext>
            </p:extLst>
          </p:nvPr>
        </p:nvGraphicFramePr>
        <p:xfrm>
          <a:off x="1281738" y="2428964"/>
          <a:ext cx="54394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558">
                  <a:extLst>
                    <a:ext uri="{9D8B030D-6E8A-4147-A177-3AD203B41FA5}">
                      <a16:colId xmlns:a16="http://schemas.microsoft.com/office/drawing/2014/main" val="3153140104"/>
                    </a:ext>
                  </a:extLst>
                </a:gridCol>
                <a:gridCol w="1710267">
                  <a:extLst>
                    <a:ext uri="{9D8B030D-6E8A-4147-A177-3AD203B41FA5}">
                      <a16:colId xmlns:a16="http://schemas.microsoft.com/office/drawing/2014/main" val="200023706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32634950"/>
                    </a:ext>
                  </a:extLst>
                </a:gridCol>
                <a:gridCol w="948266">
                  <a:extLst>
                    <a:ext uri="{9D8B030D-6E8A-4147-A177-3AD203B41FA5}">
                      <a16:colId xmlns:a16="http://schemas.microsoft.com/office/drawing/2014/main" val="3722050752"/>
                    </a:ext>
                  </a:extLst>
                </a:gridCol>
                <a:gridCol w="931334">
                  <a:extLst>
                    <a:ext uri="{9D8B030D-6E8A-4147-A177-3AD203B41FA5}">
                      <a16:colId xmlns:a16="http://schemas.microsoft.com/office/drawing/2014/main" val="3776156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ysClr val="windowText" lastClr="000000"/>
                          </a:solidFill>
                        </a:rPr>
                        <a:t>As You Like 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ysClr val="windowText" lastClr="000000"/>
                          </a:solidFill>
                        </a:rPr>
                        <a:t>Shakespeare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ysClr val="windowText" lastClr="000000"/>
                          </a:solidFill>
                        </a:rPr>
                        <a:t>Play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ysClr val="windowText" lastClr="000000"/>
                          </a:solidFill>
                        </a:rPr>
                        <a:t>1599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04572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72D1EF0B-D486-4063-BC4B-277FE0CBB3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119574"/>
              </p:ext>
            </p:extLst>
          </p:nvPr>
        </p:nvGraphicFramePr>
        <p:xfrm>
          <a:off x="1281738" y="4818024"/>
          <a:ext cx="63209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3153140104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2000237069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932634950"/>
                    </a:ext>
                  </a:extLst>
                </a:gridCol>
                <a:gridCol w="795867">
                  <a:extLst>
                    <a:ext uri="{9D8B030D-6E8A-4147-A177-3AD203B41FA5}">
                      <a16:colId xmlns:a16="http://schemas.microsoft.com/office/drawing/2014/main" val="3722050752"/>
                    </a:ext>
                  </a:extLst>
                </a:gridCol>
                <a:gridCol w="1008334">
                  <a:extLst>
                    <a:ext uri="{9D8B030D-6E8A-4147-A177-3AD203B41FA5}">
                      <a16:colId xmlns:a16="http://schemas.microsoft.com/office/drawing/2014/main" val="3776156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Hero and Leander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Christopher Marlowe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1593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04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Othello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Shakespeare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Play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1603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5116916"/>
                  </a:ext>
                </a:extLst>
              </a:tr>
            </a:tbl>
          </a:graphicData>
        </a:graphic>
      </p:graphicFrame>
      <p:pic>
        <p:nvPicPr>
          <p:cNvPr id="7" name="Graphic 6">
            <a:extLst>
              <a:ext uri="{FF2B5EF4-FFF2-40B4-BE49-F238E27FC236}">
                <a16:creationId xmlns:a16="http://schemas.microsoft.com/office/drawing/2014/main" id="{6458EB4A-FBCD-4C07-9FA7-68FE7AA73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7303" y="3500184"/>
            <a:ext cx="1224117" cy="1262371"/>
          </a:xfrm>
          <a:prstGeom prst="rect">
            <a:avLst/>
          </a:prstGeom>
        </p:spPr>
      </p:pic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02B2A3CA-EC22-4446-A16A-15356D0F2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479629"/>
              </p:ext>
            </p:extLst>
          </p:nvPr>
        </p:nvGraphicFramePr>
        <p:xfrm>
          <a:off x="3728922" y="3753017"/>
          <a:ext cx="617808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512">
                  <a:extLst>
                    <a:ext uri="{9D8B030D-6E8A-4147-A177-3AD203B41FA5}">
                      <a16:colId xmlns:a16="http://schemas.microsoft.com/office/drawing/2014/main" val="3153140104"/>
                    </a:ext>
                  </a:extLst>
                </a:gridCol>
                <a:gridCol w="1876168">
                  <a:extLst>
                    <a:ext uri="{9D8B030D-6E8A-4147-A177-3AD203B41FA5}">
                      <a16:colId xmlns:a16="http://schemas.microsoft.com/office/drawing/2014/main" val="2000237069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932634950"/>
                    </a:ext>
                  </a:extLst>
                </a:gridCol>
                <a:gridCol w="795867">
                  <a:extLst>
                    <a:ext uri="{9D8B030D-6E8A-4147-A177-3AD203B41FA5}">
                      <a16:colId xmlns:a16="http://schemas.microsoft.com/office/drawing/2014/main" val="3722050752"/>
                    </a:ext>
                  </a:extLst>
                </a:gridCol>
                <a:gridCol w="1008334">
                  <a:extLst>
                    <a:ext uri="{9D8B030D-6E8A-4147-A177-3AD203B41FA5}">
                      <a16:colId xmlns:a16="http://schemas.microsoft.com/office/drawing/2014/main" val="3776156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Sonnet 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Shakespeare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1609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04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Edward II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Christopher Marlowe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Play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1592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5116916"/>
                  </a:ext>
                </a:extLst>
              </a:tr>
            </a:tbl>
          </a:graphicData>
        </a:graphic>
      </p:graphicFrame>
      <p:pic>
        <p:nvPicPr>
          <p:cNvPr id="9" name="Graphic 8">
            <a:extLst>
              <a:ext uri="{FF2B5EF4-FFF2-40B4-BE49-F238E27FC236}">
                <a16:creationId xmlns:a16="http://schemas.microsoft.com/office/drawing/2014/main" id="{D974E6C6-2AC8-4CE3-A14F-29C4589DC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43045" y="2454851"/>
            <a:ext cx="1224117" cy="12623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88A3C9-B03E-4A23-9EC4-E260F60A8F0F}"/>
              </a:ext>
            </a:extLst>
          </p:cNvPr>
          <p:cNvSpPr txBox="1"/>
          <p:nvPr/>
        </p:nvSpPr>
        <p:spPr>
          <a:xfrm>
            <a:off x="2878287" y="3194234"/>
            <a:ext cx="5407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Needs common schema: Which column is which?</a:t>
            </a:r>
          </a:p>
        </p:txBody>
      </p:sp>
    </p:spTree>
    <p:extLst>
      <p:ext uri="{BB962C8B-B14F-4D97-AF65-F5344CB8AC3E}">
        <p14:creationId xmlns:p14="http://schemas.microsoft.com/office/powerpoint/2010/main" val="2662661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2DAEE22A-8467-4151-B5E5-768434869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2813" y="656209"/>
            <a:ext cx="1224117" cy="126237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458EB4A-FBCD-4C07-9FA7-68FE7AA73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72600" y="615359"/>
            <a:ext cx="1224117" cy="126237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974E6C6-2AC8-4CE3-A14F-29C4589DC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610982"/>
            <a:ext cx="1224117" cy="12623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88A3C9-B03E-4A23-9EC4-E260F60A8F0F}"/>
              </a:ext>
            </a:extLst>
          </p:cNvPr>
          <p:cNvSpPr txBox="1"/>
          <p:nvPr/>
        </p:nvSpPr>
        <p:spPr>
          <a:xfrm>
            <a:off x="2097936" y="5296990"/>
            <a:ext cx="5222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Needs to reference entities – which thing are we talking about? 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8FEBF2FF-1540-4094-8A58-AF6C79C9F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663988"/>
              </p:ext>
            </p:extLst>
          </p:nvPr>
        </p:nvGraphicFramePr>
        <p:xfrm>
          <a:off x="1282813" y="1923660"/>
          <a:ext cx="1920948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234">
                  <a:extLst>
                    <a:ext uri="{9D8B030D-6E8A-4147-A177-3AD203B41FA5}">
                      <a16:colId xmlns:a16="http://schemas.microsoft.com/office/drawing/2014/main" val="64582567"/>
                    </a:ext>
                  </a:extLst>
                </a:gridCol>
                <a:gridCol w="1233714">
                  <a:extLst>
                    <a:ext uri="{9D8B030D-6E8A-4147-A177-3AD203B41FA5}">
                      <a16:colId xmlns:a16="http://schemas.microsoft.com/office/drawing/2014/main" val="1251988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143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1599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Play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377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1604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Play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5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1603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Play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21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1609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875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1590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637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1592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Play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679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1593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Poem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122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1525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392767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2D212BE-FFCE-4AD5-9BA5-7699D532F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024008"/>
              </p:ext>
            </p:extLst>
          </p:nvPr>
        </p:nvGraphicFramePr>
        <p:xfrm>
          <a:off x="3586519" y="1918580"/>
          <a:ext cx="2215653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653">
                  <a:extLst>
                    <a:ext uri="{9D8B030D-6E8A-4147-A177-3AD203B41FA5}">
                      <a16:colId xmlns:a16="http://schemas.microsoft.com/office/drawing/2014/main" val="645825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Author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143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Shakespeare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377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Shakespeare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5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Shakespeare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21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Shakespeare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875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Sir Philip Sidney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637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Christopher Marlowe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679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Christopher Marlowe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122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Henry VIII Rex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392767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DA87E763-EF94-4443-BA94-35505D181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292972"/>
              </p:ext>
            </p:extLst>
          </p:nvPr>
        </p:nvGraphicFramePr>
        <p:xfrm>
          <a:off x="6152936" y="1877730"/>
          <a:ext cx="202045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452">
                  <a:extLst>
                    <a:ext uri="{9D8B030D-6E8A-4147-A177-3AD203B41FA5}">
                      <a16:colId xmlns:a16="http://schemas.microsoft.com/office/drawing/2014/main" val="645825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143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As You Like 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377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Hamlet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5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Othello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21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“Sonnet 78”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875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Astrophil</a:t>
                      </a:r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and Stella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637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Edward II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679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Hero and Leander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122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Greensleeves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392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5271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2DAEE22A-8467-4151-B5E5-768434869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7936" y="783361"/>
            <a:ext cx="1224117" cy="126237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458EB4A-FBCD-4C07-9FA7-68FE7AA73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978261"/>
            <a:ext cx="1224117" cy="126237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974E6C6-2AC8-4CE3-A14F-29C4589DC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2038" y="3039667"/>
            <a:ext cx="1224117" cy="12623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88A3C9-B03E-4A23-9EC4-E260F60A8F0F}"/>
              </a:ext>
            </a:extLst>
          </p:cNvPr>
          <p:cNvSpPr txBox="1"/>
          <p:nvPr/>
        </p:nvSpPr>
        <p:spPr>
          <a:xfrm>
            <a:off x="3169105" y="1291561"/>
            <a:ext cx="3438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Needs to reference both schema and entities!</a:t>
            </a:r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F4CF31EB-A19E-4F3C-9E36-82CE2B653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52450"/>
              </p:ext>
            </p:extLst>
          </p:nvPr>
        </p:nvGraphicFramePr>
        <p:xfrm>
          <a:off x="1282813" y="2045732"/>
          <a:ext cx="24798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828">
                  <a:extLst>
                    <a:ext uri="{9D8B030D-6E8A-4147-A177-3AD203B41FA5}">
                      <a16:colId xmlns:a16="http://schemas.microsoft.com/office/drawing/2014/main" val="2110936233"/>
                    </a:ext>
                  </a:extLst>
                </a:gridCol>
                <a:gridCol w="1598062">
                  <a:extLst>
                    <a:ext uri="{9D8B030D-6E8A-4147-A177-3AD203B41FA5}">
                      <a16:colId xmlns:a16="http://schemas.microsoft.com/office/drawing/2014/main" val="3263807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Medium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527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Row 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Poem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930012"/>
                  </a:ext>
                </a:extLst>
              </a:tr>
            </a:tbl>
          </a:graphicData>
        </a:graphic>
      </p:graphicFrame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84BBAEF9-50EB-4438-B7B4-ACEDD989D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759580"/>
              </p:ext>
            </p:extLst>
          </p:nvPr>
        </p:nvGraphicFramePr>
        <p:xfrm>
          <a:off x="1486917" y="2932823"/>
          <a:ext cx="24798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828">
                  <a:extLst>
                    <a:ext uri="{9D8B030D-6E8A-4147-A177-3AD203B41FA5}">
                      <a16:colId xmlns:a16="http://schemas.microsoft.com/office/drawing/2014/main" val="2110936233"/>
                    </a:ext>
                  </a:extLst>
                </a:gridCol>
                <a:gridCol w="1598062">
                  <a:extLst>
                    <a:ext uri="{9D8B030D-6E8A-4147-A177-3AD203B41FA5}">
                      <a16:colId xmlns:a16="http://schemas.microsoft.com/office/drawing/2014/main" val="3263807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527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Row 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Hamlet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930012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54062A3C-DF78-47DA-B61F-025EEA38C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807163"/>
              </p:ext>
            </p:extLst>
          </p:nvPr>
        </p:nvGraphicFramePr>
        <p:xfrm>
          <a:off x="3928200" y="4428674"/>
          <a:ext cx="192003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516">
                  <a:extLst>
                    <a:ext uri="{9D8B030D-6E8A-4147-A177-3AD203B41FA5}">
                      <a16:colId xmlns:a16="http://schemas.microsoft.com/office/drawing/2014/main" val="2110936233"/>
                    </a:ext>
                  </a:extLst>
                </a:gridCol>
                <a:gridCol w="1030515">
                  <a:extLst>
                    <a:ext uri="{9D8B030D-6E8A-4147-A177-3AD203B41FA5}">
                      <a16:colId xmlns:a16="http://schemas.microsoft.com/office/drawing/2014/main" val="3263807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Medium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527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Row 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Play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930012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28476C8C-1D64-4118-8B36-7F9697DEB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460742"/>
              </p:ext>
            </p:extLst>
          </p:nvPr>
        </p:nvGraphicFramePr>
        <p:xfrm>
          <a:off x="5739355" y="3727577"/>
          <a:ext cx="192003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71">
                  <a:extLst>
                    <a:ext uri="{9D8B030D-6E8A-4147-A177-3AD203B41FA5}">
                      <a16:colId xmlns:a16="http://schemas.microsoft.com/office/drawing/2014/main" val="2110936233"/>
                    </a:ext>
                  </a:extLst>
                </a:gridCol>
                <a:gridCol w="912060">
                  <a:extLst>
                    <a:ext uri="{9D8B030D-6E8A-4147-A177-3AD203B41FA5}">
                      <a16:colId xmlns:a16="http://schemas.microsoft.com/office/drawing/2014/main" val="3263807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527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Row 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930012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A42EC3D6-5E19-4629-BECA-2CE1E7AE91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137432"/>
              </p:ext>
            </p:extLst>
          </p:nvPr>
        </p:nvGraphicFramePr>
        <p:xfrm>
          <a:off x="6442003" y="2240632"/>
          <a:ext cx="247989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828">
                  <a:extLst>
                    <a:ext uri="{9D8B030D-6E8A-4147-A177-3AD203B41FA5}">
                      <a16:colId xmlns:a16="http://schemas.microsoft.com/office/drawing/2014/main" val="2110936233"/>
                    </a:ext>
                  </a:extLst>
                </a:gridCol>
                <a:gridCol w="1598062">
                  <a:extLst>
                    <a:ext uri="{9D8B030D-6E8A-4147-A177-3AD203B41FA5}">
                      <a16:colId xmlns:a16="http://schemas.microsoft.com/office/drawing/2014/main" val="32638072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Author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527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Row 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Shakespeare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93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7709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136</Words>
  <Application>Microsoft Office PowerPoint</Application>
  <PresentationFormat>Widescreen</PresentationFormat>
  <Paragraphs>79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Dean Allemang</dc:creator>
  <cp:lastModifiedBy>Dean Allemang</cp:lastModifiedBy>
  <cp:revision>4</cp:revision>
  <dcterms:created xsi:type="dcterms:W3CDTF">2019-12-20T05:21:33Z</dcterms:created>
  <dcterms:modified xsi:type="dcterms:W3CDTF">2019-12-20T05:58:19Z</dcterms:modified>
</cp:coreProperties>
</file>