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63" r:id="rId12"/>
    <p:sldId id="270" r:id="rId13"/>
    <p:sldId id="271" r:id="rId14"/>
    <p:sldId id="272" r:id="rId15"/>
    <p:sldId id="264" r:id="rId16"/>
    <p:sldId id="265" r:id="rId17"/>
    <p:sldId id="266" r:id="rId18"/>
    <p:sldId id="267" r:id="rId19"/>
    <p:sldId id="268" r:id="rId20"/>
    <p:sldId id="269"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Century Gothic" panose="020B0502020202020204" pitchFamily="34" charset="0"/>
      <p:regular r:id="rId27"/>
      <p:bold r:id="rId28"/>
      <p:italic r:id="rId29"/>
      <p:boldItalic r:id="rId30"/>
    </p:embeddedFont>
  </p:embeddedFontLst>
  <p:custDataLst>
    <p:tags r:id="rId31"/>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831F9B-2949-476C-BD52-E00E58F5C498}" v="35" dt="2023-08-14T04:13:56.216"/>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72" y="18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customschemas.google.com/relationships/presentationmetadata" Target="metadata"/><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len, David" userId="360c4b0d-4ddd-4a8f-9e21-58cc1d3da0e3" providerId="ADAL" clId="{54831F9B-2949-476C-BD52-E00E58F5C498}"/>
    <pc:docChg chg="undo custSel addSld modSld">
      <pc:chgData name="Allen, David" userId="360c4b0d-4ddd-4a8f-9e21-58cc1d3da0e3" providerId="ADAL" clId="{54831F9B-2949-476C-BD52-E00E58F5C498}" dt="2023-08-14T04:03:12.236" v="1241"/>
      <pc:docMkLst>
        <pc:docMk/>
      </pc:docMkLst>
      <pc:sldChg chg="modNotesTx">
        <pc:chgData name="Allen, David" userId="360c4b0d-4ddd-4a8f-9e21-58cc1d3da0e3" providerId="ADAL" clId="{54831F9B-2949-476C-BD52-E00E58F5C498}" dt="2023-08-14T03:55:38.027" v="1221"/>
        <pc:sldMkLst>
          <pc:docMk/>
          <pc:sldMk cId="0" sldId="256"/>
        </pc:sldMkLst>
      </pc:sldChg>
      <pc:sldChg chg="modSp mod modNotesTx">
        <pc:chgData name="Allen, David" userId="360c4b0d-4ddd-4a8f-9e21-58cc1d3da0e3" providerId="ADAL" clId="{54831F9B-2949-476C-BD52-E00E58F5C498}" dt="2023-08-14T03:55:46.467" v="1222"/>
        <pc:sldMkLst>
          <pc:docMk/>
          <pc:sldMk cId="0" sldId="257"/>
        </pc:sldMkLst>
        <pc:picChg chg="mod">
          <ac:chgData name="Allen, David" userId="360c4b0d-4ddd-4a8f-9e21-58cc1d3da0e3" providerId="ADAL" clId="{54831F9B-2949-476C-BD52-E00E58F5C498}" dt="2023-08-13T00:20:44.223" v="32" actId="1037"/>
          <ac:picMkLst>
            <pc:docMk/>
            <pc:sldMk cId="0" sldId="257"/>
            <ac:picMk id="153" creationId="{00000000-0000-0000-0000-000000000000}"/>
          </ac:picMkLst>
        </pc:picChg>
      </pc:sldChg>
      <pc:sldChg chg="addSp delSp modSp mod modTransition modNotesTx">
        <pc:chgData name="Allen, David" userId="360c4b0d-4ddd-4a8f-9e21-58cc1d3da0e3" providerId="ADAL" clId="{54831F9B-2949-476C-BD52-E00E58F5C498}" dt="2023-08-14T04:03:12.236" v="1241"/>
        <pc:sldMkLst>
          <pc:docMk/>
          <pc:sldMk cId="0" sldId="258"/>
        </pc:sldMkLst>
        <pc:spChg chg="add del mod">
          <ac:chgData name="Allen, David" userId="360c4b0d-4ddd-4a8f-9e21-58cc1d3da0e3" providerId="ADAL" clId="{54831F9B-2949-476C-BD52-E00E58F5C498}" dt="2023-08-13T01:04:34.374" v="333" actId="478"/>
          <ac:spMkLst>
            <pc:docMk/>
            <pc:sldMk cId="0" sldId="258"/>
            <ac:spMk id="3" creationId="{ED724BF9-B01E-0144-D641-04AE1A70B6C0}"/>
          </ac:spMkLst>
        </pc:spChg>
        <pc:spChg chg="mod">
          <ac:chgData name="Allen, David" userId="360c4b0d-4ddd-4a8f-9e21-58cc1d3da0e3" providerId="ADAL" clId="{54831F9B-2949-476C-BD52-E00E58F5C498}" dt="2023-08-13T01:04:38.482" v="335" actId="1076"/>
          <ac:spMkLst>
            <pc:docMk/>
            <pc:sldMk cId="0" sldId="258"/>
            <ac:spMk id="159" creationId="{00000000-0000-0000-0000-000000000000}"/>
          </ac:spMkLst>
        </pc:spChg>
        <pc:spChg chg="del">
          <ac:chgData name="Allen, David" userId="360c4b0d-4ddd-4a8f-9e21-58cc1d3da0e3" providerId="ADAL" clId="{54831F9B-2949-476C-BD52-E00E58F5C498}" dt="2023-08-13T01:04:32.547" v="332" actId="478"/>
          <ac:spMkLst>
            <pc:docMk/>
            <pc:sldMk cId="0" sldId="258"/>
            <ac:spMk id="160" creationId="{00000000-0000-0000-0000-000000000000}"/>
          </ac:spMkLst>
        </pc:spChg>
        <pc:graphicFrameChg chg="mod modGraphic">
          <ac:chgData name="Allen, David" userId="360c4b0d-4ddd-4a8f-9e21-58cc1d3da0e3" providerId="ADAL" clId="{54831F9B-2949-476C-BD52-E00E58F5C498}" dt="2023-08-14T03:19:01.236" v="733"/>
          <ac:graphicFrameMkLst>
            <pc:docMk/>
            <pc:sldMk cId="0" sldId="258"/>
            <ac:graphicFrameMk id="161" creationId="{00000000-0000-0000-0000-000000000000}"/>
          </ac:graphicFrameMkLst>
        </pc:graphicFrameChg>
        <pc:picChg chg="add del mod">
          <ac:chgData name="Allen, David" userId="360c4b0d-4ddd-4a8f-9e21-58cc1d3da0e3" providerId="ADAL" clId="{54831F9B-2949-476C-BD52-E00E58F5C498}" dt="2023-08-14T04:03:12.236" v="1241"/>
          <ac:picMkLst>
            <pc:docMk/>
            <pc:sldMk cId="0" sldId="258"/>
            <ac:picMk id="6" creationId="{31C764DA-7A41-11EF-F14E-69E4F9130543}"/>
          </ac:picMkLst>
        </pc:picChg>
      </pc:sldChg>
      <pc:sldChg chg="addSp delSp modSp mod modNotesTx">
        <pc:chgData name="Allen, David" userId="360c4b0d-4ddd-4a8f-9e21-58cc1d3da0e3" providerId="ADAL" clId="{54831F9B-2949-476C-BD52-E00E58F5C498}" dt="2023-08-14T03:56:14.529" v="1224"/>
        <pc:sldMkLst>
          <pc:docMk/>
          <pc:sldMk cId="0" sldId="259"/>
        </pc:sldMkLst>
        <pc:spChg chg="add del mod">
          <ac:chgData name="Allen, David" userId="360c4b0d-4ddd-4a8f-9e21-58cc1d3da0e3" providerId="ADAL" clId="{54831F9B-2949-476C-BD52-E00E58F5C498}" dt="2023-08-14T03:20:40.350" v="770" actId="478"/>
          <ac:spMkLst>
            <pc:docMk/>
            <pc:sldMk cId="0" sldId="259"/>
            <ac:spMk id="2" creationId="{C64344F0-8DC4-80F4-2432-0FC36E18E4C6}"/>
          </ac:spMkLst>
        </pc:spChg>
        <pc:spChg chg="mod">
          <ac:chgData name="Allen, David" userId="360c4b0d-4ddd-4a8f-9e21-58cc1d3da0e3" providerId="ADAL" clId="{54831F9B-2949-476C-BD52-E00E58F5C498}" dt="2023-08-14T03:20:37.663" v="769" actId="12"/>
          <ac:spMkLst>
            <pc:docMk/>
            <pc:sldMk cId="0" sldId="259"/>
            <ac:spMk id="168" creationId="{00000000-0000-0000-0000-000000000000}"/>
          </ac:spMkLst>
        </pc:spChg>
      </pc:sldChg>
      <pc:sldChg chg="addSp delSp modSp mod modNotesTx">
        <pc:chgData name="Allen, David" userId="360c4b0d-4ddd-4a8f-9e21-58cc1d3da0e3" providerId="ADAL" clId="{54831F9B-2949-476C-BD52-E00E58F5C498}" dt="2023-08-14T03:56:23.705" v="1225"/>
        <pc:sldMkLst>
          <pc:docMk/>
          <pc:sldMk cId="0" sldId="260"/>
        </pc:sldMkLst>
        <pc:spChg chg="add mod">
          <ac:chgData name="Allen, David" userId="360c4b0d-4ddd-4a8f-9e21-58cc1d3da0e3" providerId="ADAL" clId="{54831F9B-2949-476C-BD52-E00E58F5C498}" dt="2023-08-13T00:56:26.997" v="193" actId="1076"/>
          <ac:spMkLst>
            <pc:docMk/>
            <pc:sldMk cId="0" sldId="260"/>
            <ac:spMk id="2" creationId="{7A06AF6B-F81B-0C53-D718-74A66ED69C50}"/>
          </ac:spMkLst>
        </pc:spChg>
        <pc:spChg chg="add del mod">
          <ac:chgData name="Allen, David" userId="360c4b0d-4ddd-4a8f-9e21-58cc1d3da0e3" providerId="ADAL" clId="{54831F9B-2949-476C-BD52-E00E58F5C498}" dt="2023-08-13T00:45:30.587" v="147" actId="478"/>
          <ac:spMkLst>
            <pc:docMk/>
            <pc:sldMk cId="0" sldId="260"/>
            <ac:spMk id="3" creationId="{D2299BCA-6041-2F75-961F-6A8C67E441DA}"/>
          </ac:spMkLst>
        </pc:spChg>
        <pc:spChg chg="mod">
          <ac:chgData name="Allen, David" userId="360c4b0d-4ddd-4a8f-9e21-58cc1d3da0e3" providerId="ADAL" clId="{54831F9B-2949-476C-BD52-E00E58F5C498}" dt="2023-08-13T00:56:22.798" v="192" actId="1076"/>
          <ac:spMkLst>
            <pc:docMk/>
            <pc:sldMk cId="0" sldId="260"/>
            <ac:spMk id="175" creationId="{00000000-0000-0000-0000-000000000000}"/>
          </ac:spMkLst>
        </pc:spChg>
      </pc:sldChg>
      <pc:sldChg chg="modSp mod modNotesTx">
        <pc:chgData name="Allen, David" userId="360c4b0d-4ddd-4a8f-9e21-58cc1d3da0e3" providerId="ADAL" clId="{54831F9B-2949-476C-BD52-E00E58F5C498}" dt="2023-08-14T03:56:36.274" v="1226"/>
        <pc:sldMkLst>
          <pc:docMk/>
          <pc:sldMk cId="0" sldId="261"/>
        </pc:sldMkLst>
        <pc:spChg chg="mod">
          <ac:chgData name="Allen, David" userId="360c4b0d-4ddd-4a8f-9e21-58cc1d3da0e3" providerId="ADAL" clId="{54831F9B-2949-476C-BD52-E00E58F5C498}" dt="2023-08-13T00:37:19.044" v="100" actId="1076"/>
          <ac:spMkLst>
            <pc:docMk/>
            <pc:sldMk cId="0" sldId="261"/>
            <ac:spMk id="182" creationId="{00000000-0000-0000-0000-000000000000}"/>
          </ac:spMkLst>
        </pc:spChg>
      </pc:sldChg>
      <pc:sldChg chg="modSp mod modNotesTx">
        <pc:chgData name="Allen, David" userId="360c4b0d-4ddd-4a8f-9e21-58cc1d3da0e3" providerId="ADAL" clId="{54831F9B-2949-476C-BD52-E00E58F5C498}" dt="2023-08-14T03:56:46.908" v="1227"/>
        <pc:sldMkLst>
          <pc:docMk/>
          <pc:sldMk cId="0" sldId="262"/>
        </pc:sldMkLst>
        <pc:spChg chg="mod">
          <ac:chgData name="Allen, David" userId="360c4b0d-4ddd-4a8f-9e21-58cc1d3da0e3" providerId="ADAL" clId="{54831F9B-2949-476C-BD52-E00E58F5C498}" dt="2023-08-14T03:23:26.404" v="785" actId="255"/>
          <ac:spMkLst>
            <pc:docMk/>
            <pc:sldMk cId="0" sldId="262"/>
            <ac:spMk id="189" creationId="{00000000-0000-0000-0000-000000000000}"/>
          </ac:spMkLst>
        </pc:spChg>
      </pc:sldChg>
      <pc:sldChg chg="addSp delSp modSp mod modNotesTx">
        <pc:chgData name="Allen, David" userId="360c4b0d-4ddd-4a8f-9e21-58cc1d3da0e3" providerId="ADAL" clId="{54831F9B-2949-476C-BD52-E00E58F5C498}" dt="2023-08-14T03:56:55.099" v="1228"/>
        <pc:sldMkLst>
          <pc:docMk/>
          <pc:sldMk cId="0" sldId="263"/>
        </pc:sldMkLst>
        <pc:spChg chg="mod">
          <ac:chgData name="Allen, David" userId="360c4b0d-4ddd-4a8f-9e21-58cc1d3da0e3" providerId="ADAL" clId="{54831F9B-2949-476C-BD52-E00E58F5C498}" dt="2023-08-13T01:21:30.266" v="345"/>
          <ac:spMkLst>
            <pc:docMk/>
            <pc:sldMk cId="0" sldId="263"/>
            <ac:spMk id="195" creationId="{00000000-0000-0000-0000-000000000000}"/>
          </ac:spMkLst>
        </pc:spChg>
        <pc:spChg chg="del mod">
          <ac:chgData name="Allen, David" userId="360c4b0d-4ddd-4a8f-9e21-58cc1d3da0e3" providerId="ADAL" clId="{54831F9B-2949-476C-BD52-E00E58F5C498}" dt="2023-08-14T03:47:48.892" v="1213" actId="478"/>
          <ac:spMkLst>
            <pc:docMk/>
            <pc:sldMk cId="0" sldId="263"/>
            <ac:spMk id="196" creationId="{00000000-0000-0000-0000-000000000000}"/>
          </ac:spMkLst>
        </pc:spChg>
        <pc:picChg chg="add mod">
          <ac:chgData name="Allen, David" userId="360c4b0d-4ddd-4a8f-9e21-58cc1d3da0e3" providerId="ADAL" clId="{54831F9B-2949-476C-BD52-E00E58F5C498}" dt="2023-08-14T03:47:54.329" v="1214" actId="1076"/>
          <ac:picMkLst>
            <pc:docMk/>
            <pc:sldMk cId="0" sldId="263"/>
            <ac:picMk id="3" creationId="{725417C3-7F4D-7858-04CF-72E359EBFA8F}"/>
          </ac:picMkLst>
        </pc:picChg>
      </pc:sldChg>
      <pc:sldChg chg="modNotesTx">
        <pc:chgData name="Allen, David" userId="360c4b0d-4ddd-4a8f-9e21-58cc1d3da0e3" providerId="ADAL" clId="{54831F9B-2949-476C-BD52-E00E58F5C498}" dt="2023-08-14T03:57:28.529" v="1232"/>
        <pc:sldMkLst>
          <pc:docMk/>
          <pc:sldMk cId="0" sldId="264"/>
        </pc:sldMkLst>
      </pc:sldChg>
      <pc:sldChg chg="modSp mod modNotesTx">
        <pc:chgData name="Allen, David" userId="360c4b0d-4ddd-4a8f-9e21-58cc1d3da0e3" providerId="ADAL" clId="{54831F9B-2949-476C-BD52-E00E58F5C498}" dt="2023-08-14T03:57:43.417" v="1233"/>
        <pc:sldMkLst>
          <pc:docMk/>
          <pc:sldMk cId="0" sldId="265"/>
        </pc:sldMkLst>
        <pc:spChg chg="mod">
          <ac:chgData name="Allen, David" userId="360c4b0d-4ddd-4a8f-9e21-58cc1d3da0e3" providerId="ADAL" clId="{54831F9B-2949-476C-BD52-E00E58F5C498}" dt="2023-08-14T03:30:56.344" v="795" actId="255"/>
          <ac:spMkLst>
            <pc:docMk/>
            <pc:sldMk cId="0" sldId="265"/>
            <ac:spMk id="210" creationId="{00000000-0000-0000-0000-000000000000}"/>
          </ac:spMkLst>
        </pc:spChg>
      </pc:sldChg>
      <pc:sldChg chg="modSp mod modNotesTx">
        <pc:chgData name="Allen, David" userId="360c4b0d-4ddd-4a8f-9e21-58cc1d3da0e3" providerId="ADAL" clId="{54831F9B-2949-476C-BD52-E00E58F5C498}" dt="2023-08-14T03:57:54.834" v="1234"/>
        <pc:sldMkLst>
          <pc:docMk/>
          <pc:sldMk cId="0" sldId="266"/>
        </pc:sldMkLst>
        <pc:spChg chg="mod">
          <ac:chgData name="Allen, David" userId="360c4b0d-4ddd-4a8f-9e21-58cc1d3da0e3" providerId="ADAL" clId="{54831F9B-2949-476C-BD52-E00E58F5C498}" dt="2023-08-14T03:03:41.364" v="707" actId="404"/>
          <ac:spMkLst>
            <pc:docMk/>
            <pc:sldMk cId="0" sldId="266"/>
            <ac:spMk id="217" creationId="{00000000-0000-0000-0000-000000000000}"/>
          </ac:spMkLst>
        </pc:spChg>
      </pc:sldChg>
      <pc:sldChg chg="modSp mod modNotesTx">
        <pc:chgData name="Allen, David" userId="360c4b0d-4ddd-4a8f-9e21-58cc1d3da0e3" providerId="ADAL" clId="{54831F9B-2949-476C-BD52-E00E58F5C498}" dt="2023-08-14T03:58:06.313" v="1235"/>
        <pc:sldMkLst>
          <pc:docMk/>
          <pc:sldMk cId="0" sldId="267"/>
        </pc:sldMkLst>
        <pc:spChg chg="mod">
          <ac:chgData name="Allen, David" userId="360c4b0d-4ddd-4a8f-9e21-58cc1d3da0e3" providerId="ADAL" clId="{54831F9B-2949-476C-BD52-E00E58F5C498}" dt="2023-08-14T03:33:34.264" v="802" actId="20577"/>
          <ac:spMkLst>
            <pc:docMk/>
            <pc:sldMk cId="0" sldId="267"/>
            <ac:spMk id="224" creationId="{00000000-0000-0000-0000-000000000000}"/>
          </ac:spMkLst>
        </pc:spChg>
      </pc:sldChg>
      <pc:sldChg chg="modSp mod modNotesTx">
        <pc:chgData name="Allen, David" userId="360c4b0d-4ddd-4a8f-9e21-58cc1d3da0e3" providerId="ADAL" clId="{54831F9B-2949-476C-BD52-E00E58F5C498}" dt="2023-08-14T03:58:14.556" v="1236"/>
        <pc:sldMkLst>
          <pc:docMk/>
          <pc:sldMk cId="0" sldId="268"/>
        </pc:sldMkLst>
        <pc:spChg chg="mod">
          <ac:chgData name="Allen, David" userId="360c4b0d-4ddd-4a8f-9e21-58cc1d3da0e3" providerId="ADAL" clId="{54831F9B-2949-476C-BD52-E00E58F5C498}" dt="2023-08-14T03:07:25.253" v="711" actId="20577"/>
          <ac:spMkLst>
            <pc:docMk/>
            <pc:sldMk cId="0" sldId="268"/>
            <ac:spMk id="231" creationId="{00000000-0000-0000-0000-000000000000}"/>
          </ac:spMkLst>
        </pc:spChg>
      </pc:sldChg>
      <pc:sldChg chg="modSp mod modNotesTx">
        <pc:chgData name="Allen, David" userId="360c4b0d-4ddd-4a8f-9e21-58cc1d3da0e3" providerId="ADAL" clId="{54831F9B-2949-476C-BD52-E00E58F5C498}" dt="2023-08-14T03:58:25.734" v="1238" actId="20577"/>
        <pc:sldMkLst>
          <pc:docMk/>
          <pc:sldMk cId="0" sldId="269"/>
        </pc:sldMkLst>
        <pc:spChg chg="mod">
          <ac:chgData name="Allen, David" userId="360c4b0d-4ddd-4a8f-9e21-58cc1d3da0e3" providerId="ADAL" clId="{54831F9B-2949-476C-BD52-E00E58F5C498}" dt="2023-08-14T03:45:29.330" v="1211" actId="6549"/>
          <ac:spMkLst>
            <pc:docMk/>
            <pc:sldMk cId="0" sldId="269"/>
            <ac:spMk id="238" creationId="{00000000-0000-0000-0000-000000000000}"/>
          </ac:spMkLst>
        </pc:spChg>
      </pc:sldChg>
      <pc:sldChg chg="addSp delSp modSp add mod modNotesTx">
        <pc:chgData name="Allen, David" userId="360c4b0d-4ddd-4a8f-9e21-58cc1d3da0e3" providerId="ADAL" clId="{54831F9B-2949-476C-BD52-E00E58F5C498}" dt="2023-08-14T03:57:02.241" v="1229"/>
        <pc:sldMkLst>
          <pc:docMk/>
          <pc:sldMk cId="369151083" sldId="270"/>
        </pc:sldMkLst>
        <pc:spChg chg="mod">
          <ac:chgData name="Allen, David" userId="360c4b0d-4ddd-4a8f-9e21-58cc1d3da0e3" providerId="ADAL" clId="{54831F9B-2949-476C-BD52-E00E58F5C498}" dt="2023-08-13T01:20:10.847" v="344" actId="14100"/>
          <ac:spMkLst>
            <pc:docMk/>
            <pc:sldMk cId="369151083" sldId="270"/>
            <ac:spMk id="195" creationId="{00000000-0000-0000-0000-000000000000}"/>
          </ac:spMkLst>
        </pc:spChg>
        <pc:spChg chg="del mod">
          <ac:chgData name="Allen, David" userId="360c4b0d-4ddd-4a8f-9e21-58cc1d3da0e3" providerId="ADAL" clId="{54831F9B-2949-476C-BD52-E00E58F5C498}" dt="2023-08-14T03:48:24.179" v="1216" actId="478"/>
          <ac:spMkLst>
            <pc:docMk/>
            <pc:sldMk cId="369151083" sldId="270"/>
            <ac:spMk id="196" creationId="{00000000-0000-0000-0000-000000000000}"/>
          </ac:spMkLst>
        </pc:spChg>
        <pc:picChg chg="add">
          <ac:chgData name="Allen, David" userId="360c4b0d-4ddd-4a8f-9e21-58cc1d3da0e3" providerId="ADAL" clId="{54831F9B-2949-476C-BD52-E00E58F5C498}" dt="2023-08-14T03:48:21.513" v="1215" actId="22"/>
          <ac:picMkLst>
            <pc:docMk/>
            <pc:sldMk cId="369151083" sldId="270"/>
            <ac:picMk id="3" creationId="{B9022DA3-24C9-8A9D-E3E5-34A71B092E95}"/>
          </ac:picMkLst>
        </pc:picChg>
      </pc:sldChg>
      <pc:sldChg chg="addSp delSp modSp add mod modNotesTx">
        <pc:chgData name="Allen, David" userId="360c4b0d-4ddd-4a8f-9e21-58cc1d3da0e3" providerId="ADAL" clId="{54831F9B-2949-476C-BD52-E00E58F5C498}" dt="2023-08-14T03:57:10.599" v="1230"/>
        <pc:sldMkLst>
          <pc:docMk/>
          <pc:sldMk cId="1770991526" sldId="271"/>
        </pc:sldMkLst>
        <pc:spChg chg="mod">
          <ac:chgData name="Allen, David" userId="360c4b0d-4ddd-4a8f-9e21-58cc1d3da0e3" providerId="ADAL" clId="{54831F9B-2949-476C-BD52-E00E58F5C498}" dt="2023-08-13T01:19:05.057" v="342"/>
          <ac:spMkLst>
            <pc:docMk/>
            <pc:sldMk cId="1770991526" sldId="271"/>
            <ac:spMk id="195" creationId="{00000000-0000-0000-0000-000000000000}"/>
          </ac:spMkLst>
        </pc:spChg>
        <pc:spChg chg="del mod">
          <ac:chgData name="Allen, David" userId="360c4b0d-4ddd-4a8f-9e21-58cc1d3da0e3" providerId="ADAL" clId="{54831F9B-2949-476C-BD52-E00E58F5C498}" dt="2023-08-14T03:49:01.546" v="1218" actId="478"/>
          <ac:spMkLst>
            <pc:docMk/>
            <pc:sldMk cId="1770991526" sldId="271"/>
            <ac:spMk id="196" creationId="{00000000-0000-0000-0000-000000000000}"/>
          </ac:spMkLst>
        </pc:spChg>
        <pc:picChg chg="add">
          <ac:chgData name="Allen, David" userId="360c4b0d-4ddd-4a8f-9e21-58cc1d3da0e3" providerId="ADAL" clId="{54831F9B-2949-476C-BD52-E00E58F5C498}" dt="2023-08-14T03:48:59.115" v="1217" actId="22"/>
          <ac:picMkLst>
            <pc:docMk/>
            <pc:sldMk cId="1770991526" sldId="271"/>
            <ac:picMk id="3" creationId="{195E78DC-9213-61E4-A7FB-6606C16D5257}"/>
          </ac:picMkLst>
        </pc:picChg>
      </pc:sldChg>
      <pc:sldChg chg="addSp delSp modSp add mod modNotesTx">
        <pc:chgData name="Allen, David" userId="360c4b0d-4ddd-4a8f-9e21-58cc1d3da0e3" providerId="ADAL" clId="{54831F9B-2949-476C-BD52-E00E58F5C498}" dt="2023-08-14T03:57:19.767" v="1231"/>
        <pc:sldMkLst>
          <pc:docMk/>
          <pc:sldMk cId="772766167" sldId="272"/>
        </pc:sldMkLst>
        <pc:spChg chg="mod">
          <ac:chgData name="Allen, David" userId="360c4b0d-4ddd-4a8f-9e21-58cc1d3da0e3" providerId="ADAL" clId="{54831F9B-2949-476C-BD52-E00E58F5C498}" dt="2023-08-13T01:18:24.434" v="341" actId="14100"/>
          <ac:spMkLst>
            <pc:docMk/>
            <pc:sldMk cId="772766167" sldId="272"/>
            <ac:spMk id="195" creationId="{00000000-0000-0000-0000-000000000000}"/>
          </ac:spMkLst>
        </pc:spChg>
        <pc:spChg chg="del mod">
          <ac:chgData name="Allen, David" userId="360c4b0d-4ddd-4a8f-9e21-58cc1d3da0e3" providerId="ADAL" clId="{54831F9B-2949-476C-BD52-E00E58F5C498}" dt="2023-08-14T03:49:26.496" v="1220" actId="478"/>
          <ac:spMkLst>
            <pc:docMk/>
            <pc:sldMk cId="772766167" sldId="272"/>
            <ac:spMk id="196" creationId="{00000000-0000-0000-0000-000000000000}"/>
          </ac:spMkLst>
        </pc:spChg>
        <pc:picChg chg="add">
          <ac:chgData name="Allen, David" userId="360c4b0d-4ddd-4a8f-9e21-58cc1d3da0e3" providerId="ADAL" clId="{54831F9B-2949-476C-BD52-E00E58F5C498}" dt="2023-08-14T03:49:24.155" v="1219" actId="22"/>
          <ac:picMkLst>
            <pc:docMk/>
            <pc:sldMk cId="772766167" sldId="272"/>
            <ac:picMk id="3" creationId="{6347CE3B-A381-2DBD-52F3-75610358420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rPr>
              <a:t>Hello and welcome to the Green Pace Security Policy Presentation, I am David Allen.</a:t>
            </a:r>
          </a:p>
          <a:p>
            <a:pPr marL="0" lvl="0" indent="0" algn="l" rtl="0">
              <a:lnSpc>
                <a:spcPct val="100000"/>
              </a:lnSpc>
              <a:spcBef>
                <a:spcPts val="0"/>
              </a:spcBef>
              <a:spcAft>
                <a:spcPts val="0"/>
              </a:spcAft>
              <a:buSzPts val="1100"/>
              <a:buNone/>
            </a:pPr>
            <a:endParaRPr dirty="0"/>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rPr>
              <a:t>Continuing forward is the access out of range. This unit test is verifying that the method of the Collection class throws an std::</a:t>
            </a:r>
            <a:r>
              <a:rPr lang="en-US" sz="1800" dirty="0" err="1">
                <a:effectLst/>
                <a:latin typeface="Calibri" panose="020F0502020204030204" pitchFamily="34" charset="0"/>
                <a:ea typeface="Calibri" panose="020F0502020204030204" pitchFamily="34" charset="0"/>
              </a:rPr>
              <a:t>out_of_range</a:t>
            </a:r>
            <a:r>
              <a:rPr lang="en-US" sz="1800" dirty="0">
                <a:effectLst/>
                <a:latin typeface="Calibri" panose="020F0502020204030204" pitchFamily="34" charset="0"/>
                <a:ea typeface="Calibri" panose="020F0502020204030204" pitchFamily="34" charset="0"/>
              </a:rPr>
              <a:t> exception when an attempt is made to access an element at an index that is out of bounds. If the assertion passes and the exception is thrown, it indicates that the at method behaves correctly in handling out-of-range access. If the assertion fails, it suggests that the at method is not throwing the expected exception in such cases.</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847501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rPr>
              <a:t>The final discussed test is cannot add negative number of elements. This unit test is verifying that attempting to add a negative number of elements to the Collection class has the intended effect of not modifying the collection's state (i.e., it remains empty with a size of 0). The condition check ensures that the </a:t>
            </a:r>
            <a:r>
              <a:rPr lang="en-US" sz="1800" dirty="0" err="1">
                <a:effectLst/>
                <a:latin typeface="Calibri" panose="020F0502020204030204" pitchFamily="34" charset="0"/>
                <a:ea typeface="Calibri" panose="020F0502020204030204" pitchFamily="34" charset="0"/>
              </a:rPr>
              <a:t>add_entries</a:t>
            </a:r>
            <a:r>
              <a:rPr lang="en-US" sz="1800" dirty="0">
                <a:effectLst/>
                <a:latin typeface="Calibri" panose="020F0502020204030204" pitchFamily="34" charset="0"/>
                <a:ea typeface="Calibri" panose="020F0502020204030204" pitchFamily="34" charset="0"/>
              </a:rPr>
              <a:t> function is not called with a negative count. If both assertions pass, it indicates that the behavior of not allowing the addition of negative elements is correctly implemented.</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141221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rPr>
              <a:t>As can be seen from the slide the automation summary is given for pre-production and production phases. In pre-production, we have to assess and plan, design, build, and verify and test. For the production side of the diagram, we have transition and health check, monitor and detect, respond, and maintain and stabilize.</a:t>
            </a:r>
          </a:p>
          <a:p>
            <a:pPr marL="0" lvl="0" indent="0" algn="l" rtl="0">
              <a:lnSpc>
                <a:spcPct val="100000"/>
              </a:lnSpc>
              <a:spcBef>
                <a:spcPts val="0"/>
              </a:spcBef>
              <a:spcAft>
                <a:spcPts val="0"/>
              </a:spcAft>
              <a:buSzPts val="1100"/>
              <a:buNone/>
            </a:pPr>
            <a:endParaRPr dirty="0"/>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The </a:t>
            </a:r>
            <a:r>
              <a:rPr lang="en-US" sz="1800" dirty="0" err="1">
                <a:effectLst/>
                <a:latin typeface="Calibri" panose="020F0502020204030204" pitchFamily="34" charset="0"/>
                <a:ea typeface="Calibri" panose="020F0502020204030204" pitchFamily="34" charset="0"/>
              </a:rPr>
              <a:t>DevSecOps</a:t>
            </a:r>
            <a:r>
              <a:rPr lang="en-US" sz="1800" dirty="0">
                <a:effectLst/>
                <a:latin typeface="Calibri" panose="020F0502020204030204" pitchFamily="34" charset="0"/>
                <a:ea typeface="Calibri" panose="020F0502020204030204" pitchFamily="34" charset="0"/>
              </a:rPr>
              <a:t> pipeline extends the DevOps methodology by integrating security measures across the entire software development lifecycle. It encompasses security planning, secure coding practices, automated building and testing, secure deployment, continuous monitoring, and ongoing maintenance. The goal is to identify and address security issues at an early stage, foster collaboration among teams, and ensure continuous security enhancement. This approach offers advantages such as early vulnerability detection, team collaboration, swift response to threats, and adherence to compliance standards.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External tools within the </a:t>
            </a:r>
            <a:r>
              <a:rPr lang="en-US" sz="1800" dirty="0" err="1">
                <a:effectLst/>
                <a:latin typeface="Calibri" panose="020F0502020204030204" pitchFamily="34" charset="0"/>
                <a:ea typeface="Calibri" panose="020F0502020204030204" pitchFamily="34" charset="0"/>
              </a:rPr>
              <a:t>DevSecOps</a:t>
            </a:r>
            <a:r>
              <a:rPr lang="en-US" sz="1800" dirty="0">
                <a:effectLst/>
                <a:latin typeface="Calibri" panose="020F0502020204030204" pitchFamily="34" charset="0"/>
                <a:ea typeface="Calibri" panose="020F0502020204030204" pitchFamily="34" charset="0"/>
              </a:rPr>
              <a:t> pipeline are strategically incorporated throughout different stages to bolster security measures. These tools encompass Static Application Security Testing (SAST), Dynamic Application Security Testing (DAST), Software Composition Analysis (SCA), Static Security Analysis (SSA), Container Security Scanning, Vulnerability Management, Security Information and Event Management (SIEM), and Continuous Compliance Monitoring. They are instrumental in pinpointing vulnerabilities, enforcing compliance, identifying misconfigurations, and overseeing security throughout the software development lifecycle. This integration fortifies overall security, fosters preemptive mitigation, and facilitates a comprehensive approach to ensuring software security.</a:t>
            </a:r>
          </a:p>
          <a:p>
            <a:pPr marL="0" lvl="0" indent="0" algn="l" rtl="0">
              <a:lnSpc>
                <a:spcPct val="100000"/>
              </a:lnSpc>
              <a:spcBef>
                <a:spcPts val="0"/>
              </a:spcBef>
              <a:spcAft>
                <a:spcPts val="0"/>
              </a:spcAft>
              <a:buSzPts val="1100"/>
              <a:buNone/>
            </a:pPr>
            <a:endParaRPr dirty="0"/>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107000"/>
              </a:lnSpc>
              <a:spcBef>
                <a:spcPts val="0"/>
              </a:spcBef>
              <a:spcAft>
                <a:spcPts val="800"/>
              </a:spcAft>
              <a:tabLst>
                <a:tab pos="457200" algn="l"/>
                <a:tab pos="914400" algn="l"/>
              </a:tabLst>
            </a:pPr>
            <a:r>
              <a:rPr lang="en-US" sz="1800" dirty="0">
                <a:effectLst/>
                <a:latin typeface="Calibri" panose="020F0502020204030204" pitchFamily="34" charset="0"/>
                <a:ea typeface="Calibri" panose="020F0502020204030204" pitchFamily="34" charset="0"/>
              </a:rPr>
              <a:t>For this slide we present risks and benefits associated with the security policy. For risks we have vulnerability exposure. Delaying implementation exposes the system to potential security vulnerabilities and exploits. Another risk is financial impact. Security breaches can result in significant financial losses due to data breaches, legal penalties, and reputation damage.</a:t>
            </a:r>
          </a:p>
          <a:p>
            <a:pPr marL="0" marR="0">
              <a:lnSpc>
                <a:spcPct val="107000"/>
              </a:lnSpc>
              <a:spcBef>
                <a:spcPts val="0"/>
              </a:spcBef>
              <a:spcAft>
                <a:spcPts val="800"/>
              </a:spcAft>
              <a:tabLst>
                <a:tab pos="457200" algn="l"/>
              </a:tabLst>
            </a:pPr>
            <a:r>
              <a:rPr lang="en-US" sz="1800" dirty="0">
                <a:effectLst/>
                <a:latin typeface="Calibri" panose="020F0502020204030204" pitchFamily="34" charset="0"/>
                <a:ea typeface="Calibri" panose="020F0502020204030204" pitchFamily="34" charset="0"/>
              </a:rPr>
              <a:t>Benefits to this approach are: Early implementation of security measures is more effective and easier since vulnerabilities are addressed before they are exploited. Also, acting now provides a stronger defense and barrier against potential attackers, deterring many from even attempting an attack.</a:t>
            </a:r>
          </a:p>
          <a:p>
            <a:pPr marL="0" lvl="0" indent="0" algn="l" rtl="0">
              <a:lnSpc>
                <a:spcPct val="100000"/>
              </a:lnSpc>
              <a:spcBef>
                <a:spcPts val="0"/>
              </a:spcBef>
              <a:spcAft>
                <a:spcPts val="0"/>
              </a:spcAft>
              <a:buSzPts val="1100"/>
              <a:buNone/>
            </a:pPr>
            <a:endParaRPr dirty="0"/>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Listed are the potential gaps in the security policy. They are scope and coverage, secure coding principles, authentication and authorization, code reviews and testing, and regular updates.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 </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Some recommendations for resolution include to: </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Ensure that the policy covers all relevant aspects of the development process, including coding standards, testing procedures, encryption practices, and system architecture.</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Validate that the coding standards provided are comprehensive and cover topics like input validation, output encoding, secure error handling, and data sanitization.</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Ensure that the policy covers strong authentication mechanisms, secure session management, and proper authorization controls.</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Ensure that the policy mandates regular code reviews and testing, including both automated tools and manual assessments.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Confirm that the policy emphasizes the need for regular updates to adapt to evolving threats and technologies.</a:t>
            </a:r>
          </a:p>
          <a:p>
            <a:pPr marL="0" lvl="0" indent="0" algn="l" rtl="0">
              <a:lnSpc>
                <a:spcPct val="100000"/>
              </a:lnSpc>
              <a:spcBef>
                <a:spcPts val="0"/>
              </a:spcBef>
              <a:spcAft>
                <a:spcPts val="0"/>
              </a:spcAft>
              <a:buSzPts val="1100"/>
              <a:buNone/>
            </a:pPr>
            <a:endParaRPr dirty="0"/>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rPr>
              <a:t>The Green Pace security policy emphasizes early implementation and prevention while considering the challenges of complexity and resource allocation. By following established security standards and best practices, along with the recommendations provided, the development team can enhance security measures, prevent vulnerabilities, and create a robust security posture for the organization's code development and systems architecture.</a:t>
            </a:r>
          </a:p>
          <a:p>
            <a:pPr marL="0" lvl="0" indent="0" algn="l" rtl="0">
              <a:lnSpc>
                <a:spcPct val="100000"/>
              </a:lnSpc>
              <a:spcBef>
                <a:spcPts val="0"/>
              </a:spcBef>
              <a:spcAft>
                <a:spcPts val="0"/>
              </a:spcAft>
              <a:buSzPts val="1100"/>
              <a:buNone/>
            </a:pPr>
            <a:endParaRPr dirty="0"/>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rPr>
              <a:t>This concludes our presentation with the final slide showing the resources used to formulate this information in support of the Green Pace security policy. Thank you for your time.</a:t>
            </a: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rPr>
              <a:t>The Green Pace Security Policy serves as an all-encompassing structure meticulously crafted to guarantee the security, integrity, and adherence of every software application originating from Green Pace, an enterprise specializing in ecologically conscious bespoke software design and development. This policy's establishment is a direct response to the mounting complexities of cybersecurity, harmonizing seamlessly with the company's dedication to eco-friendly methodologies. Through the seamless infusion of security measures across each stage of the development process, this policy exemplifies the defense-in-depth principle, fortifying a multi-tiered defense strategy imperative for preserving the sanctity of our applications and the sensitive data of our clients</a:t>
            </a:r>
          </a:p>
          <a:p>
            <a:pPr marL="0" lvl="0" indent="0" algn="l" rtl="0">
              <a:lnSpc>
                <a:spcPct val="100000"/>
              </a:lnSpc>
              <a:spcBef>
                <a:spcPts val="0"/>
              </a:spcBef>
              <a:spcAft>
                <a:spcPts val="0"/>
              </a:spcAft>
              <a:buSzPts val="1100"/>
              <a:buNone/>
            </a:pPr>
            <a:endParaRPr dirty="0"/>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Let us dive into vulnerability categories that guide our security approach. These categories help us prioritize and manage potential risks effectively.</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The Critical vulnerabilities:</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These are the most severe vulnerabilities that can potentially lead to immediate and significant security breaches. Exploiting critical vulnerabilities can result in unauthorized access, data breaches, and even complete compromise of the system. Addressing critical vulnerabilities is of utmost importance to prevent severe security incidents.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Critical Vulnerabilities: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High Vulnerabilities: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Significant security concerns that, if exploited, can cause serious damage to the system's security and integrity. They may lead to unauthorized access, data leaks, or service disruptions. While not as severe as critical vulnerabilities, addressing high vulnerabilities is still a top priority.</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Medium Vulnerabilities: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Security issues that have the potential to impact the system's security to a moderate extent. Exploiting these vulnerabilities may result in unauthorized access to some resources, limited data exposure, or service disruptions that are not as critical as higher-level vulnerabilities.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Low Vulnerabilities: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Less critical issues that, if exploited, might have a limited impact on the system's security. They are typically less likely to result in significant breaches or damage. Addressing low vulnerabilities is important for maintaining a comprehensive security posture, but they generally have a lower priority compared to higher-level vulnerabilities.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By understanding and categorizing vulnerabilities, we ensure our resources are allocated where they matter most.</a:t>
            </a:r>
          </a:p>
          <a:p>
            <a:pPr marL="0" lvl="0" indent="0" algn="l" rtl="0">
              <a:lnSpc>
                <a:spcPct val="100000"/>
              </a:lnSpc>
              <a:spcBef>
                <a:spcPts val="0"/>
              </a:spcBef>
              <a:spcAft>
                <a:spcPts val="0"/>
              </a:spcAft>
              <a:buSzPts val="1100"/>
              <a:buNone/>
            </a:pPr>
            <a:endParaRPr dirty="0"/>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rPr>
              <a:t>The alignment between core security principles and corresponding coding standards is instrumental in ensuring robust software security. By validating input data, heeding compiler warnings, designing for security policies, keeping code simple, defaulting to deny access, adhering to the principle of least privilege, sanitizing data sent to external systems, practicing defense in depth, using quality assurance techniques, and adopting secure coding standards, a comprehensive approach is established. These practices collectively validate inputs, minimize vulnerabilities, manage access, and promote proactive security measures throughout the development lifecycle, culminating in a robust defense against potential threats and vulnerabilities.</a:t>
            </a:r>
          </a:p>
          <a:p>
            <a:pPr marL="0" lvl="0" indent="0" algn="l" rtl="0">
              <a:lnSpc>
                <a:spcPct val="100000"/>
              </a:lnSpc>
              <a:spcBef>
                <a:spcPts val="0"/>
              </a:spcBef>
              <a:spcAft>
                <a:spcPts val="0"/>
              </a:spcAft>
              <a:buSzPts val="1100"/>
              <a:buNone/>
            </a:pPr>
            <a:endParaRPr dirty="0"/>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rPr>
              <a:t>Our ranking system ensures that vulnerabilities are addressed in alignment with their potential impact on the security and stability of our applications. Critical and high vulnerabilities are top priorities due to their severe consequences, followed by medium and low vulnerabilities. This approach enables us to allocate resources effectively and systematically mitigate potential threats while adhering to our security policy and maintaining the integrity of our software development process.</a:t>
            </a:r>
          </a:p>
          <a:p>
            <a:pPr marL="0" lvl="0" indent="0" algn="l" rtl="0">
              <a:lnSpc>
                <a:spcPct val="100000"/>
              </a:lnSpc>
              <a:spcBef>
                <a:spcPts val="0"/>
              </a:spcBef>
              <a:spcAft>
                <a:spcPts val="0"/>
              </a:spcAft>
              <a:buSzPts val="1100"/>
              <a:buNone/>
            </a:pPr>
            <a:endParaRPr dirty="0"/>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rPr>
              <a:t>Next is to explore encryption, our fortress against threats. Encryption at rest shields stored data with robust algorithms, securing it from theft and unauthorized access. Sensitive data on devices? Encrypted, accessible only to authorized personnel. Moving to encryption in flight, data stays safe during transmission over networks. Our policy mandates encryption for all communication over public networks, preserving data confidentiality. Lastly, encryption in use maintains data encryption during processing, essential for untrusted environments like cloud services. Secure apps and controlled access ensure data integrity. In short, these encryption methods fortify our data's journey from rest to transit to use.</a:t>
            </a:r>
          </a:p>
          <a:p>
            <a:pPr marL="0" lvl="0" indent="0" algn="l" rtl="0">
              <a:lnSpc>
                <a:spcPct val="100000"/>
              </a:lnSpc>
              <a:spcBef>
                <a:spcPts val="0"/>
              </a:spcBef>
              <a:spcAft>
                <a:spcPts val="0"/>
              </a:spcAft>
              <a:buSzPts val="1100"/>
              <a:buNone/>
            </a:pPr>
            <a:endParaRPr dirty="0"/>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rPr>
              <a:t>Next are the pillars of secure access control. Authentication verifies the identity of users or entities seeking system or resource access, preventing unauthorized entry. It ensures legitimate users access information or perform actions. All users must authenticate before accessing organizational systems and data, with advanced methods like multi-factor authentication (MFA) employed for enhanced security. Continuous monitoring and logging of user logins and attempts help promptly detect and counter unauthorized access. Authorization regulates user access to actions and resources post-authentication, aligning with the principle of least privilege. Following successful authentication, users are only given access to necessary resources for their roles. Fine-tuned access control, enabled by tools like ACLs and RBAC, ensures precise permissions. Modifications to access rights require thorough auditing and proper authorization. Accounting encompasses recording user activities and system events for traceability and investigations. Mandatory practices include logging and auditing user actions, database changes, user additions, access levels, and file access. Audit logs must be secured against tampering and unauthorized access. Regular reviews of logs help swiftly identify and address suspicious or unauthorized activities. Together, they guard against unauthorized entry, fine-tune access, and maintain accountability.</a:t>
            </a:r>
          </a:p>
          <a:p>
            <a:pPr marL="0" lvl="0" indent="0" algn="l" rtl="0">
              <a:lnSpc>
                <a:spcPct val="100000"/>
              </a:lnSpc>
              <a:spcBef>
                <a:spcPts val="0"/>
              </a:spcBef>
              <a:spcAft>
                <a:spcPts val="0"/>
              </a:spcAft>
              <a:buSzPts val="1100"/>
              <a:buNone/>
            </a:pPr>
            <a:endParaRPr dirty="0"/>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rPr>
              <a:t>The following slides highlight the unit testing both positive and negative starting with reserve increases capacity. This unit test is verifying that the reserve method of the Collection class increases the capacity of the collection without affecting the number of stored entries. It also ensures that the capacity has increased as expected. If both assertions pass, it indicates that the reserve method behaves correctly. If either assertion fails, it indicates a potential issue with the reserve method implementation.</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rPr>
              <a:t>The next test is size equals number of added elements. This unit test is verifying that the size method of the Collection class correctly returns the number of added entries. If the assertion passes, it indicates that the size method behaves as expected. If the assertion fails, it suggests a discrepancy between the actual size reported by the method and the expected size.</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6602042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notesSlide" Target="../notesSlides/notesSlide17.xml"/><Relationship Id="rId7" Type="http://schemas.openxmlformats.org/officeDocument/2006/relationships/hyperlink" Target="https://threatpost.com/practical-guide-zero-trust-security/151912/" TargetMode="Externa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hyperlink" Target="https://codebots.com/application-security/aaa-security-an-introduction-to-authentication-authorisation-accounting" TargetMode="External"/><Relationship Id="rId5" Type="http://schemas.openxmlformats.org/officeDocument/2006/relationships/hyperlink" Target="https://www.mend.io/blog/secure-coding/" TargetMode="External"/><Relationship Id="rId4" Type="http://schemas.openxmlformats.org/officeDocument/2006/relationships/hyperlink" Target="https://linfordco.com/blog/information-security-policies/"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David Allen</a:t>
            </a:r>
            <a:endParaRPr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7839"/>
    </mc:Choice>
    <mc:Fallback>
      <p:transition spd="slow" advTm="783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err="1"/>
              <a:t>AccessOutOfRange</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195E78DC-9213-61E4-A7FB-6606C16D5257}"/>
              </a:ext>
            </a:extLst>
          </p:cNvPr>
          <p:cNvPicPr>
            <a:picLocks noChangeAspect="1"/>
          </p:cNvPicPr>
          <p:nvPr/>
        </p:nvPicPr>
        <p:blipFill>
          <a:blip r:embed="rId5"/>
          <a:stretch>
            <a:fillRect/>
          </a:stretch>
        </p:blipFill>
        <p:spPr>
          <a:xfrm>
            <a:off x="1828204" y="2557341"/>
            <a:ext cx="8535591" cy="1743318"/>
          </a:xfrm>
          <a:prstGeom prst="rect">
            <a:avLst/>
          </a:prstGeom>
        </p:spPr>
      </p:pic>
    </p:spTree>
    <p:custDataLst>
      <p:tags r:id="rId1"/>
    </p:custDataLst>
    <p:extLst>
      <p:ext uri="{BB962C8B-B14F-4D97-AF65-F5344CB8AC3E}">
        <p14:creationId xmlns:p14="http://schemas.microsoft.com/office/powerpoint/2010/main" val="1770991526"/>
      </p:ext>
    </p:extLst>
  </p:cSld>
  <p:clrMapOvr>
    <a:masterClrMapping/>
  </p:clrMapOvr>
  <mc:AlternateContent xmlns:mc="http://schemas.openxmlformats.org/markup-compatibility/2006">
    <mc:Choice xmlns:p14="http://schemas.microsoft.com/office/powerpoint/2010/main" Requires="p14">
      <p:transition spd="slow" p14:dur="2000" advTm="30537"/>
    </mc:Choice>
    <mc:Fallback>
      <p:transition spd="slow" advTm="3053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1046285" y="764372"/>
            <a:ext cx="10459915" cy="1430187"/>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err="1"/>
              <a:t>CannotAddNegativeNumberOfElements</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6347CE3B-A381-2DBD-52F3-75610358420C}"/>
              </a:ext>
            </a:extLst>
          </p:cNvPr>
          <p:cNvPicPr>
            <a:picLocks noChangeAspect="1"/>
          </p:cNvPicPr>
          <p:nvPr/>
        </p:nvPicPr>
        <p:blipFill>
          <a:blip r:embed="rId5"/>
          <a:stretch>
            <a:fillRect/>
          </a:stretch>
        </p:blipFill>
        <p:spPr>
          <a:xfrm>
            <a:off x="1751994" y="2552577"/>
            <a:ext cx="8688012" cy="1752845"/>
          </a:xfrm>
          <a:prstGeom prst="rect">
            <a:avLst/>
          </a:prstGeom>
        </p:spPr>
      </p:pic>
    </p:spTree>
    <p:custDataLst>
      <p:tags r:id="rId1"/>
    </p:custDataLst>
    <p:extLst>
      <p:ext uri="{BB962C8B-B14F-4D97-AF65-F5344CB8AC3E}">
        <p14:creationId xmlns:p14="http://schemas.microsoft.com/office/powerpoint/2010/main" val="772766167"/>
      </p:ext>
    </p:extLst>
  </p:cSld>
  <p:clrMapOvr>
    <a:masterClrMapping/>
  </p:clrMapOvr>
  <mc:AlternateContent xmlns:mc="http://schemas.openxmlformats.org/markup-compatibility/2006">
    <mc:Choice xmlns:p14="http://schemas.microsoft.com/office/powerpoint/2010/main" Requires="p14">
      <p:transition spd="slow" p14:dur="2000" advTm="31611"/>
    </mc:Choice>
    <mc:Fallback>
      <p:transition spd="slow" advTm="3161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24738"/>
    </mc:Choice>
    <mc:Fallback>
      <p:transition spd="slow" advTm="2473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307730" y="1916723"/>
            <a:ext cx="11284876" cy="4440115"/>
          </a:xfrm>
          <a:prstGeom prst="rect">
            <a:avLst/>
          </a:prstGeom>
          <a:noFill/>
          <a:ln>
            <a:noFill/>
          </a:ln>
        </p:spPr>
        <p:txBody>
          <a:bodyPr spcFirstLastPara="1" wrap="square" lIns="91425" tIns="45700" rIns="91425" bIns="45700" anchor="t" anchorCtr="0">
            <a:noAutofit/>
          </a:bodyPr>
          <a:lstStyle/>
          <a:p>
            <a:pPr marL="742950" lvl="1" indent="-285750">
              <a:spcBef>
                <a:spcPts val="0"/>
              </a:spcBef>
              <a:buSzPts val="2000"/>
            </a:pPr>
            <a:r>
              <a:rPr lang="en-US" sz="2800" dirty="0"/>
              <a:t>The </a:t>
            </a:r>
            <a:r>
              <a:rPr lang="en-US" sz="2800" dirty="0" err="1"/>
              <a:t>DevSecOps</a:t>
            </a:r>
            <a:r>
              <a:rPr lang="en-US" sz="2800" dirty="0"/>
              <a:t> pipeline extends the DevOps methodology by integrating security measures across the entire software development lifecycle</a:t>
            </a:r>
          </a:p>
          <a:p>
            <a:pPr marL="742950" lvl="1" indent="-285750">
              <a:spcBef>
                <a:spcPts val="0"/>
              </a:spcBef>
              <a:buSzPts val="2000"/>
            </a:pPr>
            <a:endParaRPr lang="en-US" sz="2800" dirty="0"/>
          </a:p>
          <a:p>
            <a:pPr marL="742950" lvl="1" indent="-285750">
              <a:spcBef>
                <a:spcPts val="0"/>
              </a:spcBef>
              <a:buSzPts val="2000"/>
            </a:pPr>
            <a:r>
              <a:rPr lang="en-US" sz="2800" dirty="0"/>
              <a:t>External tools within the </a:t>
            </a:r>
            <a:r>
              <a:rPr lang="en-US" sz="2800" dirty="0" err="1"/>
              <a:t>DevSecOps</a:t>
            </a:r>
            <a:r>
              <a:rPr lang="en-US" sz="2800" dirty="0"/>
              <a:t> pipeline are strategically incorporated throughout different stages to bolster security measures. </a:t>
            </a:r>
            <a:endParaRPr sz="28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90398"/>
    </mc:Choice>
    <mc:Fallback>
      <p:transition spd="slow" advTm="9039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r>
              <a:rPr lang="en-US" sz="2000" b="1" dirty="0"/>
              <a:t>Risks</a:t>
            </a:r>
          </a:p>
          <a:p>
            <a:pPr marL="228600" lvl="0" indent="-228600" algn="l" rtl="0">
              <a:lnSpc>
                <a:spcPct val="90000"/>
              </a:lnSpc>
              <a:spcBef>
                <a:spcPts val="0"/>
              </a:spcBef>
              <a:spcAft>
                <a:spcPts val="0"/>
              </a:spcAft>
              <a:buClr>
                <a:schemeClr val="lt1"/>
              </a:buClr>
              <a:buSzPts val="2000"/>
              <a:buChar char="•"/>
            </a:pPr>
            <a:r>
              <a:rPr lang="en-US" sz="1800" dirty="0"/>
              <a:t>Vulnerability Exposure</a:t>
            </a:r>
          </a:p>
          <a:p>
            <a:pPr marL="685800" lvl="1" indent="-228600">
              <a:spcBef>
                <a:spcPts val="0"/>
              </a:spcBef>
              <a:buSzPts val="2000"/>
            </a:pPr>
            <a:r>
              <a:rPr lang="en-US" sz="1600" dirty="0"/>
              <a:t>Delaying implementation exposes the system to potential security vulnerabilities and exploits.</a:t>
            </a:r>
          </a:p>
          <a:p>
            <a:pPr marL="228600" lvl="0" indent="-228600" algn="l" rtl="0">
              <a:lnSpc>
                <a:spcPct val="90000"/>
              </a:lnSpc>
              <a:spcBef>
                <a:spcPts val="0"/>
              </a:spcBef>
              <a:spcAft>
                <a:spcPts val="0"/>
              </a:spcAft>
              <a:buClr>
                <a:schemeClr val="lt1"/>
              </a:buClr>
              <a:buSzPts val="2000"/>
              <a:buChar char="•"/>
            </a:pPr>
            <a:r>
              <a:rPr lang="en-US" sz="1800" dirty="0"/>
              <a:t>Financial Impact</a:t>
            </a:r>
          </a:p>
          <a:p>
            <a:pPr marL="685800" lvl="1" indent="-228600">
              <a:spcBef>
                <a:spcPts val="0"/>
              </a:spcBef>
              <a:buSzPts val="2000"/>
            </a:pPr>
            <a:r>
              <a:rPr lang="en-US" sz="1600" dirty="0"/>
              <a:t>Security breaches can result in significant financial losses due to data breaches, legal penalties, and reputation damage.</a:t>
            </a:r>
          </a:p>
          <a:p>
            <a:pPr marL="228600" lvl="0" indent="-228600" algn="l" rtl="0">
              <a:lnSpc>
                <a:spcPct val="90000"/>
              </a:lnSpc>
              <a:spcBef>
                <a:spcPts val="0"/>
              </a:spcBef>
              <a:spcAft>
                <a:spcPts val="0"/>
              </a:spcAft>
              <a:buClr>
                <a:schemeClr val="lt1"/>
              </a:buClr>
              <a:buSzPts val="2000"/>
              <a:buChar char="•"/>
            </a:pPr>
            <a:endParaRPr lang="en-US" sz="1800" dirty="0"/>
          </a:p>
          <a:p>
            <a:pPr marL="0" lvl="0" indent="0" algn="l" rtl="0">
              <a:lnSpc>
                <a:spcPct val="90000"/>
              </a:lnSpc>
              <a:spcBef>
                <a:spcPts val="0"/>
              </a:spcBef>
              <a:spcAft>
                <a:spcPts val="0"/>
              </a:spcAft>
              <a:buClr>
                <a:schemeClr val="lt1"/>
              </a:buClr>
              <a:buSzPts val="2000"/>
              <a:buNone/>
            </a:pPr>
            <a:r>
              <a:rPr lang="en-US" sz="2000" b="1" dirty="0"/>
              <a:t>Benefits</a:t>
            </a:r>
            <a:endParaRPr lang="en-US" sz="1800" b="1" dirty="0"/>
          </a:p>
          <a:p>
            <a:pPr marL="285750" indent="-285750">
              <a:spcBef>
                <a:spcPts val="0"/>
              </a:spcBef>
              <a:buSzPts val="2000"/>
            </a:pPr>
            <a:r>
              <a:rPr lang="en-US" sz="1600" dirty="0"/>
              <a:t>Early implementation of security measures is more effective and easier since vulnerabilities are addressed before they are exploited.</a:t>
            </a:r>
          </a:p>
          <a:p>
            <a:pPr marL="285750" indent="-285750">
              <a:spcBef>
                <a:spcPts val="0"/>
              </a:spcBef>
              <a:buSzPts val="2000"/>
            </a:pPr>
            <a:r>
              <a:rPr lang="en-US" sz="1600" dirty="0"/>
              <a:t>Acting now provides a stronger defense and barrier against potential attackers, deterring many from even attempting an attack.</a:t>
            </a:r>
          </a:p>
          <a:p>
            <a:pPr marL="285750" indent="-285750">
              <a:spcBef>
                <a:spcPts val="0"/>
              </a:spcBef>
              <a:buSzPts val="2000"/>
            </a:pPr>
            <a:endParaRPr lang="en-US" sz="1800" dirty="0"/>
          </a:p>
          <a:p>
            <a:pPr marL="285750" indent="-285750">
              <a:spcBef>
                <a:spcPts val="0"/>
              </a:spcBef>
              <a:buSzPts val="2000"/>
            </a:pPr>
            <a:endParaRPr lang="en-US" sz="1800" b="1"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41332"/>
    </mc:Choice>
    <mc:Fallback>
      <p:transition spd="slow" advTm="4133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799" y="1723292"/>
            <a:ext cx="10884877" cy="4495393"/>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endParaRPr lang="en-US" sz="1400" dirty="0"/>
          </a:p>
          <a:p>
            <a:pPr marL="914400" lvl="2" indent="0" algn="l" rtl="0">
              <a:lnSpc>
                <a:spcPct val="90000"/>
              </a:lnSpc>
              <a:spcBef>
                <a:spcPts val="0"/>
              </a:spcBef>
              <a:spcAft>
                <a:spcPts val="0"/>
              </a:spcAft>
              <a:buClr>
                <a:schemeClr val="lt1"/>
              </a:buClr>
              <a:buSzPts val="1800"/>
              <a:buNone/>
            </a:pPr>
            <a:r>
              <a:rPr lang="en-US" sz="1400" b="1" dirty="0"/>
              <a:t>Potential gaps in the security policy</a:t>
            </a:r>
          </a:p>
          <a:p>
            <a:pPr marL="1143000" lvl="2" indent="-228600" algn="l" rtl="0">
              <a:lnSpc>
                <a:spcPct val="90000"/>
              </a:lnSpc>
              <a:spcBef>
                <a:spcPts val="0"/>
              </a:spcBef>
              <a:spcAft>
                <a:spcPts val="0"/>
              </a:spcAft>
              <a:buClr>
                <a:schemeClr val="lt1"/>
              </a:buClr>
              <a:buSzPts val="1800"/>
              <a:buChar char="•"/>
            </a:pPr>
            <a:endParaRPr lang="en-US" sz="1400" dirty="0"/>
          </a:p>
          <a:p>
            <a:pPr marL="1143000" lvl="2" indent="-228600" algn="l" rtl="0">
              <a:lnSpc>
                <a:spcPct val="90000"/>
              </a:lnSpc>
              <a:spcBef>
                <a:spcPts val="0"/>
              </a:spcBef>
              <a:spcAft>
                <a:spcPts val="0"/>
              </a:spcAft>
              <a:buClr>
                <a:schemeClr val="lt1"/>
              </a:buClr>
              <a:buSzPts val="1800"/>
              <a:buChar char="•"/>
            </a:pPr>
            <a:r>
              <a:rPr lang="en-US" sz="1400" dirty="0"/>
              <a:t>Scope and Coverage</a:t>
            </a:r>
          </a:p>
          <a:p>
            <a:pPr marL="1143000" lvl="2" indent="-228600" algn="l" rtl="0">
              <a:lnSpc>
                <a:spcPct val="90000"/>
              </a:lnSpc>
              <a:spcBef>
                <a:spcPts val="0"/>
              </a:spcBef>
              <a:spcAft>
                <a:spcPts val="0"/>
              </a:spcAft>
              <a:buClr>
                <a:schemeClr val="lt1"/>
              </a:buClr>
              <a:buSzPts val="1800"/>
              <a:buChar char="•"/>
            </a:pPr>
            <a:r>
              <a:rPr lang="en-US" sz="1400" dirty="0"/>
              <a:t>Secure Coding Principles</a:t>
            </a:r>
          </a:p>
          <a:p>
            <a:pPr marL="1143000" lvl="2" indent="-228600" algn="l" rtl="0">
              <a:lnSpc>
                <a:spcPct val="90000"/>
              </a:lnSpc>
              <a:spcBef>
                <a:spcPts val="0"/>
              </a:spcBef>
              <a:spcAft>
                <a:spcPts val="0"/>
              </a:spcAft>
              <a:buClr>
                <a:schemeClr val="lt1"/>
              </a:buClr>
              <a:buSzPts val="1800"/>
              <a:buChar char="•"/>
            </a:pPr>
            <a:r>
              <a:rPr lang="en-US" sz="1400" dirty="0"/>
              <a:t>Authentication and Authorization</a:t>
            </a:r>
          </a:p>
          <a:p>
            <a:pPr marL="1143000" lvl="2" indent="-228600" algn="l" rtl="0">
              <a:lnSpc>
                <a:spcPct val="90000"/>
              </a:lnSpc>
              <a:spcBef>
                <a:spcPts val="0"/>
              </a:spcBef>
              <a:spcAft>
                <a:spcPts val="0"/>
              </a:spcAft>
              <a:buClr>
                <a:schemeClr val="lt1"/>
              </a:buClr>
              <a:buSzPts val="1800"/>
              <a:buChar char="•"/>
            </a:pPr>
            <a:r>
              <a:rPr lang="en-US" sz="1400" dirty="0"/>
              <a:t>Code Reviews and Testing</a:t>
            </a:r>
          </a:p>
          <a:p>
            <a:pPr marL="1143000" lvl="2" indent="-228600" algn="l" rtl="0">
              <a:lnSpc>
                <a:spcPct val="90000"/>
              </a:lnSpc>
              <a:spcBef>
                <a:spcPts val="0"/>
              </a:spcBef>
              <a:spcAft>
                <a:spcPts val="0"/>
              </a:spcAft>
              <a:buClr>
                <a:schemeClr val="lt1"/>
              </a:buClr>
              <a:buSzPts val="1800"/>
              <a:buChar char="•"/>
            </a:pPr>
            <a:r>
              <a:rPr lang="en-US" sz="1400" dirty="0"/>
              <a:t>Regular Updates</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63559"/>
    </mc:Choice>
    <mc:Fallback>
      <p:transition spd="slow" advTm="63559"/>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CONCLUSIONS</a:t>
            </a:r>
            <a:endParaRPr dirty="0"/>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The Green Pace security policy emphasizes early implementation and prevention while considering the challenges of complexity and resource allocation. By following established security standards and best practices, along with the recommendations provided, the development team can enhance security measures, prevent vulnerabilities, and create a robust security posture for the organization's code development and systems architecture.</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30001"/>
    </mc:Choice>
    <mc:Fallback>
      <p:transition spd="slow" advTm="30001"/>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err="1"/>
              <a:t>Duhame</a:t>
            </a:r>
            <a:r>
              <a:rPr lang="en-US" dirty="0"/>
              <a:t>, R. (May 5, 2020). Information Security Policies: Why They Are Important. </a:t>
            </a:r>
            <a:r>
              <a:rPr lang="en-US" dirty="0">
                <a:hlinkClick r:id="rId4"/>
              </a:rPr>
              <a:t>https://linfordco.com/blog/information-security-policies/</a:t>
            </a:r>
            <a:endParaRPr lang="en-US" dirty="0"/>
          </a:p>
          <a:p>
            <a:pPr marL="228600" lvl="0" indent="-228600" algn="l" rtl="0">
              <a:lnSpc>
                <a:spcPct val="90000"/>
              </a:lnSpc>
              <a:spcBef>
                <a:spcPts val="0"/>
              </a:spcBef>
              <a:spcAft>
                <a:spcPts val="0"/>
              </a:spcAft>
              <a:buClr>
                <a:schemeClr val="lt1"/>
              </a:buClr>
              <a:buSzPts val="2200"/>
              <a:buChar char="•"/>
            </a:pPr>
            <a:r>
              <a:rPr lang="en-US" dirty="0"/>
              <a:t>Murray, A. (June 13, 2020). Secure Coding: A Practical Guide. </a:t>
            </a:r>
            <a:r>
              <a:rPr lang="en-US" dirty="0">
                <a:hlinkClick r:id="rId5"/>
              </a:rPr>
              <a:t>https://www.mend.io/blog/secure-coding/</a:t>
            </a:r>
            <a:endParaRPr lang="en-US" dirty="0"/>
          </a:p>
          <a:p>
            <a:pPr marL="228600" lvl="0" indent="-228600" algn="l" rtl="0">
              <a:lnSpc>
                <a:spcPct val="90000"/>
              </a:lnSpc>
              <a:spcBef>
                <a:spcPts val="0"/>
              </a:spcBef>
              <a:spcAft>
                <a:spcPts val="0"/>
              </a:spcAft>
              <a:buClr>
                <a:schemeClr val="lt1"/>
              </a:buClr>
              <a:buSzPts val="2200"/>
              <a:buChar char="•"/>
            </a:pPr>
            <a:r>
              <a:rPr lang="en-US" dirty="0" err="1"/>
              <a:t>Mylonas</a:t>
            </a:r>
            <a:r>
              <a:rPr lang="en-US" dirty="0"/>
              <a:t>, L. (November, 27, 2018). What is AAA Security? An introduction to authentications, </a:t>
            </a:r>
            <a:r>
              <a:rPr lang="en-US" dirty="0" err="1"/>
              <a:t>authorisation</a:t>
            </a:r>
            <a:r>
              <a:rPr lang="en-US" dirty="0"/>
              <a:t>, and accounting. </a:t>
            </a:r>
            <a:r>
              <a:rPr lang="en-US" dirty="0">
                <a:hlinkClick r:id="rId6"/>
              </a:rPr>
              <a:t>https://codebots.com/application-security/aaa-security-an-introduction-to-authentication-authorisation-accounting</a:t>
            </a:r>
            <a:endParaRPr lang="en-US" dirty="0"/>
          </a:p>
          <a:p>
            <a:pPr marL="228600" lvl="0" indent="-228600" algn="l" rtl="0">
              <a:lnSpc>
                <a:spcPct val="90000"/>
              </a:lnSpc>
              <a:spcBef>
                <a:spcPts val="0"/>
              </a:spcBef>
              <a:spcAft>
                <a:spcPts val="0"/>
              </a:spcAft>
              <a:buClr>
                <a:schemeClr val="lt1"/>
              </a:buClr>
              <a:buSzPts val="2200"/>
              <a:buChar char="•"/>
            </a:pPr>
            <a:r>
              <a:rPr lang="en-US" dirty="0"/>
              <a:t>Kueh, T. (January 15, 2020). A Practical Guide to Zero-Trust Security. </a:t>
            </a:r>
            <a:r>
              <a:rPr lang="en-US" dirty="0">
                <a:hlinkClick r:id="rId7"/>
              </a:rPr>
              <a:t>https://threatpost.com/practical-guide-zero-trust-security/151912/</a:t>
            </a:r>
            <a:endParaRPr lang="en-US" dirty="0"/>
          </a:p>
          <a:p>
            <a:pPr marL="228600" lvl="0" indent="-228600" algn="l" rtl="0">
              <a:lnSpc>
                <a:spcPct val="90000"/>
              </a:lnSpc>
              <a:spcBef>
                <a:spcPts val="0"/>
              </a:spcBef>
              <a:spcAft>
                <a:spcPts val="0"/>
              </a:spcAft>
              <a:buClr>
                <a:schemeClr val="lt1"/>
              </a:buClr>
              <a:buSzPts val="2200"/>
              <a:buChar char="•"/>
            </a:pPr>
            <a:r>
              <a:rPr lang="en-US" dirty="0" err="1"/>
              <a:t>Seacord</a:t>
            </a:r>
            <a:r>
              <a:rPr lang="en-US" dirty="0"/>
              <a:t>, R. (2013). Secure Coding in C and C++. Addison-Wesley [Second Edition]. ISBN-13: 978-0-13-298197-2</a:t>
            </a:r>
            <a:endParaRPr dirty="0"/>
          </a:p>
        </p:txBody>
      </p:sp>
      <p:pic>
        <p:nvPicPr>
          <p:cNvPr id="239" name="Google Shape;239;p14" descr="Green Pace logo"/>
          <p:cNvPicPr preferRelativeResize="0"/>
          <p:nvPr/>
        </p:nvPicPr>
        <p:blipFill>
          <a:blip r:embed="rId8">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2654"/>
    </mc:Choice>
    <mc:Fallback>
      <p:transition spd="slow" advTm="1265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5590270" y="1665153"/>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
        <p:nvSpPr>
          <p:cNvPr id="4" name="Text Placeholder 3">
            <a:extLst>
              <a:ext uri="{FF2B5EF4-FFF2-40B4-BE49-F238E27FC236}">
                <a16:creationId xmlns:a16="http://schemas.microsoft.com/office/drawing/2014/main" id="{E78A7EFB-75E4-1971-A861-55A4719895EF}"/>
              </a:ext>
            </a:extLst>
          </p:cNvPr>
          <p:cNvSpPr>
            <a:spLocks noGrp="1"/>
          </p:cNvSpPr>
          <p:nvPr>
            <p:ph type="body" idx="1"/>
          </p:nvPr>
        </p:nvSpPr>
        <p:spPr>
          <a:xfrm>
            <a:off x="148473" y="1585117"/>
            <a:ext cx="5224805" cy="5089060"/>
          </a:xfrm>
        </p:spPr>
        <p:txBody>
          <a:bodyPr>
            <a:normAutofit fontScale="77500" lnSpcReduction="20000"/>
          </a:bodyPr>
          <a:lstStyle/>
          <a:p>
            <a:r>
              <a:rPr lang="en-US" dirty="0"/>
              <a:t>The Green Pace Security Policy ensures security, integrity, and compliance of software applications developed by Green Pace. The policy addresses cybersecurity challenges and aligns with sustainable practices.</a:t>
            </a:r>
          </a:p>
          <a:p>
            <a:r>
              <a:rPr lang="en-US" dirty="0"/>
              <a:t>Security is integrated throughout the development lifecycle, supporting the defense-in-depth approach with multiple layers of protection.</a:t>
            </a:r>
          </a:p>
          <a:p>
            <a:r>
              <a:rPr lang="en-US" dirty="0"/>
              <a:t>Secure coding standards, automated testing, threat modeling, access control, encryption, and regular audits are key practices.</a:t>
            </a:r>
          </a:p>
          <a:p>
            <a:r>
              <a:rPr lang="en-US" dirty="0"/>
              <a:t>The goal is to develop and maintain secure software solutions.</a:t>
            </a:r>
          </a:p>
          <a:p>
            <a:r>
              <a:rPr lang="en-US" dirty="0"/>
              <a:t>The policy will be regularly updated to adapt to evolving threats and industry best practices, demonstrating the company's commitment to secure and environmentally conscious software development.</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54939"/>
    </mc:Choice>
    <mc:Fallback>
      <p:transition spd="slow" advTm="5493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id="161" name="Google Shape;161;p4" descr="Alt text required"/>
          <p:cNvGraphicFramePr/>
          <p:nvPr>
            <p:extLst>
              <p:ext uri="{D42A27DB-BD31-4B8C-83A1-F6EECF244321}">
                <p14:modId xmlns:p14="http://schemas.microsoft.com/office/powerpoint/2010/main" val="2714026191"/>
              </p:ext>
            </p:extLst>
          </p:nvPr>
        </p:nvGraphicFramePr>
        <p:xfrm>
          <a:off x="1861847" y="2070327"/>
          <a:ext cx="7835225" cy="353865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Critical</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The most severe, they could lead to unauthorized access and data breaches. Our top priority for immediate mitigation.</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High</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Significant concerns, causing serious damage if exploited. We address these quickly to maintain our security posture.</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Medium</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Moderate impact on security. Unauthorized access to resources or limited data exposure might occur.</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Less critical issues with minimal impact. Our focus here is on maintaining a comprehensive approach.</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16891"/>
    </mc:Choice>
    <mc:Fallback>
      <p:transition spd="slow" advTm="11689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1970692"/>
            <a:ext cx="5410200" cy="4677056"/>
          </a:xfrm>
          <a:prstGeom prst="rect">
            <a:avLst/>
          </a:prstGeom>
          <a:noFill/>
          <a:ln>
            <a:noFill/>
          </a:ln>
        </p:spPr>
        <p:txBody>
          <a:bodyPr spcFirstLastPara="1" wrap="square" lIns="91425" tIns="45700" rIns="91425" bIns="45700" anchor="t" anchorCtr="0">
            <a:noAutofit/>
          </a:bodyPr>
          <a:lstStyle/>
          <a:p>
            <a:pPr marL="285750" indent="-285750">
              <a:spcBef>
                <a:spcPts val="0"/>
              </a:spcBef>
              <a:buSzPts val="2200"/>
            </a:pPr>
            <a:r>
              <a:rPr lang="en-US" sz="1600" b="1" dirty="0"/>
              <a:t>Validate Input Data:</a:t>
            </a:r>
          </a:p>
          <a:p>
            <a:pPr marL="285750" indent="-285750">
              <a:spcBef>
                <a:spcPts val="0"/>
              </a:spcBef>
              <a:buSzPts val="2200"/>
            </a:pPr>
            <a:endParaRPr lang="en-US" sz="1600" b="1" dirty="0"/>
          </a:p>
          <a:p>
            <a:pPr marL="285750" indent="-285750">
              <a:spcBef>
                <a:spcPts val="0"/>
              </a:spcBef>
              <a:buSzPts val="2200"/>
            </a:pPr>
            <a:r>
              <a:rPr lang="en-US" sz="1600" b="1" dirty="0"/>
              <a:t>Heed Compiler Warnings</a:t>
            </a:r>
          </a:p>
          <a:p>
            <a:pPr marL="285750" indent="-285750">
              <a:spcBef>
                <a:spcPts val="0"/>
              </a:spcBef>
              <a:buSzPts val="2200"/>
            </a:pPr>
            <a:endParaRPr lang="en-US" sz="1600" b="1" dirty="0"/>
          </a:p>
          <a:p>
            <a:pPr marL="285750" indent="-285750">
              <a:spcBef>
                <a:spcPts val="0"/>
              </a:spcBef>
              <a:buSzPts val="2200"/>
            </a:pPr>
            <a:r>
              <a:rPr lang="en-US" sz="1600" b="1" dirty="0"/>
              <a:t>Architect and Design for Security Policies</a:t>
            </a:r>
          </a:p>
          <a:p>
            <a:pPr marL="285750" indent="-285750">
              <a:spcBef>
                <a:spcPts val="0"/>
              </a:spcBef>
              <a:buSzPts val="2200"/>
            </a:pPr>
            <a:endParaRPr lang="en-US" sz="1600" b="1" dirty="0"/>
          </a:p>
          <a:p>
            <a:pPr marL="285750" indent="-285750">
              <a:spcBef>
                <a:spcPts val="0"/>
              </a:spcBef>
              <a:buSzPts val="2200"/>
            </a:pPr>
            <a:r>
              <a:rPr lang="en-US" sz="1600" b="1" dirty="0"/>
              <a:t>Keep It Simple</a:t>
            </a:r>
          </a:p>
          <a:p>
            <a:pPr marL="285750" indent="-285750">
              <a:spcBef>
                <a:spcPts val="0"/>
              </a:spcBef>
              <a:buSzPts val="2200"/>
            </a:pPr>
            <a:endParaRPr lang="en-US" sz="1600" b="1" dirty="0"/>
          </a:p>
          <a:p>
            <a:pPr marL="285750" indent="-285750">
              <a:spcBef>
                <a:spcPts val="0"/>
              </a:spcBef>
              <a:buSzPts val="2200"/>
            </a:pPr>
            <a:r>
              <a:rPr lang="en-US" sz="1600" b="1" dirty="0"/>
              <a:t>Default Deny</a:t>
            </a:r>
          </a:p>
          <a:p>
            <a:pPr marL="285750" indent="-285750">
              <a:spcBef>
                <a:spcPts val="0"/>
              </a:spcBef>
              <a:buSzPts val="2200"/>
            </a:pPr>
            <a:endParaRPr lang="en-US" sz="1600" b="1" dirty="0"/>
          </a:p>
          <a:p>
            <a:pPr marL="285750" indent="-285750">
              <a:spcBef>
                <a:spcPts val="0"/>
              </a:spcBef>
              <a:buSzPts val="2200"/>
            </a:pPr>
            <a:r>
              <a:rPr lang="en-US" sz="1600" b="1" dirty="0"/>
              <a:t>Adhere to the Principle of Least Privilege</a:t>
            </a:r>
          </a:p>
          <a:p>
            <a:pPr marL="285750" indent="-285750">
              <a:spcBef>
                <a:spcPts val="0"/>
              </a:spcBef>
              <a:buSzPts val="2200"/>
            </a:pPr>
            <a:endParaRPr lang="en-US" sz="1600" b="1" dirty="0"/>
          </a:p>
          <a:p>
            <a:pPr marL="285750" indent="-285750">
              <a:spcBef>
                <a:spcPts val="0"/>
              </a:spcBef>
              <a:buSzPts val="2200"/>
            </a:pPr>
            <a:r>
              <a:rPr lang="en-US" sz="1600" b="1" dirty="0"/>
              <a:t>Sanitize Data Sent to Other Systems</a:t>
            </a:r>
          </a:p>
          <a:p>
            <a:pPr marL="285750" indent="-285750">
              <a:spcBef>
                <a:spcPts val="0"/>
              </a:spcBef>
              <a:buSzPts val="2200"/>
            </a:pPr>
            <a:endParaRPr lang="en-US" sz="1600" b="1" dirty="0"/>
          </a:p>
          <a:p>
            <a:pPr marL="285750" indent="-285750">
              <a:spcBef>
                <a:spcPts val="0"/>
              </a:spcBef>
              <a:buSzPts val="2200"/>
            </a:pPr>
            <a:r>
              <a:rPr lang="en-US" sz="1600" b="1" dirty="0"/>
              <a:t>Practice Defense in Depth</a:t>
            </a:r>
          </a:p>
          <a:p>
            <a:pPr marL="285750" indent="-285750">
              <a:spcBef>
                <a:spcPts val="0"/>
              </a:spcBef>
              <a:buSzPts val="2200"/>
            </a:pPr>
            <a:endParaRPr lang="en-US" sz="1600" b="1" dirty="0"/>
          </a:p>
          <a:p>
            <a:pPr marL="285750" indent="-285750">
              <a:spcBef>
                <a:spcPts val="0"/>
              </a:spcBef>
              <a:buSzPts val="2200"/>
            </a:pPr>
            <a:r>
              <a:rPr lang="en-US" sz="1600" b="1" dirty="0"/>
              <a:t>Use Effective Quality Assurance Techniques</a:t>
            </a:r>
          </a:p>
          <a:p>
            <a:pPr marL="285750" indent="-285750">
              <a:spcBef>
                <a:spcPts val="0"/>
              </a:spcBef>
              <a:buSzPts val="2200"/>
            </a:pPr>
            <a:endParaRPr lang="en-US" sz="1600" b="1" dirty="0"/>
          </a:p>
          <a:p>
            <a:pPr marL="285750" indent="-285750">
              <a:spcBef>
                <a:spcPts val="0"/>
              </a:spcBef>
              <a:buSzPts val="2200"/>
            </a:pPr>
            <a:r>
              <a:rPr lang="en-US" sz="1600" b="1" dirty="0"/>
              <a:t>Adopt a Secure Coding Standard</a:t>
            </a:r>
          </a:p>
          <a:p>
            <a:pPr marL="0" lvl="0" indent="0" algn="l" rtl="0">
              <a:lnSpc>
                <a:spcPct val="90000"/>
              </a:lnSpc>
              <a:spcBef>
                <a:spcPts val="0"/>
              </a:spcBef>
              <a:spcAft>
                <a:spcPts val="0"/>
              </a:spcAft>
              <a:buClr>
                <a:schemeClr val="lt1"/>
              </a:buClr>
              <a:buSzPts val="2200"/>
              <a:buNone/>
            </a:pPr>
            <a:endParaRPr lang="en-US" sz="1050"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51701"/>
    </mc:Choice>
    <mc:Fallback>
      <p:transition spd="slow" advTm="5170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221325" y="1840394"/>
            <a:ext cx="5145317" cy="505570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000"/>
              <a:buNone/>
            </a:pPr>
            <a:r>
              <a:rPr lang="en-US" sz="1600" b="1" dirty="0"/>
              <a:t>Critical Vulnerabilities (Rank 1):</a:t>
            </a:r>
          </a:p>
          <a:p>
            <a:pPr marL="228600" lvl="0" indent="-228600" algn="l" rtl="0">
              <a:lnSpc>
                <a:spcPct val="90000"/>
              </a:lnSpc>
              <a:spcBef>
                <a:spcPts val="0"/>
              </a:spcBef>
              <a:spcAft>
                <a:spcPts val="0"/>
              </a:spcAft>
              <a:buClr>
                <a:schemeClr val="lt1"/>
              </a:buClr>
              <a:buSzPts val="2000"/>
              <a:buChar char="•"/>
            </a:pPr>
            <a:endParaRPr lang="en-US" sz="1600" dirty="0"/>
          </a:p>
          <a:p>
            <a:pPr marL="228600" lvl="0" indent="-228600" algn="l" rtl="0">
              <a:lnSpc>
                <a:spcPct val="90000"/>
              </a:lnSpc>
              <a:spcBef>
                <a:spcPts val="0"/>
              </a:spcBef>
              <a:spcAft>
                <a:spcPts val="0"/>
              </a:spcAft>
              <a:buClr>
                <a:schemeClr val="lt1"/>
              </a:buClr>
              <a:buSzPts val="2000"/>
              <a:buChar char="•"/>
            </a:pPr>
            <a:r>
              <a:rPr lang="en-US" sz="1600" dirty="0"/>
              <a:t>Data Type: Mishandling data types can lead to memory corruption and unauthorized access.</a:t>
            </a:r>
          </a:p>
          <a:p>
            <a:pPr marL="228600" lvl="0" indent="-228600" algn="l" rtl="0">
              <a:lnSpc>
                <a:spcPct val="90000"/>
              </a:lnSpc>
              <a:spcBef>
                <a:spcPts val="0"/>
              </a:spcBef>
              <a:spcAft>
                <a:spcPts val="0"/>
              </a:spcAft>
              <a:buClr>
                <a:schemeClr val="lt1"/>
              </a:buClr>
              <a:buSzPts val="2000"/>
              <a:buChar char="•"/>
            </a:pPr>
            <a:r>
              <a:rPr lang="en-US" sz="1600" dirty="0"/>
              <a:t>SQL Injection: Failing to validate input can expose databases to injection attacks.</a:t>
            </a:r>
          </a:p>
          <a:p>
            <a:pPr marL="228600" lvl="0" indent="-228600" algn="l" rtl="0">
              <a:lnSpc>
                <a:spcPct val="90000"/>
              </a:lnSpc>
              <a:spcBef>
                <a:spcPts val="0"/>
              </a:spcBef>
              <a:spcAft>
                <a:spcPts val="0"/>
              </a:spcAft>
              <a:buClr>
                <a:schemeClr val="lt1"/>
              </a:buClr>
              <a:buSzPts val="2000"/>
              <a:buChar char="•"/>
            </a:pPr>
            <a:r>
              <a:rPr lang="en-US" sz="1600" dirty="0"/>
              <a:t>Memory Protection: Not implementing memory protection can result in buffer overflows and code execution vulnerabilities.</a:t>
            </a:r>
          </a:p>
          <a:p>
            <a:pPr marL="228600" lvl="0" indent="-228600" algn="l" rtl="0">
              <a:lnSpc>
                <a:spcPct val="90000"/>
              </a:lnSpc>
              <a:spcBef>
                <a:spcPts val="0"/>
              </a:spcBef>
              <a:spcAft>
                <a:spcPts val="0"/>
              </a:spcAft>
              <a:buClr>
                <a:schemeClr val="lt1"/>
              </a:buClr>
              <a:buSzPts val="2000"/>
              <a:buChar char="•"/>
            </a:pPr>
            <a:endParaRPr lang="en-US" sz="1600" dirty="0"/>
          </a:p>
          <a:p>
            <a:pPr marL="0" lvl="0" indent="0" algn="l" rtl="0">
              <a:lnSpc>
                <a:spcPct val="90000"/>
              </a:lnSpc>
              <a:spcBef>
                <a:spcPts val="0"/>
              </a:spcBef>
              <a:spcAft>
                <a:spcPts val="0"/>
              </a:spcAft>
              <a:buClr>
                <a:schemeClr val="lt1"/>
              </a:buClr>
              <a:buSzPts val="2000"/>
              <a:buNone/>
            </a:pPr>
            <a:r>
              <a:rPr lang="en-US" sz="1600" b="1" dirty="0"/>
              <a:t>High Vulnerabilities (Rank 2):</a:t>
            </a:r>
          </a:p>
          <a:p>
            <a:pPr marL="228600" lvl="0" indent="-228600" algn="l" rtl="0">
              <a:lnSpc>
                <a:spcPct val="90000"/>
              </a:lnSpc>
              <a:spcBef>
                <a:spcPts val="0"/>
              </a:spcBef>
              <a:spcAft>
                <a:spcPts val="0"/>
              </a:spcAft>
              <a:buClr>
                <a:schemeClr val="lt1"/>
              </a:buClr>
              <a:buSzPts val="2000"/>
              <a:buChar char="•"/>
            </a:pPr>
            <a:endParaRPr lang="en-US" sz="1600" dirty="0"/>
          </a:p>
          <a:p>
            <a:pPr marL="228600" lvl="0" indent="-228600" algn="l" rtl="0">
              <a:lnSpc>
                <a:spcPct val="90000"/>
              </a:lnSpc>
              <a:spcBef>
                <a:spcPts val="0"/>
              </a:spcBef>
              <a:spcAft>
                <a:spcPts val="0"/>
              </a:spcAft>
              <a:buClr>
                <a:schemeClr val="lt1"/>
              </a:buClr>
              <a:buSzPts val="2000"/>
              <a:buChar char="•"/>
            </a:pPr>
            <a:r>
              <a:rPr lang="en-US" sz="1600" dirty="0"/>
              <a:t>Data Value: Incorrect data value handling might lead to logical errors and unauthorized access.</a:t>
            </a:r>
          </a:p>
          <a:p>
            <a:pPr marL="228600" lvl="0" indent="-228600" algn="l" rtl="0">
              <a:lnSpc>
                <a:spcPct val="90000"/>
              </a:lnSpc>
              <a:spcBef>
                <a:spcPts val="0"/>
              </a:spcBef>
              <a:spcAft>
                <a:spcPts val="0"/>
              </a:spcAft>
              <a:buClr>
                <a:schemeClr val="lt1"/>
              </a:buClr>
              <a:buSzPts val="2000"/>
              <a:buChar char="•"/>
            </a:pPr>
            <a:r>
              <a:rPr lang="en-US" sz="1600" dirty="0"/>
              <a:t>String Correctness: Improper string manipulation can result in buffer overflows and injection attacks.</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Google Shape;175;p6">
            <a:extLst>
              <a:ext uri="{FF2B5EF4-FFF2-40B4-BE49-F238E27FC236}">
                <a16:creationId xmlns:a16="http://schemas.microsoft.com/office/drawing/2014/main" id="{7A06AF6B-F81B-0C53-D718-74A66ED69C50}"/>
              </a:ext>
            </a:extLst>
          </p:cNvPr>
          <p:cNvSpPr txBox="1">
            <a:spLocks/>
          </p:cNvSpPr>
          <p:nvPr/>
        </p:nvSpPr>
        <p:spPr>
          <a:xfrm>
            <a:off x="5641594" y="1840394"/>
            <a:ext cx="5885780" cy="494511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228600" indent="-228600">
              <a:spcBef>
                <a:spcPts val="0"/>
              </a:spcBef>
              <a:buSzPts val="2000"/>
            </a:pPr>
            <a:r>
              <a:rPr lang="en-US" sz="1600" dirty="0"/>
              <a:t>Assertions: Ignoring assertion failures may lead to unexpected behavior and potential security gaps.</a:t>
            </a:r>
          </a:p>
          <a:p>
            <a:pPr marL="0" indent="0">
              <a:spcBef>
                <a:spcPts val="0"/>
              </a:spcBef>
              <a:buSzPts val="2000"/>
              <a:buNone/>
            </a:pPr>
            <a:endParaRPr lang="en-US" sz="1600" dirty="0"/>
          </a:p>
          <a:p>
            <a:pPr marL="0" indent="0">
              <a:spcBef>
                <a:spcPts val="0"/>
              </a:spcBef>
              <a:buSzPts val="2000"/>
              <a:buNone/>
            </a:pPr>
            <a:r>
              <a:rPr lang="en-US" sz="1600" b="1" dirty="0"/>
              <a:t>Medium Vulnerabilities (Rank 3):</a:t>
            </a:r>
          </a:p>
          <a:p>
            <a:pPr marL="228600" indent="-228600">
              <a:spcBef>
                <a:spcPts val="0"/>
              </a:spcBef>
              <a:buSzPts val="2000"/>
            </a:pPr>
            <a:endParaRPr lang="en-US" sz="1600" dirty="0"/>
          </a:p>
          <a:p>
            <a:pPr marL="228600" indent="-228600">
              <a:spcBef>
                <a:spcPts val="0"/>
              </a:spcBef>
              <a:buSzPts val="2000"/>
            </a:pPr>
            <a:r>
              <a:rPr lang="en-US" sz="1600" dirty="0"/>
              <a:t>Exceptions: Mishandling exceptions can expose sensitive information and impact application stability.</a:t>
            </a:r>
          </a:p>
          <a:p>
            <a:pPr marL="228600" indent="-228600">
              <a:spcBef>
                <a:spcPts val="0"/>
              </a:spcBef>
              <a:buSzPts val="2000"/>
            </a:pPr>
            <a:r>
              <a:rPr lang="en-US" sz="1600" dirty="0"/>
              <a:t>Input/Output: Insufficient validation of input/output operations may lead to data leakage and manipulation.</a:t>
            </a:r>
          </a:p>
          <a:p>
            <a:pPr marL="228600" indent="-228600">
              <a:spcBef>
                <a:spcPts val="0"/>
              </a:spcBef>
              <a:buSzPts val="2000"/>
            </a:pPr>
            <a:r>
              <a:rPr lang="en-US" sz="1600" dirty="0"/>
              <a:t>Environment: Not considering the runtime environment can introduce vulnerabilities and instability.</a:t>
            </a:r>
          </a:p>
          <a:p>
            <a:pPr marL="0" indent="0">
              <a:spcBef>
                <a:spcPts val="0"/>
              </a:spcBef>
              <a:buSzPts val="2000"/>
              <a:buNone/>
            </a:pPr>
            <a:endParaRPr lang="en-US" sz="1600" dirty="0"/>
          </a:p>
          <a:p>
            <a:pPr marL="0" indent="0">
              <a:spcBef>
                <a:spcPts val="0"/>
              </a:spcBef>
              <a:buSzPts val="2000"/>
              <a:buNone/>
            </a:pPr>
            <a:r>
              <a:rPr lang="en-US" sz="1600" b="1" dirty="0"/>
              <a:t>Low Vulnerabilities (Rank 4):</a:t>
            </a:r>
          </a:p>
          <a:p>
            <a:pPr marL="228600" indent="-228600">
              <a:spcBef>
                <a:spcPts val="0"/>
              </a:spcBef>
              <a:buSzPts val="2000"/>
            </a:pPr>
            <a:endParaRPr lang="en-US" sz="1600" dirty="0"/>
          </a:p>
          <a:p>
            <a:pPr marL="228600" indent="-228600">
              <a:spcBef>
                <a:spcPts val="0"/>
              </a:spcBef>
              <a:buSzPts val="2000"/>
            </a:pPr>
            <a:r>
              <a:rPr lang="en-US" sz="1600" dirty="0"/>
              <a:t>Arrays: Poorly managed arrays can result in memory access errors and potential information exposure.</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36037"/>
    </mc:Choice>
    <mc:Fallback>
      <p:transition spd="slow" advTm="3603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1860332"/>
            <a:ext cx="10820400" cy="4563306"/>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ts val="2000"/>
              <a:buChar char="•"/>
            </a:pPr>
            <a:r>
              <a:rPr lang="en-US" sz="1800" dirty="0"/>
              <a:t>Encryption at rest secures stored data, applying encryption to storage media like hard drives and databases. This policy safeguards information from physical theft or unauthorized access. All sensitive data on company devices must be encrypted using strong algorithms, with controlled access to keys and decryption processes limited to authorized personnel. Ensuring secure key storage prevents unauthorized access.</a:t>
            </a:r>
          </a:p>
          <a:p>
            <a:pPr marL="0" lvl="0" indent="0" algn="l" rtl="0">
              <a:lnSpc>
                <a:spcPct val="90000"/>
              </a:lnSpc>
              <a:spcBef>
                <a:spcPts val="0"/>
              </a:spcBef>
              <a:spcAft>
                <a:spcPts val="0"/>
              </a:spcAft>
              <a:buClr>
                <a:schemeClr val="lt1"/>
              </a:buClr>
              <a:buSzPts val="2000"/>
              <a:buNone/>
            </a:pPr>
            <a:endParaRPr lang="en-US" sz="1800" dirty="0"/>
          </a:p>
          <a:p>
            <a:pPr marL="228600" lvl="0" indent="-228600" algn="l" rtl="0">
              <a:lnSpc>
                <a:spcPct val="90000"/>
              </a:lnSpc>
              <a:spcBef>
                <a:spcPts val="0"/>
              </a:spcBef>
              <a:spcAft>
                <a:spcPts val="0"/>
              </a:spcAft>
              <a:buClr>
                <a:schemeClr val="lt1"/>
              </a:buClr>
              <a:buSzPts val="2000"/>
              <a:buChar char="•"/>
            </a:pPr>
            <a:r>
              <a:rPr lang="en-US" sz="1800" dirty="0"/>
              <a:t>Encryption in flight involves securing data during transmission over networks to prevent interception and eavesdropping. This type of encryption safeguards data over the internet, intranets, and other communication channels. To ensure data confidentiality, all communication over public or untrusted networks must be encrypted using protocols like TLS/SSL. This policy applies to both internal system communication and data exchanges with external parties, ensuring the protection of sensitive information during transit.</a:t>
            </a:r>
          </a:p>
          <a:p>
            <a:pPr marL="0" lvl="0" indent="0" algn="l" rtl="0">
              <a:lnSpc>
                <a:spcPct val="90000"/>
              </a:lnSpc>
              <a:spcBef>
                <a:spcPts val="0"/>
              </a:spcBef>
              <a:spcAft>
                <a:spcPts val="0"/>
              </a:spcAft>
              <a:buClr>
                <a:schemeClr val="lt1"/>
              </a:buClr>
              <a:buSzPts val="2000"/>
              <a:buNone/>
            </a:pPr>
            <a:endParaRPr lang="en-US" sz="1800" dirty="0"/>
          </a:p>
          <a:p>
            <a:pPr marL="228600" lvl="0" indent="-228600" algn="l" rtl="0">
              <a:lnSpc>
                <a:spcPct val="90000"/>
              </a:lnSpc>
              <a:spcBef>
                <a:spcPts val="0"/>
              </a:spcBef>
              <a:spcAft>
                <a:spcPts val="0"/>
              </a:spcAft>
              <a:buClr>
                <a:schemeClr val="lt1"/>
              </a:buClr>
              <a:buSzPts val="2000"/>
              <a:buChar char="•"/>
            </a:pPr>
            <a:r>
              <a:rPr lang="en-US" sz="1800" dirty="0"/>
              <a:t>Encryption in use preserves data encryption during processing by applications or services, proving crucial for sensitive data processed in untrusted environments like cloud services. Employing secure applications and services that support this encryption is essential, restricting access to decrypted data to the minimum necessary for tasks. Proper management and secure disposal of encryption keys used during processing are vital. Adhering to this policy ensures data confidentiality throughout its processing lifecycle, guarding against breaches and unauthorized access.</a:t>
            </a:r>
            <a:endParaRPr sz="18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53315"/>
    </mc:Choice>
    <mc:Fallback>
      <p:transition spd="slow" advTm="5331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1702676"/>
            <a:ext cx="10820400" cy="488707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3200" dirty="0"/>
              <a:t>Authentication ensures entry for legitimate users, employing methods like multi-factor authentication. </a:t>
            </a:r>
          </a:p>
          <a:p>
            <a:pPr marL="228600" lvl="0" indent="-228600" algn="l" rtl="0">
              <a:lnSpc>
                <a:spcPct val="90000"/>
              </a:lnSpc>
              <a:spcBef>
                <a:spcPts val="0"/>
              </a:spcBef>
              <a:spcAft>
                <a:spcPts val="0"/>
              </a:spcAft>
              <a:buClr>
                <a:schemeClr val="lt1"/>
              </a:buClr>
              <a:buSzPts val="2400"/>
              <a:buChar char="•"/>
            </a:pPr>
            <a:endParaRPr lang="en-US" sz="3200" dirty="0"/>
          </a:p>
          <a:p>
            <a:pPr marL="228600" lvl="0" indent="-228600" algn="l" rtl="0">
              <a:lnSpc>
                <a:spcPct val="90000"/>
              </a:lnSpc>
              <a:spcBef>
                <a:spcPts val="0"/>
              </a:spcBef>
              <a:spcAft>
                <a:spcPts val="0"/>
              </a:spcAft>
              <a:buClr>
                <a:schemeClr val="lt1"/>
              </a:buClr>
              <a:buSzPts val="2400"/>
              <a:buChar char="•"/>
            </a:pPr>
            <a:r>
              <a:rPr lang="en-US" sz="3200" dirty="0"/>
              <a:t>Authorization tailors access, adhering to least privilege principles. </a:t>
            </a:r>
          </a:p>
          <a:p>
            <a:pPr marL="0" lvl="0" indent="0" algn="l" rtl="0">
              <a:lnSpc>
                <a:spcPct val="90000"/>
              </a:lnSpc>
              <a:spcBef>
                <a:spcPts val="0"/>
              </a:spcBef>
              <a:spcAft>
                <a:spcPts val="0"/>
              </a:spcAft>
              <a:buClr>
                <a:schemeClr val="lt1"/>
              </a:buClr>
              <a:buSzPts val="2400"/>
              <a:buNone/>
            </a:pPr>
            <a:endParaRPr lang="en-US" sz="3200" dirty="0"/>
          </a:p>
          <a:p>
            <a:pPr marL="228600" lvl="0" indent="-228600" algn="l" rtl="0">
              <a:lnSpc>
                <a:spcPct val="90000"/>
              </a:lnSpc>
              <a:spcBef>
                <a:spcPts val="0"/>
              </a:spcBef>
              <a:spcAft>
                <a:spcPts val="0"/>
              </a:spcAft>
              <a:buClr>
                <a:schemeClr val="lt1"/>
              </a:buClr>
              <a:buSzPts val="2400"/>
              <a:buChar char="•"/>
            </a:pPr>
            <a:r>
              <a:rPr lang="en-US" sz="3200" dirty="0"/>
              <a:t>Accounting records activities for traceability. </a:t>
            </a: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01606"/>
    </mc:Choice>
    <mc:Fallback>
      <p:transition spd="slow" advTm="10160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err="1"/>
              <a:t>ReserveIncreasesCapacity</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725417C3-7F4D-7858-04CF-72E359EBFA8F}"/>
              </a:ext>
            </a:extLst>
          </p:cNvPr>
          <p:cNvPicPr>
            <a:picLocks noChangeAspect="1"/>
          </p:cNvPicPr>
          <p:nvPr/>
        </p:nvPicPr>
        <p:blipFill>
          <a:blip r:embed="rId5"/>
          <a:stretch>
            <a:fillRect/>
          </a:stretch>
        </p:blipFill>
        <p:spPr>
          <a:xfrm>
            <a:off x="1693608" y="2477184"/>
            <a:ext cx="8592749" cy="2543530"/>
          </a:xfrm>
          <a:prstGeom prst="rect">
            <a:avLst/>
          </a:prstGeom>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34127"/>
    </mc:Choice>
    <mc:Fallback>
      <p:transition spd="slow" advTm="3412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1521069" y="764373"/>
            <a:ext cx="9985131" cy="1310612"/>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err="1"/>
              <a:t>SizeEqualsNumberOfAddedElements</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B9022DA3-24C9-8A9D-E3E5-34A71B092E95}"/>
              </a:ext>
            </a:extLst>
          </p:cNvPr>
          <p:cNvPicPr>
            <a:picLocks noChangeAspect="1"/>
          </p:cNvPicPr>
          <p:nvPr/>
        </p:nvPicPr>
        <p:blipFill>
          <a:blip r:embed="rId5"/>
          <a:stretch>
            <a:fillRect/>
          </a:stretch>
        </p:blipFill>
        <p:spPr>
          <a:xfrm>
            <a:off x="1847257" y="2781209"/>
            <a:ext cx="8497486" cy="1295581"/>
          </a:xfrm>
          <a:prstGeom prst="rect">
            <a:avLst/>
          </a:prstGeom>
        </p:spPr>
      </p:pic>
    </p:spTree>
    <p:custDataLst>
      <p:tags r:id="rId1"/>
    </p:custDataLst>
    <p:extLst>
      <p:ext uri="{BB962C8B-B14F-4D97-AF65-F5344CB8AC3E}">
        <p14:creationId xmlns:p14="http://schemas.microsoft.com/office/powerpoint/2010/main" val="369151083"/>
      </p:ext>
    </p:extLst>
  </p:cSld>
  <p:clrMapOvr>
    <a:masterClrMapping/>
  </p:clrMapOvr>
  <mc:AlternateContent xmlns:mc="http://schemas.openxmlformats.org/markup-compatibility/2006">
    <mc:Choice xmlns:p14="http://schemas.microsoft.com/office/powerpoint/2010/main" Requires="p14">
      <p:transition spd="slow" p14:dur="2000" advTm="27292"/>
    </mc:Choice>
    <mc:Fallback>
      <p:transition spd="slow" advTm="27292"/>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microsoft.com/office/2006/metadata/properties"/>
    <ds:schemaRef ds:uri="http://purl.org/dc/elements/1.1/"/>
    <ds:schemaRef ds:uri="http://purl.org/dc/dcmitype/"/>
    <ds:schemaRef ds:uri="http://schemas.microsoft.com/office/2006/documentManagement/types"/>
    <ds:schemaRef ds:uri="http://www.w3.org/XML/1998/namespace"/>
    <ds:schemaRef ds:uri="http://purl.org/dc/term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265</TotalTime>
  <Words>2885</Words>
  <Application>Microsoft Office PowerPoint</Application>
  <PresentationFormat>Widescreen</PresentationFormat>
  <Paragraphs>151</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Century Gothic</vt:lpstr>
      <vt:lpstr>Calibri</vt:lpstr>
      <vt:lpstr>Arial</vt:lpstr>
      <vt:lpstr>Vapor Trail</vt:lpstr>
      <vt:lpstr>Green Pace</vt:lpstr>
      <vt:lpstr>OVERVIEW: DEFENSE IN DEPTH</vt:lpstr>
      <vt:lpstr>THREATS MATRIX</vt:lpstr>
      <vt:lpstr>10 PRINCIPLES</vt:lpstr>
      <vt:lpstr>CODING STANDARDS</vt:lpstr>
      <vt:lpstr>ENCRYPTION POLICIES</vt:lpstr>
      <vt:lpstr>TRIPLE-A POLICIES</vt:lpstr>
      <vt:lpstr>ReserveIncreasesCapacity</vt:lpstr>
      <vt:lpstr>SizeEqualsNumberOfAddedElements</vt:lpstr>
      <vt:lpstr>AccessOutOfRange</vt:lpstr>
      <vt:lpstr>CannotAddNegativeNumberOfElements</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Allen, David</cp:lastModifiedBy>
  <cp:revision>5</cp:revision>
  <dcterms:created xsi:type="dcterms:W3CDTF">2020-08-19T17:59:24Z</dcterms:created>
  <dcterms:modified xsi:type="dcterms:W3CDTF">2023-08-14T04:14:06Z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