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278" r:id="rId5"/>
    <p:sldId id="318" r:id="rId6"/>
    <p:sldId id="319" r:id="rId7"/>
    <p:sldId id="309" r:id="rId8"/>
    <p:sldId id="295" r:id="rId9"/>
    <p:sldId id="310" r:id="rId10"/>
    <p:sldId id="311" r:id="rId11"/>
    <p:sldId id="312" r:id="rId12"/>
    <p:sldId id="313" r:id="rId13"/>
    <p:sldId id="314" r:id="rId14"/>
    <p:sldId id="316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DD2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4135" y="69574"/>
            <a:ext cx="6543729" cy="3139970"/>
          </a:xfrm>
        </p:spPr>
        <p:txBody>
          <a:bodyPr/>
          <a:lstStyle/>
          <a:p>
            <a:r>
              <a:rPr lang="en-US" sz="3200" dirty="0"/>
              <a:t>Quality Control for Metal Casting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975" y="3932903"/>
            <a:ext cx="3493008" cy="1644724"/>
          </a:xfrm>
        </p:spPr>
        <p:txBody>
          <a:bodyPr/>
          <a:lstStyle/>
          <a:p>
            <a:r>
              <a:rPr lang="en-US" dirty="0"/>
              <a:t>Dallen Huang</a:t>
            </a:r>
          </a:p>
          <a:p>
            <a:endParaRPr lang="en-US" dirty="0"/>
          </a:p>
          <a:p>
            <a:r>
              <a:rPr lang="en-US" sz="2000" dirty="0"/>
              <a:t>Springboard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10873170" cy="514350"/>
          </a:xfrm>
        </p:spPr>
        <p:txBody>
          <a:bodyPr/>
          <a:lstStyle/>
          <a:p>
            <a:r>
              <a:rPr lang="en-US" sz="4400" dirty="0"/>
              <a:t>Neural Networks Model Overview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D2ED9-6997-5229-1176-543F956A7914}"/>
              </a:ext>
            </a:extLst>
          </p:cNvPr>
          <p:cNvSpPr txBox="1">
            <a:spLocks/>
          </p:cNvSpPr>
          <p:nvPr/>
        </p:nvSpPr>
        <p:spPr>
          <a:xfrm>
            <a:off x="1052267" y="1642318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Input</a:t>
            </a:r>
            <a:r>
              <a:rPr lang="en-US" b="0" i="0" dirty="0">
                <a:effectLst/>
                <a:latin typeface="Söhne"/>
              </a:rPr>
              <a:t>: 300*300 Greyscale Images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öhne"/>
              </a:rPr>
              <a:t>Output</a:t>
            </a:r>
            <a:r>
              <a:rPr lang="en-US" b="0" i="0" dirty="0">
                <a:effectLst/>
                <a:latin typeface="Söhne"/>
              </a:rPr>
              <a:t>: Binary Classification Signals</a:t>
            </a:r>
          </a:p>
          <a:p>
            <a:pPr marL="800100" lvl="1" indent="-342900"/>
            <a:r>
              <a:rPr lang="en-US" dirty="0">
                <a:latin typeface="Söhne"/>
              </a:rPr>
              <a:t>‘ok’: Product passes the quality check </a:t>
            </a:r>
          </a:p>
          <a:p>
            <a:pPr marL="800100" lvl="1" indent="-342900"/>
            <a:r>
              <a:rPr lang="en-US" dirty="0">
                <a:latin typeface="Söhne"/>
              </a:rPr>
              <a:t>‘defective’ : Product fails due to defects.</a:t>
            </a:r>
          </a:p>
          <a:p>
            <a:pPr marL="347472" lvl="1">
              <a:lnSpc>
                <a:spcPct val="150000"/>
              </a:lnSpc>
            </a:pPr>
            <a:r>
              <a:rPr lang="en-US" sz="2800" b="1" dirty="0">
                <a:latin typeface="Söhne"/>
              </a:rPr>
              <a:t>Accuracy: 80.30% (2023/11/16)</a:t>
            </a:r>
          </a:p>
          <a:p>
            <a:pPr marL="347472" lvl="1">
              <a:lnSpc>
                <a:spcPct val="150000"/>
              </a:lnSpc>
            </a:pPr>
            <a:r>
              <a:rPr lang="en-US" sz="2800" b="1" dirty="0">
                <a:latin typeface="Söhne"/>
              </a:rPr>
              <a:t>Loss: 0.65</a:t>
            </a:r>
          </a:p>
          <a:p>
            <a:pPr marL="347472" lvl="1">
              <a:lnSpc>
                <a:spcPct val="150000"/>
              </a:lnSpc>
            </a:pPr>
            <a:r>
              <a:rPr lang="en-US" sz="2800" b="1" dirty="0">
                <a:latin typeface="Söhne"/>
              </a:rPr>
              <a:t>Maintenance: Improve model with new image data</a:t>
            </a:r>
          </a:p>
          <a:p>
            <a:pPr marL="800100" lvl="1" indent="-342900"/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5356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9867114" cy="514350"/>
          </a:xfrm>
        </p:spPr>
        <p:txBody>
          <a:bodyPr/>
          <a:lstStyle/>
          <a:p>
            <a:r>
              <a:rPr lang="en-US" sz="4400" dirty="0"/>
              <a:t>Transforming Inspection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850E500-9D02-21E6-CCA0-6B6027C2BD7C}"/>
              </a:ext>
            </a:extLst>
          </p:cNvPr>
          <p:cNvSpPr/>
          <p:nvPr/>
        </p:nvSpPr>
        <p:spPr>
          <a:xfrm rot="16200000">
            <a:off x="5366262" y="1657249"/>
            <a:ext cx="804806" cy="1265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381EA8-718E-608D-59A6-EBFDAA0D1DC0}"/>
              </a:ext>
            </a:extLst>
          </p:cNvPr>
          <p:cNvSpPr/>
          <p:nvPr/>
        </p:nvSpPr>
        <p:spPr>
          <a:xfrm>
            <a:off x="1311216" y="1597548"/>
            <a:ext cx="3252619" cy="1334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Time-intensive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Operation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68C09B-261A-6C4F-E401-619AD97D85D0}"/>
              </a:ext>
            </a:extLst>
          </p:cNvPr>
          <p:cNvSpPr/>
          <p:nvPr/>
        </p:nvSpPr>
        <p:spPr>
          <a:xfrm>
            <a:off x="1311217" y="3044070"/>
            <a:ext cx="3252618" cy="1334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Cost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7EE7D4-C787-4E93-FCE8-E036E8509E65}"/>
              </a:ext>
            </a:extLst>
          </p:cNvPr>
          <p:cNvSpPr/>
          <p:nvPr/>
        </p:nvSpPr>
        <p:spPr>
          <a:xfrm>
            <a:off x="1311216" y="4490592"/>
            <a:ext cx="3252620" cy="1334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</a:t>
            </a:r>
            <a:r>
              <a:rPr lang="en-US" sz="2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Inspection Standards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E317E2-7BF0-7471-20FA-2AD4636C089B}"/>
              </a:ext>
            </a:extLst>
          </p:cNvPr>
          <p:cNvSpPr/>
          <p:nvPr/>
        </p:nvSpPr>
        <p:spPr>
          <a:xfrm>
            <a:off x="6973496" y="1597548"/>
            <a:ext cx="3335070" cy="1334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Automatic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AI-Powered Inspection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93C98B-D799-2965-BAD2-6AFED60CDF3A}"/>
              </a:ext>
            </a:extLst>
          </p:cNvPr>
          <p:cNvSpPr/>
          <p:nvPr/>
        </p:nvSpPr>
        <p:spPr>
          <a:xfrm>
            <a:off x="6973495" y="3057381"/>
            <a:ext cx="3395455" cy="1334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One-Time investigation with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Maintenance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031FA8-EAB1-B8A7-9835-742730FE5B28}"/>
              </a:ext>
            </a:extLst>
          </p:cNvPr>
          <p:cNvSpPr/>
          <p:nvPr/>
        </p:nvSpPr>
        <p:spPr>
          <a:xfrm>
            <a:off x="6973495" y="4517214"/>
            <a:ext cx="3395456" cy="1334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Continually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Over Time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30A4E7-E68D-D5FE-80AA-DA997FBCA807}"/>
              </a:ext>
            </a:extLst>
          </p:cNvPr>
          <p:cNvSpPr/>
          <p:nvPr/>
        </p:nvSpPr>
        <p:spPr>
          <a:xfrm rot="16200000">
            <a:off x="5366262" y="3091842"/>
            <a:ext cx="804806" cy="1265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05214F0-E2C1-9060-7453-E297DDE84C3A}"/>
              </a:ext>
            </a:extLst>
          </p:cNvPr>
          <p:cNvSpPr/>
          <p:nvPr/>
        </p:nvSpPr>
        <p:spPr>
          <a:xfrm rot="16200000">
            <a:off x="5366262" y="4457801"/>
            <a:ext cx="804806" cy="12654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Dallen Huang​</a:t>
            </a:r>
          </a:p>
          <a:p>
            <a:r>
              <a:rPr lang="en-US" dirty="0"/>
              <a:t>dallenwill@hotmail.com</a:t>
            </a:r>
          </a:p>
          <a:p>
            <a:r>
              <a:rPr lang="en-US" dirty="0"/>
              <a:t>2023-11-16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800106"/>
            <a:ext cx="6732566" cy="514350"/>
          </a:xfrm>
        </p:spPr>
        <p:txBody>
          <a:bodyPr/>
          <a:lstStyle/>
          <a:p>
            <a:r>
              <a:rPr lang="en-US" sz="4400"/>
              <a:t>The Product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7F893-C56C-CEA9-C468-72D486D76BA9}"/>
              </a:ext>
            </a:extLst>
          </p:cNvPr>
          <p:cNvSpPr txBox="1">
            <a:spLocks/>
          </p:cNvSpPr>
          <p:nvPr/>
        </p:nvSpPr>
        <p:spPr>
          <a:xfrm>
            <a:off x="762665" y="1937200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Söhne"/>
              </a:rPr>
              <a:t>N</a:t>
            </a:r>
            <a:r>
              <a:rPr lang="en-US" b="1" i="0" dirty="0">
                <a:effectLst/>
                <a:latin typeface="Söhne"/>
              </a:rPr>
              <a:t>ame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Submersible Pump Impeller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öhne"/>
              </a:rPr>
              <a:t>M</a:t>
            </a:r>
            <a:r>
              <a:rPr lang="en-US" b="1" i="0" dirty="0">
                <a:effectLst/>
                <a:latin typeface="Söhne"/>
              </a:rPr>
              <a:t>aterial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dirty="0">
                <a:latin typeface="Söhne"/>
              </a:rPr>
              <a:t>Stainless Steel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Manufacturing Processing</a:t>
            </a:r>
            <a:r>
              <a:rPr lang="en-US" b="0" i="0" dirty="0">
                <a:effectLst/>
                <a:latin typeface="Söhne"/>
              </a:rPr>
              <a:t>: Casting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Types of Defective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dirty="0">
                <a:latin typeface="Söhne"/>
              </a:rPr>
              <a:t>Blow holes, Pinholes, Burr, Shrinkage defects, Mold material defects, Pouring metal defects, Metallurgical defects</a:t>
            </a:r>
          </a:p>
        </p:txBody>
      </p:sp>
      <p:pic>
        <p:nvPicPr>
          <p:cNvPr id="9" name="Picture 8" descr="A close-up of a metal object&#10;&#10;Description automatically generated">
            <a:extLst>
              <a:ext uri="{FF2B5EF4-FFF2-40B4-BE49-F238E27FC236}">
                <a16:creationId xmlns:a16="http://schemas.microsoft.com/office/drawing/2014/main" id="{46B1DB1E-8AAE-9F8C-DF8D-48E8C929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96" y="669559"/>
            <a:ext cx="3479747" cy="34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800106"/>
            <a:ext cx="6732566" cy="514350"/>
          </a:xfrm>
        </p:spPr>
        <p:txBody>
          <a:bodyPr/>
          <a:lstStyle/>
          <a:p>
            <a:r>
              <a:rPr lang="en-US" sz="4400" dirty="0"/>
              <a:t>The Defective Products</a:t>
            </a:r>
          </a:p>
        </p:txBody>
      </p:sp>
      <p:pic>
        <p:nvPicPr>
          <p:cNvPr id="4" name="Picture 3" descr="A circular metal object with a hole&#10;&#10;Description automatically generated">
            <a:extLst>
              <a:ext uri="{FF2B5EF4-FFF2-40B4-BE49-F238E27FC236}">
                <a16:creationId xmlns:a16="http://schemas.microsoft.com/office/drawing/2014/main" id="{4B8D10CA-2D2E-4084-9525-DB75C1BD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97" y="1559473"/>
            <a:ext cx="2474197" cy="2474197"/>
          </a:xfrm>
          <a:prstGeom prst="rect">
            <a:avLst/>
          </a:prstGeom>
        </p:spPr>
      </p:pic>
      <p:pic>
        <p:nvPicPr>
          <p:cNvPr id="8" name="Picture 7" descr="A circular metal object with a hole&#10;&#10;Description automatically generated">
            <a:extLst>
              <a:ext uri="{FF2B5EF4-FFF2-40B4-BE49-F238E27FC236}">
                <a16:creationId xmlns:a16="http://schemas.microsoft.com/office/drawing/2014/main" id="{33430A98-D950-5056-0A03-35F6B090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79" y="1559474"/>
            <a:ext cx="2474198" cy="2474198"/>
          </a:xfrm>
          <a:prstGeom prst="rect">
            <a:avLst/>
          </a:prstGeom>
        </p:spPr>
      </p:pic>
      <p:pic>
        <p:nvPicPr>
          <p:cNvPr id="10" name="Picture 9" descr="A circular metal object with a hole&#10;&#10;Description automatically generated">
            <a:extLst>
              <a:ext uri="{FF2B5EF4-FFF2-40B4-BE49-F238E27FC236}">
                <a16:creationId xmlns:a16="http://schemas.microsoft.com/office/drawing/2014/main" id="{5027AE4E-E1C7-E39F-EAF0-FF6ACB205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677" y="1559474"/>
            <a:ext cx="2474196" cy="2474196"/>
          </a:xfrm>
          <a:prstGeom prst="rect">
            <a:avLst/>
          </a:prstGeom>
        </p:spPr>
      </p:pic>
      <p:pic>
        <p:nvPicPr>
          <p:cNvPr id="12" name="Picture 11" descr="A circular metal object with a hole&#10;&#10;Description automatically generated">
            <a:extLst>
              <a:ext uri="{FF2B5EF4-FFF2-40B4-BE49-F238E27FC236}">
                <a16:creationId xmlns:a16="http://schemas.microsoft.com/office/drawing/2014/main" id="{9AF7BDFD-27B7-2170-1D39-01F9AA0CD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479" y="4056528"/>
            <a:ext cx="2474198" cy="2474198"/>
          </a:xfrm>
          <a:prstGeom prst="rect">
            <a:avLst/>
          </a:prstGeom>
        </p:spPr>
      </p:pic>
      <p:pic>
        <p:nvPicPr>
          <p:cNvPr id="14" name="Picture 13" descr="A close-up of a circular object&#10;&#10;Description automatically generated">
            <a:extLst>
              <a:ext uri="{FF2B5EF4-FFF2-40B4-BE49-F238E27FC236}">
                <a16:creationId xmlns:a16="http://schemas.microsoft.com/office/drawing/2014/main" id="{FA0DC617-1D92-9A41-E9EE-C26C02B43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98" y="4056528"/>
            <a:ext cx="2453981" cy="2474198"/>
          </a:xfrm>
          <a:prstGeom prst="rect">
            <a:avLst/>
          </a:prstGeom>
        </p:spPr>
      </p:pic>
      <p:pic>
        <p:nvPicPr>
          <p:cNvPr id="16" name="Picture 15" descr="A close-up of a circular object&#10;&#10;Description automatically generated">
            <a:extLst>
              <a:ext uri="{FF2B5EF4-FFF2-40B4-BE49-F238E27FC236}">
                <a16:creationId xmlns:a16="http://schemas.microsoft.com/office/drawing/2014/main" id="{F2DD3D9F-8609-038A-BA2D-031C7038C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678" y="4056529"/>
            <a:ext cx="2474196" cy="24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9249545" cy="514350"/>
          </a:xfrm>
        </p:spPr>
        <p:txBody>
          <a:bodyPr/>
          <a:lstStyle/>
          <a:p>
            <a:r>
              <a:rPr lang="en-US" sz="4400" dirty="0"/>
              <a:t>Current Quality Inspection Process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850E500-9D02-21E6-CCA0-6B6027C2BD7C}"/>
              </a:ext>
            </a:extLst>
          </p:cNvPr>
          <p:cNvSpPr/>
          <p:nvPr/>
        </p:nvSpPr>
        <p:spPr>
          <a:xfrm rot="16200000">
            <a:off x="642937" y="2051465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381EA8-718E-608D-59A6-EBFDAA0D1DC0}"/>
              </a:ext>
            </a:extLst>
          </p:cNvPr>
          <p:cNvSpPr/>
          <p:nvPr/>
        </p:nvSpPr>
        <p:spPr>
          <a:xfrm>
            <a:off x="1379765" y="1945943"/>
            <a:ext cx="2155371" cy="971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DCA945-89F8-F714-C275-5CC87EB8D6C8}"/>
              </a:ext>
            </a:extLst>
          </p:cNvPr>
          <p:cNvSpPr/>
          <p:nvPr/>
        </p:nvSpPr>
        <p:spPr>
          <a:xfrm>
            <a:off x="1379765" y="3741211"/>
            <a:ext cx="2155372" cy="10531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Human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Inspection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F6AEA3-1239-E5D2-1659-0E4B99473879}"/>
              </a:ext>
            </a:extLst>
          </p:cNvPr>
          <p:cNvSpPr/>
          <p:nvPr/>
        </p:nvSpPr>
        <p:spPr>
          <a:xfrm>
            <a:off x="5497332" y="3782901"/>
            <a:ext cx="2083586" cy="1003672"/>
          </a:xfrm>
          <a:prstGeom prst="roundRect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9E8300-1C69-72BE-E9F5-89817B410A90}"/>
              </a:ext>
            </a:extLst>
          </p:cNvPr>
          <p:cNvSpPr/>
          <p:nvPr/>
        </p:nvSpPr>
        <p:spPr>
          <a:xfrm>
            <a:off x="5488592" y="1945942"/>
            <a:ext cx="2007069" cy="105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5A425BA-F1C0-2C7A-BDDE-88BC7F807EA8}"/>
              </a:ext>
            </a:extLst>
          </p:cNvPr>
          <p:cNvSpPr/>
          <p:nvPr/>
        </p:nvSpPr>
        <p:spPr>
          <a:xfrm>
            <a:off x="2244221" y="3011663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883C519-A41E-E6A2-B380-FCB34C4384A8}"/>
              </a:ext>
            </a:extLst>
          </p:cNvPr>
          <p:cNvSpPr/>
          <p:nvPr/>
        </p:nvSpPr>
        <p:spPr>
          <a:xfrm rot="16200000">
            <a:off x="7988072" y="2190682"/>
            <a:ext cx="514350" cy="6653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B71DB3-7573-2C32-EC26-EF02A17EC492}"/>
              </a:ext>
            </a:extLst>
          </p:cNvPr>
          <p:cNvSpPr/>
          <p:nvPr/>
        </p:nvSpPr>
        <p:spPr>
          <a:xfrm rot="16200000">
            <a:off x="7988072" y="3978231"/>
            <a:ext cx="514350" cy="665392"/>
          </a:xfrm>
          <a:prstGeom prst="downArrow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900E6E-0E05-8E25-8B5F-92E66D48DDF1}"/>
              </a:ext>
            </a:extLst>
          </p:cNvPr>
          <p:cNvSpPr/>
          <p:nvPr/>
        </p:nvSpPr>
        <p:spPr>
          <a:xfrm rot="14584750">
            <a:off x="4364814" y="2652139"/>
            <a:ext cx="514350" cy="91241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66B1AE-1BE5-D836-4E7F-01390CFDF7B2}"/>
              </a:ext>
            </a:extLst>
          </p:cNvPr>
          <p:cNvSpPr/>
          <p:nvPr/>
        </p:nvSpPr>
        <p:spPr>
          <a:xfrm rot="16200000">
            <a:off x="4356879" y="3860825"/>
            <a:ext cx="514350" cy="81396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E77C46-0C48-EE77-388D-CDA5A8F0B61C}"/>
              </a:ext>
            </a:extLst>
          </p:cNvPr>
          <p:cNvSpPr/>
          <p:nvPr/>
        </p:nvSpPr>
        <p:spPr>
          <a:xfrm>
            <a:off x="8925182" y="1958470"/>
            <a:ext cx="2007069" cy="105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8779-1CDC-CBA7-7AD5-F14BE76E4890}"/>
              </a:ext>
            </a:extLst>
          </p:cNvPr>
          <p:cNvSpPr/>
          <p:nvPr/>
        </p:nvSpPr>
        <p:spPr>
          <a:xfrm>
            <a:off x="8909576" y="3809091"/>
            <a:ext cx="2083586" cy="1003672"/>
          </a:xfrm>
          <a:prstGeom prst="roundRect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Packaging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5DB0A08-7793-AE25-071B-D859B15BD268}"/>
              </a:ext>
            </a:extLst>
          </p:cNvPr>
          <p:cNvSpPr/>
          <p:nvPr/>
        </p:nvSpPr>
        <p:spPr>
          <a:xfrm rot="16200000">
            <a:off x="11275558" y="3978231"/>
            <a:ext cx="514350" cy="665392"/>
          </a:xfrm>
          <a:prstGeom prst="downArrow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800106"/>
            <a:ext cx="6732566" cy="514350"/>
          </a:xfrm>
        </p:spPr>
        <p:txBody>
          <a:bodyPr/>
          <a:lstStyle/>
          <a:p>
            <a:r>
              <a:rPr lang="en-US" sz="4400" dirty="0"/>
              <a:t>The Problem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850E500-9D02-21E6-CCA0-6B6027C2BD7C}"/>
              </a:ext>
            </a:extLst>
          </p:cNvPr>
          <p:cNvSpPr/>
          <p:nvPr/>
        </p:nvSpPr>
        <p:spPr>
          <a:xfrm rot="16200000">
            <a:off x="5576204" y="1496725"/>
            <a:ext cx="636814" cy="1265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3BCE6BC-0EEF-6CF2-1107-6D36CD024A3C}"/>
              </a:ext>
            </a:extLst>
          </p:cNvPr>
          <p:cNvSpPr/>
          <p:nvPr/>
        </p:nvSpPr>
        <p:spPr>
          <a:xfrm rot="16200000">
            <a:off x="5576204" y="2812604"/>
            <a:ext cx="636814" cy="1265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F751C34-C001-61D7-1A45-D4BA6F433563}"/>
              </a:ext>
            </a:extLst>
          </p:cNvPr>
          <p:cNvSpPr/>
          <p:nvPr/>
        </p:nvSpPr>
        <p:spPr>
          <a:xfrm rot="16200000">
            <a:off x="5576204" y="4128481"/>
            <a:ext cx="636814" cy="1265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381EA8-718E-608D-59A6-EBFDAA0D1DC0}"/>
              </a:ext>
            </a:extLst>
          </p:cNvPr>
          <p:cNvSpPr/>
          <p:nvPr/>
        </p:nvSpPr>
        <p:spPr>
          <a:xfrm>
            <a:off x="1592036" y="1597548"/>
            <a:ext cx="2947307" cy="10558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DCA945-89F8-F714-C275-5CC87EB8D6C8}"/>
              </a:ext>
            </a:extLst>
          </p:cNvPr>
          <p:cNvSpPr/>
          <p:nvPr/>
        </p:nvSpPr>
        <p:spPr>
          <a:xfrm>
            <a:off x="1420586" y="2971806"/>
            <a:ext cx="3298371" cy="9307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5BF066-982E-1CC1-8D15-77F8C4B7CDA7}"/>
              </a:ext>
            </a:extLst>
          </p:cNvPr>
          <p:cNvSpPr/>
          <p:nvPr/>
        </p:nvSpPr>
        <p:spPr>
          <a:xfrm>
            <a:off x="1200150" y="4327077"/>
            <a:ext cx="3780064" cy="9497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F6AEA3-1239-E5D2-1659-0E4B99473879}"/>
              </a:ext>
            </a:extLst>
          </p:cNvPr>
          <p:cNvSpPr/>
          <p:nvPr/>
        </p:nvSpPr>
        <p:spPr>
          <a:xfrm>
            <a:off x="7584621" y="1632863"/>
            <a:ext cx="1755322" cy="953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9E8300-1C69-72BE-E9F5-89817B410A90}"/>
              </a:ext>
            </a:extLst>
          </p:cNvPr>
          <p:cNvSpPr/>
          <p:nvPr/>
        </p:nvSpPr>
        <p:spPr>
          <a:xfrm>
            <a:off x="6768193" y="2971806"/>
            <a:ext cx="3355521" cy="10531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B44029-5D1D-7D8C-CB43-459034AAE3EB}"/>
              </a:ext>
            </a:extLst>
          </p:cNvPr>
          <p:cNvSpPr/>
          <p:nvPr/>
        </p:nvSpPr>
        <p:spPr>
          <a:xfrm>
            <a:off x="6870243" y="4288473"/>
            <a:ext cx="3102430" cy="949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27B4A0-5506-0296-3282-0DE3357E3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23965"/>
              </p:ext>
            </p:extLst>
          </p:nvPr>
        </p:nvGraphicFramePr>
        <p:xfrm>
          <a:off x="996633" y="1597548"/>
          <a:ext cx="9249546" cy="396445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30538">
                  <a:extLst>
                    <a:ext uri="{9D8B030D-6E8A-4147-A177-3AD203B41FA5}">
                      <a16:colId xmlns:a16="http://schemas.microsoft.com/office/drawing/2014/main" val="420309091"/>
                    </a:ext>
                  </a:extLst>
                </a:gridCol>
                <a:gridCol w="1454510">
                  <a:extLst>
                    <a:ext uri="{9D8B030D-6E8A-4147-A177-3AD203B41FA5}">
                      <a16:colId xmlns:a16="http://schemas.microsoft.com/office/drawing/2014/main" val="1761785044"/>
                    </a:ext>
                  </a:extLst>
                </a:gridCol>
                <a:gridCol w="3664498">
                  <a:extLst>
                    <a:ext uri="{9D8B030D-6E8A-4147-A177-3AD203B41FA5}">
                      <a16:colId xmlns:a16="http://schemas.microsoft.com/office/drawing/2014/main" val="2531121592"/>
                    </a:ext>
                  </a:extLst>
                </a:gridCol>
              </a:tblGrid>
              <a:tr h="1321486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</a:rPr>
                        <a:t>Time-Intensive Inspections</a:t>
                      </a:r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Delayed</a:t>
                      </a:r>
                      <a:b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Order</a:t>
                      </a:r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958623"/>
                  </a:ext>
                </a:extLst>
              </a:tr>
              <a:tr h="1321486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</a:rPr>
                        <a:t>High Demand on Human Resources</a:t>
                      </a:r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Costs</a:t>
                      </a:r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219376"/>
                  </a:ext>
                </a:extLst>
              </a:tr>
              <a:tr h="1321486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Inconsistent Inspection Standards</a:t>
                      </a:r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Quality </a:t>
                      </a:r>
                      <a:r>
                        <a:rPr lang="en-US" sz="30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3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8982" marR="98982" marT="49491" marB="494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48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9249545" cy="514350"/>
          </a:xfrm>
        </p:spPr>
        <p:txBody>
          <a:bodyPr/>
          <a:lstStyle/>
          <a:p>
            <a:r>
              <a:rPr lang="en-US" sz="4400" dirty="0"/>
              <a:t>The Solution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850E500-9D02-21E6-CCA0-6B6027C2BD7C}"/>
              </a:ext>
            </a:extLst>
          </p:cNvPr>
          <p:cNvSpPr/>
          <p:nvPr/>
        </p:nvSpPr>
        <p:spPr>
          <a:xfrm rot="16200000">
            <a:off x="242888" y="1635087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381EA8-718E-608D-59A6-EBFDAA0D1DC0}"/>
              </a:ext>
            </a:extLst>
          </p:cNvPr>
          <p:cNvSpPr/>
          <p:nvPr/>
        </p:nvSpPr>
        <p:spPr>
          <a:xfrm>
            <a:off x="979716" y="1529565"/>
            <a:ext cx="2155371" cy="971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DCA945-89F8-F714-C275-5CC87EB8D6C8}"/>
              </a:ext>
            </a:extLst>
          </p:cNvPr>
          <p:cNvSpPr/>
          <p:nvPr/>
        </p:nvSpPr>
        <p:spPr>
          <a:xfrm>
            <a:off x="979716" y="3324833"/>
            <a:ext cx="2155372" cy="1053193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Photo Capture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F6AEA3-1239-E5D2-1659-0E4B99473879}"/>
              </a:ext>
            </a:extLst>
          </p:cNvPr>
          <p:cNvSpPr/>
          <p:nvPr/>
        </p:nvSpPr>
        <p:spPr>
          <a:xfrm>
            <a:off x="4485412" y="3374354"/>
            <a:ext cx="2083586" cy="10036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9E8300-1C69-72BE-E9F5-89817B410A90}"/>
              </a:ext>
            </a:extLst>
          </p:cNvPr>
          <p:cNvSpPr/>
          <p:nvPr/>
        </p:nvSpPr>
        <p:spPr>
          <a:xfrm>
            <a:off x="4523671" y="5171729"/>
            <a:ext cx="2007069" cy="105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5A425BA-F1C0-2C7A-BDDE-88BC7F807EA8}"/>
              </a:ext>
            </a:extLst>
          </p:cNvPr>
          <p:cNvSpPr/>
          <p:nvPr/>
        </p:nvSpPr>
        <p:spPr>
          <a:xfrm>
            <a:off x="1844172" y="2595285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883C519-A41E-E6A2-B380-FCB34C4384A8}"/>
              </a:ext>
            </a:extLst>
          </p:cNvPr>
          <p:cNvSpPr/>
          <p:nvPr/>
        </p:nvSpPr>
        <p:spPr>
          <a:xfrm rot="16200000">
            <a:off x="6982214" y="5339786"/>
            <a:ext cx="514350" cy="6653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3B71DB3-7573-2C32-EC26-EF02A17EC492}"/>
              </a:ext>
            </a:extLst>
          </p:cNvPr>
          <p:cNvSpPr/>
          <p:nvPr/>
        </p:nvSpPr>
        <p:spPr>
          <a:xfrm rot="16200000">
            <a:off x="7046599" y="1667825"/>
            <a:ext cx="514350" cy="665392"/>
          </a:xfrm>
          <a:prstGeom prst="downArrow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900E6E-0E05-8E25-8B5F-92E66D48DDF1}"/>
              </a:ext>
            </a:extLst>
          </p:cNvPr>
          <p:cNvSpPr/>
          <p:nvPr/>
        </p:nvSpPr>
        <p:spPr>
          <a:xfrm rot="13947383">
            <a:off x="3595389" y="4177426"/>
            <a:ext cx="514350" cy="91241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66B1AE-1BE5-D836-4E7F-01390CFDF7B2}"/>
              </a:ext>
            </a:extLst>
          </p:cNvPr>
          <p:cNvSpPr/>
          <p:nvPr/>
        </p:nvSpPr>
        <p:spPr>
          <a:xfrm rot="16200000">
            <a:off x="3572204" y="5240652"/>
            <a:ext cx="514350" cy="81396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E77C46-0C48-EE77-388D-CDA5A8F0B61C}"/>
              </a:ext>
            </a:extLst>
          </p:cNvPr>
          <p:cNvSpPr/>
          <p:nvPr/>
        </p:nvSpPr>
        <p:spPr>
          <a:xfrm>
            <a:off x="7919324" y="5107574"/>
            <a:ext cx="2007069" cy="105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8779-1CDC-CBA7-7AD5-F14BE76E4890}"/>
              </a:ext>
            </a:extLst>
          </p:cNvPr>
          <p:cNvSpPr/>
          <p:nvPr/>
        </p:nvSpPr>
        <p:spPr>
          <a:xfrm>
            <a:off x="7919324" y="1498685"/>
            <a:ext cx="2083586" cy="1003672"/>
          </a:xfrm>
          <a:prstGeom prst="roundRect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7436E-E631-34FE-A7A2-5AE5EECD1D14}"/>
              </a:ext>
            </a:extLst>
          </p:cNvPr>
          <p:cNvSpPr/>
          <p:nvPr/>
        </p:nvSpPr>
        <p:spPr>
          <a:xfrm>
            <a:off x="979715" y="5171730"/>
            <a:ext cx="2155372" cy="105319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AI Inspection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E733351-55D8-6751-B92C-987F7C3CCBCB}"/>
              </a:ext>
            </a:extLst>
          </p:cNvPr>
          <p:cNvSpPr/>
          <p:nvPr/>
        </p:nvSpPr>
        <p:spPr>
          <a:xfrm>
            <a:off x="1844171" y="4442182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D5FE76-1DBD-AB41-143F-0030D8D84E52}"/>
              </a:ext>
            </a:extLst>
          </p:cNvPr>
          <p:cNvSpPr/>
          <p:nvPr/>
        </p:nvSpPr>
        <p:spPr>
          <a:xfrm>
            <a:off x="4413627" y="1515005"/>
            <a:ext cx="2155371" cy="971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Human Inspection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75BFC2E-A356-35AC-216C-58ABB6A464E0}"/>
              </a:ext>
            </a:extLst>
          </p:cNvPr>
          <p:cNvSpPr/>
          <p:nvPr/>
        </p:nvSpPr>
        <p:spPr>
          <a:xfrm rot="10800000">
            <a:off x="5278083" y="2580725"/>
            <a:ext cx="514350" cy="665392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E7DC3B-BC42-F974-0612-B101460217AE}"/>
              </a:ext>
            </a:extLst>
          </p:cNvPr>
          <p:cNvSpPr/>
          <p:nvPr/>
        </p:nvSpPr>
        <p:spPr>
          <a:xfrm>
            <a:off x="7919158" y="3267337"/>
            <a:ext cx="2007069" cy="105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2CA066A-5FA1-21FC-8DCF-FBCD546593F4}"/>
              </a:ext>
            </a:extLst>
          </p:cNvPr>
          <p:cNvSpPr/>
          <p:nvPr/>
        </p:nvSpPr>
        <p:spPr>
          <a:xfrm>
            <a:off x="8703942" y="4379220"/>
            <a:ext cx="514350" cy="6653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ACE1041-5961-A0E7-D740-68EE062D5285}"/>
              </a:ext>
            </a:extLst>
          </p:cNvPr>
          <p:cNvSpPr/>
          <p:nvPr/>
        </p:nvSpPr>
        <p:spPr>
          <a:xfrm rot="18538678">
            <a:off x="7046599" y="2541443"/>
            <a:ext cx="514350" cy="86710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52FE68F-815C-41A5-BE62-FE5998037D86}"/>
              </a:ext>
            </a:extLst>
          </p:cNvPr>
          <p:cNvSpPr/>
          <p:nvPr/>
        </p:nvSpPr>
        <p:spPr>
          <a:xfrm rot="16200000">
            <a:off x="10361285" y="1701025"/>
            <a:ext cx="514350" cy="665392"/>
          </a:xfrm>
          <a:prstGeom prst="downArrow">
            <a:avLst/>
          </a:prstGeom>
          <a:solidFill>
            <a:srgbClr val="C5FD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E36A35-F5AF-16BC-8BDE-44B8FDCE8C9A}"/>
              </a:ext>
            </a:extLst>
          </p:cNvPr>
          <p:cNvSpPr/>
          <p:nvPr/>
        </p:nvSpPr>
        <p:spPr>
          <a:xfrm rot="16200000">
            <a:off x="10342380" y="5339785"/>
            <a:ext cx="514350" cy="6653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9249545" cy="514350"/>
          </a:xfrm>
        </p:spPr>
        <p:txBody>
          <a:bodyPr/>
          <a:lstStyle/>
          <a:p>
            <a:r>
              <a:rPr lang="en-US" sz="4400" dirty="0"/>
              <a:t>Step 1 : Set up Photo Capture Station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D2ED9-6997-5229-1176-543F956A7914}"/>
              </a:ext>
            </a:extLst>
          </p:cNvPr>
          <p:cNvSpPr txBox="1">
            <a:spLocks/>
          </p:cNvSpPr>
          <p:nvPr/>
        </p:nvSpPr>
        <p:spPr>
          <a:xfrm>
            <a:off x="1052267" y="1642318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Continuous Lighting Source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"/>
              </a:rPr>
              <a:t>Utilization of dual Tungsten Light Bulbs for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consistent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uniform</a:t>
            </a:r>
            <a:r>
              <a:rPr lang="en-US" b="0" i="0" dirty="0">
                <a:effectLst/>
                <a:latin typeface="Söhne"/>
              </a:rPr>
              <a:t> illumination.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Temperature Regulation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"/>
              </a:rPr>
              <a:t>Deployment of an Infrared Thermometer to ensure product temperatures are maintained between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12°C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35°C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Efficient Product Handling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ntegration of a Conveyor Belt System for precise and automated transportation of products to the designated inspection area.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3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10873170" cy="514350"/>
          </a:xfrm>
        </p:spPr>
        <p:txBody>
          <a:bodyPr/>
          <a:lstStyle/>
          <a:p>
            <a:r>
              <a:rPr lang="en-US" sz="4400" dirty="0"/>
              <a:t>Step 2 : Implement AI-Powered Inspection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D2ED9-6997-5229-1176-543F956A7914}"/>
              </a:ext>
            </a:extLst>
          </p:cNvPr>
          <p:cNvSpPr txBox="1">
            <a:spLocks/>
          </p:cNvSpPr>
          <p:nvPr/>
        </p:nvSpPr>
        <p:spPr>
          <a:xfrm>
            <a:off x="1052267" y="1642318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Developing the AI Model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öhne"/>
              </a:rPr>
              <a:t>Training a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Neural Networks model </a:t>
            </a:r>
            <a:r>
              <a:rPr lang="en-US" b="0" i="0" dirty="0">
                <a:effectLst/>
                <a:latin typeface="Söhne"/>
              </a:rPr>
              <a:t>to integrate with Quality Control Software for advanced inspection capabilities.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Data Integration and Pipeline Creation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öhne"/>
              </a:rPr>
              <a:t>Establishing a pipeline for seamless transfer and processing of image data into the neural network model.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Automated Product Handling and Sorting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öhne"/>
              </a:rPr>
              <a:t>Utilizing AI model outputs to direct the automated transportation and sorting of products in the inspection area.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4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800106"/>
            <a:ext cx="10873170" cy="514350"/>
          </a:xfrm>
        </p:spPr>
        <p:txBody>
          <a:bodyPr/>
          <a:lstStyle/>
          <a:p>
            <a:r>
              <a:rPr lang="en-US" sz="4400" dirty="0"/>
              <a:t>Step 3 : Human Inspection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D2ED9-6997-5229-1176-543F956A7914}"/>
              </a:ext>
            </a:extLst>
          </p:cNvPr>
          <p:cNvSpPr txBox="1">
            <a:spLocks/>
          </p:cNvSpPr>
          <p:nvPr/>
        </p:nvSpPr>
        <p:spPr>
          <a:xfrm>
            <a:off x="1052267" y="1642318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Misclassification Analysis: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Inspect and identify misclassified products in both 'defective' and 'ok' categories.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Separate non-defective items from the 'defective' area.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Collect defective products from the 'ok' area for further analysis.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Söhne"/>
              </a:rPr>
              <a:t>Model Improvement through Feedback Loop: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Reintegrate misclassified products into the training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Retrain the model with the updated dataset to enhance accuracy and reduce future misclassifications.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38823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71af3243-3dd4-4a8d-8c0d-dd76da1f02a5"/>
    <ds:schemaRef ds:uri="http://purl.org/dc/dcmitype/"/>
    <ds:schemaRef ds:uri="http://schemas.microsoft.com/office/infopath/2007/PartnerControls"/>
    <ds:schemaRef ds:uri="16c05727-aa75-4e4a-9b5f-8a80a1165891"/>
    <ds:schemaRef ds:uri="http://www.w3.org/XML/1998/namespace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{F66C5404-FFD5-426C-83DB-77FAF5A2B8E5}tf78438558_win32</Template>
  <TotalTime>679</TotalTime>
  <Words>408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Inter</vt:lpstr>
      <vt:lpstr>Söhne</vt:lpstr>
      <vt:lpstr>Arial</vt:lpstr>
      <vt:lpstr>Arial Black</vt:lpstr>
      <vt:lpstr>Calibri</vt:lpstr>
      <vt:lpstr>Sabon Next LT</vt:lpstr>
      <vt:lpstr>Times New Roman</vt:lpstr>
      <vt:lpstr>Custom</vt:lpstr>
      <vt:lpstr>Quality Control for Metal Casting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Dallen Huang</dc:creator>
  <cp:lastModifiedBy>Dallen Huang</cp:lastModifiedBy>
  <cp:revision>13</cp:revision>
  <dcterms:created xsi:type="dcterms:W3CDTF">2023-10-07T01:01:47Z</dcterms:created>
  <dcterms:modified xsi:type="dcterms:W3CDTF">2023-11-17T02:20:41Z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