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8"/>
  </p:notesMasterIdLst>
  <p:handoutMasterIdLst>
    <p:handoutMasterId r:id="rId19"/>
  </p:handoutMasterIdLst>
  <p:sldIdLst>
    <p:sldId id="278" r:id="rId5"/>
    <p:sldId id="295" r:id="rId6"/>
    <p:sldId id="297" r:id="rId7"/>
    <p:sldId id="300" r:id="rId8"/>
    <p:sldId id="299" r:id="rId9"/>
    <p:sldId id="298" r:id="rId10"/>
    <p:sldId id="301" r:id="rId11"/>
    <p:sldId id="302" r:id="rId12"/>
    <p:sldId id="303" r:id="rId13"/>
    <p:sldId id="305" r:id="rId14"/>
    <p:sldId id="306" r:id="rId15"/>
    <p:sldId id="307" r:id="rId16"/>
    <p:sldId id="293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9" autoAdjust="0"/>
  </p:normalViewPr>
  <p:slideViewPr>
    <p:cSldViewPr snapToGrid="0" snapToObjects="1">
      <p:cViewPr varScale="1">
        <p:scale>
          <a:sx n="85" d="100"/>
          <a:sy n="85" d="100"/>
        </p:scale>
        <p:origin x="547" y="53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4" d="100"/>
          <a:sy n="24" d="100"/>
        </p:scale>
        <p:origin x="3475" y="12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42D35-0463-4920-BEF7-2B88080E67A2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2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00201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03092" y="69574"/>
            <a:ext cx="5385816" cy="3139970"/>
          </a:xfrm>
        </p:spPr>
        <p:txBody>
          <a:bodyPr tIns="0" anchor="b" anchorCtr="0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49496" y="3255267"/>
            <a:ext cx="3493008" cy="164472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01702"/>
            <a:ext cx="10671048" cy="14443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32B254-F115-AAF3-09C2-B631F5CDC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329989" y="2370268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39134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358727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0112 w 2011680"/>
              <a:gd name="connsiteY2" fmla="*/ 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46257" y="0"/>
                </a:lnTo>
                <a:cubicBezTo>
                  <a:pt x="699597" y="218440"/>
                  <a:pt x="783417" y="292100"/>
                  <a:pt x="1012017" y="335280"/>
                </a:cubicBezTo>
                <a:cubicBezTo>
                  <a:pt x="1289512" y="299720"/>
                  <a:pt x="1340312" y="106045"/>
                  <a:pt x="1358727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338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1058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485599-A799-0E8C-D368-451B9DE02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545563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554707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0" y="2756536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1362480 w 2011680"/>
              <a:gd name="connsiteY2" fmla="*/ 3048 h 2829819"/>
              <a:gd name="connsiteX3" fmla="*/ 2011680 w 2011680"/>
              <a:gd name="connsiteY3" fmla="*/ 4646 h 2829819"/>
              <a:gd name="connsiteX4" fmla="*/ 2011680 w 2011680"/>
              <a:gd name="connsiteY4" fmla="*/ 2829819 h 2829819"/>
              <a:gd name="connsiteX5" fmla="*/ 0 w 2011680"/>
              <a:gd name="connsiteY5" fmla="*/ 2829819 h 2829819"/>
              <a:gd name="connsiteX6" fmla="*/ 0 w 2011680"/>
              <a:gd name="connsiteY6" fmla="*/ 4646 h 2829819"/>
              <a:gd name="connsiteX0" fmla="*/ 0 w 2011680"/>
              <a:gd name="connsiteY0" fmla="*/ 4646 h 2829819"/>
              <a:gd name="connsiteX1" fmla="*/ 651915 w 2011680"/>
              <a:gd name="connsiteY1" fmla="*/ 1143 h 2829819"/>
              <a:gd name="connsiteX2" fmla="*/ 994434 w 2011680"/>
              <a:gd name="connsiteY2" fmla="*/ 0 h 2829819"/>
              <a:gd name="connsiteX3" fmla="*/ 1362480 w 2011680"/>
              <a:gd name="connsiteY3" fmla="*/ 3048 h 2829819"/>
              <a:gd name="connsiteX4" fmla="*/ 2011680 w 2011680"/>
              <a:gd name="connsiteY4" fmla="*/ 4646 h 2829819"/>
              <a:gd name="connsiteX5" fmla="*/ 2011680 w 2011680"/>
              <a:gd name="connsiteY5" fmla="*/ 2829819 h 2829819"/>
              <a:gd name="connsiteX6" fmla="*/ 0 w 2011680"/>
              <a:gd name="connsiteY6" fmla="*/ 2829819 h 2829819"/>
              <a:gd name="connsiteX7" fmla="*/ 0 w 2011680"/>
              <a:gd name="connsiteY7" fmla="*/ 4646 h 2829819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51915" y="0"/>
                </a:lnTo>
                <a:cubicBezTo>
                  <a:pt x="665123" y="83439"/>
                  <a:pt x="720241" y="317373"/>
                  <a:pt x="1005864" y="336042"/>
                </a:cubicBezTo>
                <a:cubicBezTo>
                  <a:pt x="1248561" y="340868"/>
                  <a:pt x="1359813" y="80899"/>
                  <a:pt x="1362480" y="1905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0911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46630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4D3449-0EF5-D439-CC36-5C761D35D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61135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770280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2756535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9951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358611 w 2011680"/>
              <a:gd name="connsiteY2" fmla="*/ 0 h 2828676"/>
              <a:gd name="connsiteX3" fmla="*/ 2011680 w 2011680"/>
              <a:gd name="connsiteY3" fmla="*/ 3503 h 2828676"/>
              <a:gd name="connsiteX4" fmla="*/ 2011680 w 2011680"/>
              <a:gd name="connsiteY4" fmla="*/ 2828676 h 2828676"/>
              <a:gd name="connsiteX5" fmla="*/ 0 w 2011680"/>
              <a:gd name="connsiteY5" fmla="*/ 2828676 h 2828676"/>
              <a:gd name="connsiteX6" fmla="*/ 0 w 2011680"/>
              <a:gd name="connsiteY6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6186 w 2011680"/>
              <a:gd name="connsiteY2" fmla="*/ 0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49951" y="1905"/>
                </a:lnTo>
                <a:cubicBezTo>
                  <a:pt x="676621" y="123825"/>
                  <a:pt x="743296" y="316230"/>
                  <a:pt x="1009996" y="333375"/>
                </a:cubicBezTo>
                <a:cubicBezTo>
                  <a:pt x="1261456" y="319405"/>
                  <a:pt x="1349086" y="114935"/>
                  <a:pt x="1358611" y="0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16484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204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6F2D13-53B7-CE37-EA90-449A726B8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76707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985853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357283 w 2011680"/>
              <a:gd name="connsiteY2" fmla="*/ 254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1163" y="0"/>
                </a:lnTo>
                <a:cubicBezTo>
                  <a:pt x="681643" y="210820"/>
                  <a:pt x="861983" y="330200"/>
                  <a:pt x="1014383" y="330200"/>
                </a:cubicBezTo>
                <a:cubicBezTo>
                  <a:pt x="1164243" y="312420"/>
                  <a:pt x="1331883" y="218440"/>
                  <a:pt x="1357283" y="254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32057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77777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88DB6F-1A86-5713-2420-7554D75CB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90018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201425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0 h 2825173"/>
              <a:gd name="connsiteX1" fmla="*/ 655551 w 2011680"/>
              <a:gd name="connsiteY1" fmla="*/ 942 h 2825173"/>
              <a:gd name="connsiteX2" fmla="*/ 2011680 w 2011680"/>
              <a:gd name="connsiteY2" fmla="*/ 0 h 2825173"/>
              <a:gd name="connsiteX3" fmla="*/ 2011680 w 2011680"/>
              <a:gd name="connsiteY3" fmla="*/ 2825173 h 2825173"/>
              <a:gd name="connsiteX4" fmla="*/ 0 w 2011680"/>
              <a:gd name="connsiteY4" fmla="*/ 2825173 h 2825173"/>
              <a:gd name="connsiteX5" fmla="*/ 0 w 2011680"/>
              <a:gd name="connsiteY5" fmla="*/ 0 h 2825173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364211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5551" y="2540"/>
                </a:lnTo>
                <a:cubicBezTo>
                  <a:pt x="686031" y="198120"/>
                  <a:pt x="833351" y="335280"/>
                  <a:pt x="1016231" y="327660"/>
                </a:cubicBezTo>
                <a:cubicBezTo>
                  <a:pt x="1205884" y="340360"/>
                  <a:pt x="1362518" y="137160"/>
                  <a:pt x="1364211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7629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93349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212643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35B4623-C6B7-83B6-05A1-17D69EA8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6B48C-2241-2A09-2A32-FB55BCFD6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DC7B0C-730B-4FE8-3BFD-D787B1950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B2BF2-C193-18BC-3798-C9611C4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8E087E-B71E-C8CE-2C40-B3EACA40D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784" y="701702"/>
            <a:ext cx="7439243" cy="130997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86784" y="2071314"/>
            <a:ext cx="3813048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84" y="2877312"/>
            <a:ext cx="3803992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57877" y="2071314"/>
            <a:ext cx="3568150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57877" y="2877312"/>
            <a:ext cx="3568150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41458"/>
            <a:ext cx="10671048" cy="145985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1911096" y="2407653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13232" y="2885439"/>
            <a:ext cx="3328416" cy="356386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3328416 w 3328416"/>
              <a:gd name="connsiteY2" fmla="*/ 6845 h 3563861"/>
              <a:gd name="connsiteX3" fmla="*/ 3328416 w 3328416"/>
              <a:gd name="connsiteY3" fmla="*/ 3563861 h 3563861"/>
              <a:gd name="connsiteX4" fmla="*/ 0 w 3328416"/>
              <a:gd name="connsiteY4" fmla="*/ 3563861 h 3563861"/>
              <a:gd name="connsiteX5" fmla="*/ 0 w 3328416"/>
              <a:gd name="connsiteY5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63861">
                <a:moveTo>
                  <a:pt x="0" y="6845"/>
                </a:moveTo>
                <a:lnTo>
                  <a:pt x="1191768" y="0"/>
                </a:lnTo>
                <a:cubicBezTo>
                  <a:pt x="1278636" y="383458"/>
                  <a:pt x="1523661" y="452121"/>
                  <a:pt x="1679448" y="452121"/>
                </a:cubicBezTo>
                <a:cubicBezTo>
                  <a:pt x="1835235" y="452121"/>
                  <a:pt x="2146300" y="265349"/>
                  <a:pt x="2126488" y="1"/>
                </a:cubicBezTo>
                <a:lnTo>
                  <a:pt x="3328416" y="6845"/>
                </a:lnTo>
                <a:lnTo>
                  <a:pt x="3328416" y="3563861"/>
                </a:lnTo>
                <a:lnTo>
                  <a:pt x="0" y="3563861"/>
                </a:lnTo>
                <a:lnTo>
                  <a:pt x="0" y="6845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2124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5641848" y="2407653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3984" y="2890519"/>
            <a:ext cx="3328416" cy="355878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3328416 w 3328416"/>
              <a:gd name="connsiteY2" fmla="*/ 1765 h 3558781"/>
              <a:gd name="connsiteX3" fmla="*/ 3328416 w 3328416"/>
              <a:gd name="connsiteY3" fmla="*/ 3558781 h 3558781"/>
              <a:gd name="connsiteX4" fmla="*/ 0 w 3328416"/>
              <a:gd name="connsiteY4" fmla="*/ 3558781 h 3558781"/>
              <a:gd name="connsiteX5" fmla="*/ 0 w 3328416"/>
              <a:gd name="connsiteY5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2134616 w 3328416"/>
              <a:gd name="connsiteY2" fmla="*/ 1 h 3558781"/>
              <a:gd name="connsiteX3" fmla="*/ 3328416 w 3328416"/>
              <a:gd name="connsiteY3" fmla="*/ 1765 h 3558781"/>
              <a:gd name="connsiteX4" fmla="*/ 3328416 w 3328416"/>
              <a:gd name="connsiteY4" fmla="*/ 3558781 h 3558781"/>
              <a:gd name="connsiteX5" fmla="*/ 0 w 3328416"/>
              <a:gd name="connsiteY5" fmla="*/ 3558781 h 3558781"/>
              <a:gd name="connsiteX6" fmla="*/ 0 w 3328416"/>
              <a:gd name="connsiteY6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8781">
                <a:moveTo>
                  <a:pt x="0" y="1765"/>
                </a:moveTo>
                <a:lnTo>
                  <a:pt x="1189736" y="0"/>
                </a:lnTo>
                <a:cubicBezTo>
                  <a:pt x="1213443" y="191770"/>
                  <a:pt x="1332399" y="417831"/>
                  <a:pt x="1672336" y="461011"/>
                </a:cubicBezTo>
                <a:cubicBezTo>
                  <a:pt x="2024549" y="425451"/>
                  <a:pt x="2136733" y="127001"/>
                  <a:pt x="2134616" y="1"/>
                </a:cubicBezTo>
                <a:lnTo>
                  <a:pt x="3328416" y="1765"/>
                </a:lnTo>
                <a:lnTo>
                  <a:pt x="3328416" y="3558781"/>
                </a:lnTo>
                <a:lnTo>
                  <a:pt x="0" y="3558781"/>
                </a:lnTo>
                <a:lnTo>
                  <a:pt x="0" y="1765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22876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9290304" y="2407653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92440" y="2891789"/>
            <a:ext cx="3328416" cy="355751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3328416 w 3328416"/>
              <a:gd name="connsiteY2" fmla="*/ 495 h 3557511"/>
              <a:gd name="connsiteX3" fmla="*/ 3328416 w 3328416"/>
              <a:gd name="connsiteY3" fmla="*/ 3557511 h 3557511"/>
              <a:gd name="connsiteX4" fmla="*/ 0 w 3328416"/>
              <a:gd name="connsiteY4" fmla="*/ 3557511 h 3557511"/>
              <a:gd name="connsiteX5" fmla="*/ 0 w 3328416"/>
              <a:gd name="connsiteY5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2133600 w 3328416"/>
              <a:gd name="connsiteY2" fmla="*/ 1 h 3557511"/>
              <a:gd name="connsiteX3" fmla="*/ 3328416 w 3328416"/>
              <a:gd name="connsiteY3" fmla="*/ 495 h 3557511"/>
              <a:gd name="connsiteX4" fmla="*/ 3328416 w 3328416"/>
              <a:gd name="connsiteY4" fmla="*/ 3557511 h 3557511"/>
              <a:gd name="connsiteX5" fmla="*/ 0 w 3328416"/>
              <a:gd name="connsiteY5" fmla="*/ 3557511 h 3557511"/>
              <a:gd name="connsiteX6" fmla="*/ 0 w 3328416"/>
              <a:gd name="connsiteY6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42110 w 3328416"/>
              <a:gd name="connsiteY2" fmla="*/ 47625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7511">
                <a:moveTo>
                  <a:pt x="0" y="495"/>
                </a:moveTo>
                <a:lnTo>
                  <a:pt x="1184910" y="0"/>
                </a:lnTo>
                <a:cubicBezTo>
                  <a:pt x="1215390" y="266700"/>
                  <a:pt x="1375410" y="415291"/>
                  <a:pt x="1672590" y="457201"/>
                </a:cubicBezTo>
                <a:cubicBezTo>
                  <a:pt x="2032000" y="411481"/>
                  <a:pt x="2098040" y="179071"/>
                  <a:pt x="2133600" y="1"/>
                </a:cubicBezTo>
                <a:lnTo>
                  <a:pt x="3328416" y="495"/>
                </a:lnTo>
                <a:lnTo>
                  <a:pt x="3328416" y="3557511"/>
                </a:lnTo>
                <a:lnTo>
                  <a:pt x="0" y="3557511"/>
                </a:lnTo>
                <a:lnTo>
                  <a:pt x="0" y="495"/>
                </a:lnTo>
                <a:close/>
              </a:path>
            </a:pathLst>
          </a:custGeo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71332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CA3ED5-BEA8-79A4-A782-B2CDF23DA49B}"/>
              </a:ext>
            </a:extLst>
          </p:cNvPr>
          <p:cNvSpPr>
            <a:spLocks noChangeAspect="1"/>
          </p:cNvSpPr>
          <p:nvPr userDrawn="1"/>
        </p:nvSpPr>
        <p:spPr>
          <a:xfrm>
            <a:off x="1911096" y="2409684"/>
            <a:ext cx="932688" cy="932688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78A295-1123-7741-FF14-7A34BF88FADA}"/>
              </a:ext>
            </a:extLst>
          </p:cNvPr>
          <p:cNvSpPr>
            <a:spLocks noChangeAspect="1"/>
          </p:cNvSpPr>
          <p:nvPr userDrawn="1"/>
        </p:nvSpPr>
        <p:spPr>
          <a:xfrm>
            <a:off x="5642356" y="2407653"/>
            <a:ext cx="932688" cy="93268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CFDE8A-AB48-8603-AAE2-E2C68488105C}"/>
              </a:ext>
            </a:extLst>
          </p:cNvPr>
          <p:cNvSpPr>
            <a:spLocks noChangeAspect="1"/>
          </p:cNvSpPr>
          <p:nvPr userDrawn="1"/>
        </p:nvSpPr>
        <p:spPr>
          <a:xfrm>
            <a:off x="9289796" y="2412733"/>
            <a:ext cx="932688" cy="932688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>
            <a:extLst>
              <a:ext uri="{FF2B5EF4-FFF2-40B4-BE49-F238E27FC236}">
                <a16:creationId xmlns:a16="http://schemas.microsoft.com/office/drawing/2014/main" id="{ABC388A2-FFC7-1A87-02FB-C97B50161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>
            <a:extLst>
              <a:ext uri="{FF2B5EF4-FFF2-40B4-BE49-F238E27FC236}">
                <a16:creationId xmlns:a16="http://schemas.microsoft.com/office/drawing/2014/main" id="{D64C4994-B525-F4C0-B74F-D5E8296DF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>
            <a:extLst>
              <a:ext uri="{FF2B5EF4-FFF2-40B4-BE49-F238E27FC236}">
                <a16:creationId xmlns:a16="http://schemas.microsoft.com/office/drawing/2014/main" id="{FEA70E9F-C506-413C-11EF-5915A2296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>
            <a:extLst>
              <a:ext uri="{FF2B5EF4-FFF2-40B4-BE49-F238E27FC236}">
                <a16:creationId xmlns:a16="http://schemas.microsoft.com/office/drawing/2014/main" id="{F19C81EC-0322-58A2-C455-6E2C84D1E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760" y="831101"/>
            <a:ext cx="6527800" cy="262805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08760" y="3556431"/>
            <a:ext cx="6527800" cy="189321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7048" y="327989"/>
            <a:ext cx="4550664" cy="2453773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5336" y="2846832"/>
            <a:ext cx="4550664" cy="2314448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>
            <a:extLst>
              <a:ext uri="{FF2B5EF4-FFF2-40B4-BE49-F238E27FC236}">
                <a16:creationId xmlns:a16="http://schemas.microsoft.com/office/drawing/2014/main" id="{8D5D10FF-3DE5-39CA-FA9A-29A09DC47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>
            <a:extLst>
              <a:ext uri="{FF2B5EF4-FFF2-40B4-BE49-F238E27FC236}">
                <a16:creationId xmlns:a16="http://schemas.microsoft.com/office/drawing/2014/main" id="{BFA89E6A-8342-AE30-45E0-BC1DFE327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>
            <a:extLst>
              <a:ext uri="{FF2B5EF4-FFF2-40B4-BE49-F238E27FC236}">
                <a16:creationId xmlns:a16="http://schemas.microsoft.com/office/drawing/2014/main" id="{D9D7EB49-4BC9-040F-C4CC-5771C5FB3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>
            <a:extLst>
              <a:ext uri="{FF2B5EF4-FFF2-40B4-BE49-F238E27FC236}">
                <a16:creationId xmlns:a16="http://schemas.microsoft.com/office/drawing/2014/main" id="{3CE04498-C285-EFB8-340C-1A0640781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5032" y="755374"/>
            <a:ext cx="7740995" cy="150014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85032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84539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0215" y="741458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70215" y="2301902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9616" y="89452"/>
            <a:ext cx="5693664" cy="25805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3"/>
            <a:ext cx="4011087" cy="148093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401108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24528" y="815009"/>
            <a:ext cx="6766560" cy="281146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4224528" y="3723748"/>
            <a:ext cx="6766560" cy="244723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1699591"/>
            <a:ext cx="6400800" cy="2844977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95600" y="4598948"/>
            <a:ext cx="6400800" cy="84769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31520"/>
            <a:ext cx="10665089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1121" y="1344404"/>
            <a:ext cx="6984906" cy="2560441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347664"/>
            <a:ext cx="768096" cy="1882471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120" y="3977196"/>
            <a:ext cx="4971237" cy="86480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51398"/>
            <a:ext cx="10671048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937" y="755729"/>
            <a:ext cx="10665089" cy="85997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71016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271016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828288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828288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85560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85560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942832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942832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0938" y="457200"/>
            <a:ext cx="3200400" cy="24450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4135" y="69574"/>
            <a:ext cx="6543729" cy="3139970"/>
          </a:xfrm>
        </p:spPr>
        <p:txBody>
          <a:bodyPr/>
          <a:lstStyle/>
          <a:p>
            <a:r>
              <a:rPr lang="en-US" sz="3200" dirty="0"/>
              <a:t>Predictive Maintenance for Machine Failures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2975" y="3932903"/>
            <a:ext cx="3493008" cy="1644724"/>
          </a:xfrm>
        </p:spPr>
        <p:txBody>
          <a:bodyPr/>
          <a:lstStyle/>
          <a:p>
            <a:r>
              <a:rPr lang="en-US" dirty="0"/>
              <a:t>Dallen Huang</a:t>
            </a:r>
          </a:p>
          <a:p>
            <a:endParaRPr lang="en-US" dirty="0"/>
          </a:p>
          <a:p>
            <a:r>
              <a:rPr lang="en-US" sz="2000" dirty="0"/>
              <a:t>Springboard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21A782-73FC-AE7F-F75E-87B4994D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951" y="638596"/>
            <a:ext cx="10135300" cy="514350"/>
          </a:xfrm>
        </p:spPr>
        <p:txBody>
          <a:bodyPr/>
          <a:lstStyle/>
          <a:p>
            <a:pPr defTabSz="914400">
              <a:spcBef>
                <a:spcPts val="360"/>
              </a:spcBef>
              <a:buFont typeface="Arial" panose="020B0604020202020204" pitchFamily="34" charset="0"/>
            </a:pPr>
            <a:r>
              <a:rPr lang="en-US" sz="4400" dirty="0"/>
              <a:t>Gradient Boosting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45A365-F85F-A697-DC41-7A0A556C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5A9096-14F6-FC18-34E4-F4193CEA6368}"/>
              </a:ext>
            </a:extLst>
          </p:cNvPr>
          <p:cNvSpPr txBox="1">
            <a:spLocks/>
          </p:cNvSpPr>
          <p:nvPr/>
        </p:nvSpPr>
        <p:spPr>
          <a:xfrm>
            <a:off x="1669105" y="1976589"/>
            <a:ext cx="10087466" cy="4424211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sz="3200" dirty="0"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AB6FDE-83FD-0220-C9A3-0C2539FBB257}"/>
              </a:ext>
            </a:extLst>
          </p:cNvPr>
          <p:cNvSpPr txBox="1">
            <a:spLocks/>
          </p:cNvSpPr>
          <p:nvPr/>
        </p:nvSpPr>
        <p:spPr>
          <a:xfrm>
            <a:off x="984107" y="1795193"/>
            <a:ext cx="10087466" cy="4424211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3200" dirty="0">
                <a:cs typeface="Arial" panose="020B0604020202020204" pitchFamily="34" charset="0"/>
              </a:rPr>
              <a:t>Implement the model in maintenance process</a:t>
            </a:r>
          </a:p>
          <a:p>
            <a:r>
              <a:rPr lang="en-US" sz="3200" dirty="0">
                <a:cs typeface="Arial" panose="020B0604020202020204" pitchFamily="34" charset="0"/>
              </a:rPr>
              <a:t>Continuously collect new data and retrain the model periodically</a:t>
            </a:r>
          </a:p>
          <a:p>
            <a:endParaRPr lang="en-US" sz="32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549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21A782-73FC-AE7F-F75E-87B4994D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181" y="488782"/>
            <a:ext cx="6732566" cy="514350"/>
          </a:xfrm>
        </p:spPr>
        <p:txBody>
          <a:bodyPr/>
          <a:lstStyle/>
          <a:p>
            <a:r>
              <a:rPr lang="en-US" sz="4400" dirty="0"/>
              <a:t>The Actions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45A365-F85F-A697-DC41-7A0A556C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5A9096-14F6-FC18-34E4-F4193CEA6368}"/>
              </a:ext>
            </a:extLst>
          </p:cNvPr>
          <p:cNvSpPr txBox="1">
            <a:spLocks/>
          </p:cNvSpPr>
          <p:nvPr/>
        </p:nvSpPr>
        <p:spPr>
          <a:xfrm>
            <a:off x="562200" y="1232034"/>
            <a:ext cx="11334625" cy="4880009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600" dirty="0">
                <a:cs typeface="Arial" panose="020B0604020202020204" pitchFamily="34" charset="0"/>
              </a:rPr>
              <a:t>Engineering Department: </a:t>
            </a:r>
          </a:p>
          <a:p>
            <a:pPr marL="852678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cs typeface="Arial" panose="020B0604020202020204" pitchFamily="34" charset="0"/>
              </a:rPr>
              <a:t>Change Tools more frequently (Every </a:t>
            </a:r>
            <a:r>
              <a:rPr lang="en-US" sz="2800" dirty="0">
                <a:solidFill>
                  <a:srgbClr val="FF0000"/>
                </a:solidFill>
                <a:cs typeface="Arial" panose="020B0604020202020204" pitchFamily="34" charset="0"/>
              </a:rPr>
              <a:t>180</a:t>
            </a:r>
            <a:r>
              <a:rPr lang="en-US" sz="2800" dirty="0">
                <a:cs typeface="Arial" panose="020B0604020202020204" pitchFamily="34" charset="0"/>
              </a:rPr>
              <a:t> minutes)</a:t>
            </a:r>
          </a:p>
          <a:p>
            <a:pPr marL="852678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cs typeface="Arial" panose="020B0604020202020204" pitchFamily="34" charset="0"/>
              </a:rPr>
              <a:t>Upgrade Tools</a:t>
            </a:r>
          </a:p>
          <a:p>
            <a:pPr marL="852678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cs typeface="Arial" panose="020B0604020202020204" pitchFamily="34" charset="0"/>
              </a:rPr>
              <a:t>Troubleshoot with </a:t>
            </a:r>
            <a:r>
              <a:rPr lang="en-US" sz="2800" dirty="0">
                <a:solidFill>
                  <a:srgbClr val="FF0000"/>
                </a:solidFill>
                <a:cs typeface="Arial" panose="020B0604020202020204" pitchFamily="34" charset="0"/>
              </a:rPr>
              <a:t>Operators</a:t>
            </a:r>
            <a:r>
              <a:rPr lang="en-US" sz="2800" dirty="0">
                <a:cs typeface="Arial" panose="020B0604020202020204" pitchFamily="34" charset="0"/>
              </a:rPr>
              <a:t> who was working during tools with High Failure Rate</a:t>
            </a:r>
          </a:p>
          <a:p>
            <a:pPr marL="852678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cs typeface="Arial" panose="020B0604020202020204" pitchFamily="34" charset="0"/>
              </a:rPr>
              <a:t>Set Working Temperature </a:t>
            </a:r>
            <a:r>
              <a:rPr lang="en-US" sz="2800" dirty="0">
                <a:solidFill>
                  <a:srgbClr val="FF0000"/>
                </a:solidFill>
                <a:cs typeface="Arial" panose="020B0604020202020204" pitchFamily="34" charset="0"/>
              </a:rPr>
              <a:t>Alarm</a:t>
            </a:r>
            <a:r>
              <a:rPr lang="en-US" sz="2800" dirty="0">
                <a:cs typeface="Arial" panose="020B0604020202020204" pitchFamily="34" charset="0"/>
              </a:rPr>
              <a:t> (Above 310K)</a:t>
            </a:r>
          </a:p>
          <a:p>
            <a:pPr marL="852678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cs typeface="Arial" panose="020B0604020202020204" pitchFamily="34" charset="0"/>
              </a:rPr>
              <a:t>Control Air Temperature (</a:t>
            </a:r>
            <a:r>
              <a:rPr lang="en-US" sz="2800" dirty="0">
                <a:solidFill>
                  <a:srgbClr val="FF0000"/>
                </a:solidFill>
                <a:cs typeface="Arial" panose="020B0604020202020204" pitchFamily="34" charset="0"/>
              </a:rPr>
              <a:t>A/C, fan</a:t>
            </a:r>
            <a:r>
              <a:rPr lang="en-US" sz="2800" dirty="0">
                <a:cs typeface="Arial" panose="020B0604020202020204" pitchFamily="34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600" dirty="0"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en-US" sz="36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323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21A782-73FC-AE7F-F75E-87B4994D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181" y="488782"/>
            <a:ext cx="6732566" cy="514350"/>
          </a:xfrm>
        </p:spPr>
        <p:txBody>
          <a:bodyPr/>
          <a:lstStyle/>
          <a:p>
            <a:r>
              <a:rPr lang="en-US" sz="4400" dirty="0"/>
              <a:t>The Actions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45A365-F85F-A697-DC41-7A0A556C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5A9096-14F6-FC18-34E4-F4193CEA6368}"/>
              </a:ext>
            </a:extLst>
          </p:cNvPr>
          <p:cNvSpPr txBox="1">
            <a:spLocks/>
          </p:cNvSpPr>
          <p:nvPr/>
        </p:nvSpPr>
        <p:spPr>
          <a:xfrm>
            <a:off x="562200" y="1232034"/>
            <a:ext cx="11334625" cy="4880009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600" dirty="0">
                <a:cs typeface="Arial" panose="020B0604020202020204" pitchFamily="34" charset="0"/>
              </a:rPr>
              <a:t>Purchasing Department</a:t>
            </a:r>
            <a:r>
              <a:rPr lang="en-US" sz="3200" dirty="0">
                <a:cs typeface="Arial" panose="020B0604020202020204" pitchFamily="34" charset="0"/>
              </a:rPr>
              <a:t>:</a:t>
            </a:r>
          </a:p>
          <a:p>
            <a:pPr marL="852678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cs typeface="Arial" panose="020B0604020202020204" pitchFamily="34" charset="0"/>
              </a:rPr>
              <a:t>Report tool orders with high failure rate to </a:t>
            </a:r>
            <a:r>
              <a:rPr lang="en-US" sz="2800" dirty="0">
                <a:solidFill>
                  <a:srgbClr val="FF0000"/>
                </a:solidFill>
                <a:cs typeface="Arial" panose="020B0604020202020204" pitchFamily="34" charset="0"/>
              </a:rPr>
              <a:t>Suppliers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cs typeface="Arial" panose="020B0604020202020204" pitchFamily="34" charset="0"/>
              </a:rPr>
              <a:t>Data Department:</a:t>
            </a:r>
            <a:endParaRPr lang="en-US" sz="3200" dirty="0">
              <a:cs typeface="Arial" panose="020B0604020202020204" pitchFamily="34" charset="0"/>
            </a:endParaRPr>
          </a:p>
          <a:p>
            <a:pPr marL="852678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cs typeface="Arial" panose="020B0604020202020204" pitchFamily="34" charset="0"/>
              </a:rPr>
              <a:t>Implement </a:t>
            </a:r>
            <a:r>
              <a:rPr lang="en-US" sz="2800">
                <a:cs typeface="Arial" panose="020B0604020202020204" pitchFamily="34" charset="0"/>
              </a:rPr>
              <a:t>the Gradient </a:t>
            </a:r>
            <a:r>
              <a:rPr lang="en-US" sz="2800" dirty="0">
                <a:cs typeface="Arial" panose="020B0604020202020204" pitchFamily="34" charset="0"/>
              </a:rPr>
              <a:t>Boosting Classifier in maintenance process</a:t>
            </a:r>
          </a:p>
          <a:p>
            <a:pPr marL="852678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cs typeface="Arial" panose="020B0604020202020204" pitchFamily="34" charset="0"/>
              </a:rPr>
              <a:t>Continuously collect new data and retrain the model periodically</a:t>
            </a:r>
          </a:p>
          <a:p>
            <a:endParaRPr lang="en-US" sz="3600" dirty="0"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3600" dirty="0"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en-US" sz="36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085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327989"/>
            <a:ext cx="4550664" cy="2453773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550664" cy="2314448"/>
          </a:xfrm>
        </p:spPr>
        <p:txBody>
          <a:bodyPr>
            <a:normAutofit/>
          </a:bodyPr>
          <a:lstStyle/>
          <a:p>
            <a:r>
              <a:rPr lang="en-US" dirty="0"/>
              <a:t>Dallen Huang​</a:t>
            </a:r>
          </a:p>
          <a:p>
            <a:r>
              <a:rPr lang="en-US" dirty="0"/>
              <a:t>dallenwill@hotmail.com</a:t>
            </a:r>
          </a:p>
          <a:p>
            <a:r>
              <a:rPr lang="en-US" dirty="0"/>
              <a:t>2023-10-08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21A782-73FC-AE7F-F75E-87B4994D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181" y="963386"/>
            <a:ext cx="6732566" cy="514350"/>
          </a:xfrm>
        </p:spPr>
        <p:txBody>
          <a:bodyPr/>
          <a:lstStyle/>
          <a:p>
            <a:r>
              <a:rPr lang="en-US" sz="4400" dirty="0"/>
              <a:t>The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45A365-F85F-A697-DC41-7A0A556C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5A9096-14F6-FC18-34E4-F4193CEA6368}"/>
              </a:ext>
            </a:extLst>
          </p:cNvPr>
          <p:cNvSpPr txBox="1">
            <a:spLocks/>
          </p:cNvSpPr>
          <p:nvPr/>
        </p:nvSpPr>
        <p:spPr>
          <a:xfrm>
            <a:off x="1669106" y="1976590"/>
            <a:ext cx="8462974" cy="3060774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3600" dirty="0">
                <a:cs typeface="Arial" panose="020B0604020202020204" pitchFamily="34" charset="0"/>
              </a:rPr>
              <a:t>High Machine Failure Rate: </a:t>
            </a:r>
            <a:r>
              <a:rPr lang="en-US" sz="3600" dirty="0">
                <a:solidFill>
                  <a:srgbClr val="FF0000"/>
                </a:solidFill>
                <a:cs typeface="Arial" panose="020B0604020202020204" pitchFamily="34" charset="0"/>
              </a:rPr>
              <a:t>3.57%</a:t>
            </a:r>
            <a:r>
              <a:rPr lang="en-US" sz="3600" dirty="0">
                <a:cs typeface="Arial" panose="020B0604020202020204" pitchFamily="34" charset="0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dirty="0">
                <a:cs typeface="Arial" panose="020B0604020202020204" pitchFamily="34" charset="0"/>
              </a:rPr>
              <a:t>Escalating Repair Costs 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dirty="0">
                <a:cs typeface="Arial" panose="020B0604020202020204" pitchFamily="34" charset="0"/>
              </a:rPr>
              <a:t>Production Time Delays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dirty="0">
                <a:cs typeface="Arial" panose="020B0604020202020204" pitchFamily="34" charset="0"/>
              </a:rPr>
              <a:t>Excessive Machine Wear</a:t>
            </a:r>
          </a:p>
        </p:txBody>
      </p:sp>
    </p:spTree>
    <p:extLst>
      <p:ext uri="{BB962C8B-B14F-4D97-AF65-F5344CB8AC3E}">
        <p14:creationId xmlns:p14="http://schemas.microsoft.com/office/powerpoint/2010/main" val="221022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21A782-73FC-AE7F-F75E-87B4994D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180" y="605645"/>
            <a:ext cx="9664855" cy="514350"/>
          </a:xfrm>
        </p:spPr>
        <p:txBody>
          <a:bodyPr/>
          <a:lstStyle/>
          <a:p>
            <a:pPr defTabSz="914400">
              <a:spcBef>
                <a:spcPts val="360"/>
              </a:spcBef>
              <a:buFont typeface="Arial" panose="020B0604020202020204" pitchFamily="34" charset="0"/>
            </a:pPr>
            <a:r>
              <a:rPr lang="en-US" sz="4400" dirty="0"/>
              <a:t>Failure Rate </a:t>
            </a:r>
            <a:r>
              <a:rPr lang="en-US" sz="4400" dirty="0">
                <a:solidFill>
                  <a:srgbClr val="FF0000"/>
                </a:solidFill>
              </a:rPr>
              <a:t>Increase</a:t>
            </a:r>
            <a:r>
              <a:rPr lang="en-US" sz="4400" dirty="0"/>
              <a:t> with Tool Wear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45A365-F85F-A697-DC41-7A0A556C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8FE685-FA1C-EED7-0947-3D21450CA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46" y="1268441"/>
            <a:ext cx="9688257" cy="529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04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45A365-F85F-A697-DC41-7A0A556C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5A9096-14F6-FC18-34E4-F4193CEA6368}"/>
              </a:ext>
            </a:extLst>
          </p:cNvPr>
          <p:cNvSpPr txBox="1">
            <a:spLocks/>
          </p:cNvSpPr>
          <p:nvPr/>
        </p:nvSpPr>
        <p:spPr>
          <a:xfrm>
            <a:off x="1669105" y="1821929"/>
            <a:ext cx="10087466" cy="4424211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dirty="0">
                <a:cs typeface="Arial" panose="020B0604020202020204" pitchFamily="34" charset="0"/>
              </a:rPr>
              <a:t>Fact: </a:t>
            </a:r>
          </a:p>
          <a:p>
            <a:r>
              <a:rPr lang="en-US" sz="3200" dirty="0">
                <a:cs typeface="Arial" panose="020B0604020202020204" pitchFamily="34" charset="0"/>
              </a:rPr>
              <a:t>Tools are changed every </a:t>
            </a:r>
            <a:r>
              <a:rPr lang="en-US" sz="3200" dirty="0">
                <a:solidFill>
                  <a:srgbClr val="FF0000"/>
                </a:solidFill>
                <a:cs typeface="Arial" panose="020B0604020202020204" pitchFamily="34" charset="0"/>
              </a:rPr>
              <a:t>220</a:t>
            </a:r>
            <a:r>
              <a:rPr lang="en-US" sz="3200" dirty="0">
                <a:cs typeface="Arial" panose="020B0604020202020204" pitchFamily="34" charset="0"/>
              </a:rPr>
              <a:t> minutes of usage</a:t>
            </a:r>
          </a:p>
          <a:p>
            <a:pPr marL="0" indent="0" algn="l">
              <a:buNone/>
            </a:pPr>
            <a:endParaRPr lang="en-US" sz="3200" dirty="0"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3200" dirty="0">
                <a:cs typeface="Arial" panose="020B0604020202020204" pitchFamily="34" charset="0"/>
              </a:rPr>
              <a:t>Potential Solution: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Change Tools more frequently (Every </a:t>
            </a:r>
            <a:r>
              <a:rPr lang="en-US" sz="3200" dirty="0">
                <a:solidFill>
                  <a:srgbClr val="FF0000"/>
                </a:solidFill>
                <a:cs typeface="Arial" panose="020B0604020202020204" pitchFamily="34" charset="0"/>
              </a:rPr>
              <a:t>180</a:t>
            </a:r>
            <a:r>
              <a:rPr lang="en-US" sz="3200" dirty="0">
                <a:cs typeface="Arial" panose="020B0604020202020204" pitchFamily="34" charset="0"/>
              </a:rPr>
              <a:t> minutes)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Upgrade tools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9881A97D-E7B8-D57C-8379-72AD3BF9EEC4}"/>
              </a:ext>
            </a:extLst>
          </p:cNvPr>
          <p:cNvSpPr txBox="1">
            <a:spLocks/>
          </p:cNvSpPr>
          <p:nvPr/>
        </p:nvSpPr>
        <p:spPr>
          <a:xfrm>
            <a:off x="1071180" y="605645"/>
            <a:ext cx="9664855" cy="5143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360"/>
              </a:spcBef>
              <a:buFont typeface="Arial" panose="020B0604020202020204" pitchFamily="34" charset="0"/>
            </a:pPr>
            <a:r>
              <a:rPr lang="en-US" sz="4400" dirty="0"/>
              <a:t>Failure Rate </a:t>
            </a:r>
            <a:r>
              <a:rPr lang="en-US" sz="4400" dirty="0">
                <a:solidFill>
                  <a:srgbClr val="FF0000"/>
                </a:solidFill>
              </a:rPr>
              <a:t>Increase</a:t>
            </a:r>
            <a:r>
              <a:rPr lang="en-US" sz="4400" dirty="0"/>
              <a:t> with Tool Wear</a:t>
            </a:r>
          </a:p>
        </p:txBody>
      </p:sp>
    </p:spTree>
    <p:extLst>
      <p:ext uri="{BB962C8B-B14F-4D97-AF65-F5344CB8AC3E}">
        <p14:creationId xmlns:p14="http://schemas.microsoft.com/office/powerpoint/2010/main" val="381396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21A782-73FC-AE7F-F75E-87B4994D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951" y="638596"/>
            <a:ext cx="9664855" cy="514350"/>
          </a:xfrm>
        </p:spPr>
        <p:txBody>
          <a:bodyPr/>
          <a:lstStyle/>
          <a:p>
            <a:pPr defTabSz="914400">
              <a:spcBef>
                <a:spcPts val="360"/>
              </a:spcBef>
              <a:buFont typeface="Arial" panose="020B0604020202020204" pitchFamily="34" charset="0"/>
            </a:pPr>
            <a:r>
              <a:rPr lang="en-US" sz="4400" dirty="0"/>
              <a:t>High Failure Rate in </a:t>
            </a:r>
            <a:r>
              <a:rPr lang="en-US" sz="4400" dirty="0">
                <a:solidFill>
                  <a:srgbClr val="FF0000"/>
                </a:solidFill>
              </a:rPr>
              <a:t>Continuous</a:t>
            </a:r>
            <a:r>
              <a:rPr lang="en-US" sz="4400" dirty="0"/>
              <a:t> Tools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45A365-F85F-A697-DC41-7A0A556C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5A9096-14F6-FC18-34E4-F4193CEA6368}"/>
              </a:ext>
            </a:extLst>
          </p:cNvPr>
          <p:cNvSpPr txBox="1">
            <a:spLocks/>
          </p:cNvSpPr>
          <p:nvPr/>
        </p:nvSpPr>
        <p:spPr>
          <a:xfrm>
            <a:off x="1669105" y="1976589"/>
            <a:ext cx="10087466" cy="4424211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sz="3200" dirty="0">
              <a:cs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884882D-9852-BA76-2468-05E7CEFDA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791" y="1259998"/>
            <a:ext cx="9664854" cy="528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8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45A365-F85F-A697-DC41-7A0A556C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5A9096-14F6-FC18-34E4-F4193CEA6368}"/>
              </a:ext>
            </a:extLst>
          </p:cNvPr>
          <p:cNvSpPr txBox="1">
            <a:spLocks/>
          </p:cNvSpPr>
          <p:nvPr/>
        </p:nvSpPr>
        <p:spPr>
          <a:xfrm>
            <a:off x="1669105" y="1976589"/>
            <a:ext cx="10087466" cy="4424211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sz="3200" dirty="0"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17F3E5-D593-5724-8836-21318268A8B8}"/>
              </a:ext>
            </a:extLst>
          </p:cNvPr>
          <p:cNvSpPr txBox="1">
            <a:spLocks/>
          </p:cNvSpPr>
          <p:nvPr/>
        </p:nvSpPr>
        <p:spPr>
          <a:xfrm>
            <a:off x="1417244" y="1795193"/>
            <a:ext cx="10087466" cy="4424211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dirty="0">
                <a:cs typeface="Arial" panose="020B0604020202020204" pitchFamily="34" charset="0"/>
              </a:rPr>
              <a:t>Fact: </a:t>
            </a:r>
          </a:p>
          <a:p>
            <a:r>
              <a:rPr lang="en-US" sz="3200" dirty="0">
                <a:cs typeface="Arial" panose="020B0604020202020204" pitchFamily="34" charset="0"/>
              </a:rPr>
              <a:t>Tool number 49 to 57 have </a:t>
            </a:r>
            <a:r>
              <a:rPr lang="en-US" sz="3200" dirty="0">
                <a:solidFill>
                  <a:srgbClr val="FF0000"/>
                </a:solidFill>
              </a:rPr>
              <a:t>Continuous </a:t>
            </a:r>
            <a:r>
              <a:rPr lang="en-US" sz="3200" dirty="0">
                <a:solidFill>
                  <a:srgbClr val="FF0000"/>
                </a:solidFill>
                <a:cs typeface="Arial" panose="020B0604020202020204" pitchFamily="34" charset="0"/>
              </a:rPr>
              <a:t>abnormal</a:t>
            </a:r>
            <a:r>
              <a:rPr lang="en-US" sz="3200" dirty="0">
                <a:cs typeface="Arial" panose="020B0604020202020204" pitchFamily="34" charset="0"/>
              </a:rPr>
              <a:t> performance</a:t>
            </a:r>
          </a:p>
          <a:p>
            <a:pPr marL="0" indent="0" algn="l">
              <a:buNone/>
            </a:pPr>
            <a:endParaRPr lang="en-US" sz="3200" dirty="0"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3200" dirty="0">
                <a:cs typeface="Arial" panose="020B0604020202020204" pitchFamily="34" charset="0"/>
              </a:rPr>
              <a:t>Potential Solution: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Check tool orders and report them to Tool </a:t>
            </a:r>
            <a:r>
              <a:rPr lang="en-US" sz="3200" dirty="0">
                <a:solidFill>
                  <a:srgbClr val="FF0000"/>
                </a:solidFill>
                <a:cs typeface="Arial" panose="020B0604020202020204" pitchFamily="34" charset="0"/>
              </a:rPr>
              <a:t>Suppliers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Troubleshoot with </a:t>
            </a:r>
            <a:r>
              <a:rPr lang="en-US" sz="3200" dirty="0">
                <a:solidFill>
                  <a:srgbClr val="FF0000"/>
                </a:solidFill>
                <a:cs typeface="Arial" panose="020B0604020202020204" pitchFamily="34" charset="0"/>
              </a:rPr>
              <a:t>Operators</a:t>
            </a:r>
            <a:r>
              <a:rPr lang="en-US" sz="3200" dirty="0">
                <a:cs typeface="Arial" panose="020B0604020202020204" pitchFamily="34" charset="0"/>
              </a:rPr>
              <a:t> who were working during tool number 49 to 57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412C11DD-4D36-BAB4-D9EE-F5CA70E32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951" y="638596"/>
            <a:ext cx="9664855" cy="514350"/>
          </a:xfrm>
        </p:spPr>
        <p:txBody>
          <a:bodyPr/>
          <a:lstStyle/>
          <a:p>
            <a:pPr defTabSz="914400">
              <a:spcBef>
                <a:spcPts val="360"/>
              </a:spcBef>
              <a:buFont typeface="Arial" panose="020B0604020202020204" pitchFamily="34" charset="0"/>
            </a:pPr>
            <a:r>
              <a:rPr lang="en-US" sz="4400" dirty="0"/>
              <a:t>High Failure Rate in </a:t>
            </a:r>
            <a:r>
              <a:rPr lang="en-US" sz="4400" dirty="0">
                <a:solidFill>
                  <a:srgbClr val="FF0000"/>
                </a:solidFill>
              </a:rPr>
              <a:t>Continuous</a:t>
            </a:r>
            <a:r>
              <a:rPr lang="en-US" sz="4400" dirty="0"/>
              <a:t> Tools</a:t>
            </a:r>
          </a:p>
        </p:txBody>
      </p:sp>
    </p:spTree>
    <p:extLst>
      <p:ext uri="{BB962C8B-B14F-4D97-AF65-F5344CB8AC3E}">
        <p14:creationId xmlns:p14="http://schemas.microsoft.com/office/powerpoint/2010/main" val="200106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21A782-73FC-AE7F-F75E-87B4994D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951" y="638596"/>
            <a:ext cx="10135300" cy="514350"/>
          </a:xfrm>
        </p:spPr>
        <p:txBody>
          <a:bodyPr/>
          <a:lstStyle/>
          <a:p>
            <a:pPr defTabSz="914400">
              <a:spcBef>
                <a:spcPts val="360"/>
              </a:spcBef>
              <a:buFont typeface="Arial" panose="020B0604020202020204" pitchFamily="34" charset="0"/>
            </a:pPr>
            <a:r>
              <a:rPr lang="en-US" sz="4400" dirty="0"/>
              <a:t>High Failure Rate with </a:t>
            </a:r>
            <a:r>
              <a:rPr lang="en-US" sz="4400" dirty="0">
                <a:solidFill>
                  <a:srgbClr val="FF0000"/>
                </a:solidFill>
              </a:rPr>
              <a:t>High</a:t>
            </a:r>
            <a:r>
              <a:rPr lang="en-US" sz="4400" dirty="0"/>
              <a:t> Temperature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45A365-F85F-A697-DC41-7A0A556C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5A9096-14F6-FC18-34E4-F4193CEA6368}"/>
              </a:ext>
            </a:extLst>
          </p:cNvPr>
          <p:cNvSpPr txBox="1">
            <a:spLocks/>
          </p:cNvSpPr>
          <p:nvPr/>
        </p:nvSpPr>
        <p:spPr>
          <a:xfrm>
            <a:off x="1669105" y="1976589"/>
            <a:ext cx="10087466" cy="4424211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sz="3200" dirty="0"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05CBB45-A86A-3B54-DDC1-7EEA7C0DF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626" y="1334343"/>
            <a:ext cx="957262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195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45A365-F85F-A697-DC41-7A0A556C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5A9096-14F6-FC18-34E4-F4193CEA6368}"/>
              </a:ext>
            </a:extLst>
          </p:cNvPr>
          <p:cNvSpPr txBox="1">
            <a:spLocks/>
          </p:cNvSpPr>
          <p:nvPr/>
        </p:nvSpPr>
        <p:spPr>
          <a:xfrm>
            <a:off x="1669105" y="1976589"/>
            <a:ext cx="10087466" cy="4424211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sz="3200" dirty="0"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17F3E5-D593-5724-8836-21318268A8B8}"/>
              </a:ext>
            </a:extLst>
          </p:cNvPr>
          <p:cNvSpPr txBox="1">
            <a:spLocks/>
          </p:cNvSpPr>
          <p:nvPr/>
        </p:nvSpPr>
        <p:spPr>
          <a:xfrm>
            <a:off x="1417244" y="1795193"/>
            <a:ext cx="10087466" cy="4424211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dirty="0">
                <a:cs typeface="Arial" panose="020B0604020202020204" pitchFamily="34" charset="0"/>
              </a:rPr>
              <a:t>Fact: </a:t>
            </a:r>
          </a:p>
          <a:p>
            <a:r>
              <a:rPr lang="en-US" sz="3200" dirty="0">
                <a:cs typeface="Arial" panose="020B0604020202020204" pitchFamily="34" charset="0"/>
              </a:rPr>
              <a:t>Failure Rate Dramatically Increase after 310 K</a:t>
            </a:r>
          </a:p>
          <a:p>
            <a:pPr marL="0" indent="0" algn="l">
              <a:buNone/>
            </a:pPr>
            <a:endParaRPr lang="en-US" sz="3200" dirty="0"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3200" dirty="0">
                <a:cs typeface="Arial" panose="020B0604020202020204" pitchFamily="34" charset="0"/>
              </a:rPr>
              <a:t>Potential Solution: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Set Working Temperature Alarm (</a:t>
            </a:r>
            <a:r>
              <a:rPr lang="en-US" sz="3200" dirty="0">
                <a:solidFill>
                  <a:srgbClr val="FF0000"/>
                </a:solidFill>
                <a:cs typeface="Arial" panose="020B0604020202020204" pitchFamily="34" charset="0"/>
              </a:rPr>
              <a:t>Above 310K</a:t>
            </a:r>
            <a:r>
              <a:rPr lang="en-US" sz="3200" dirty="0">
                <a:cs typeface="Arial" panose="020B0604020202020204" pitchFamily="34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Control Air Temperature (A/C, fan)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459B9D-23A3-F555-790E-06CC2264C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951" y="638596"/>
            <a:ext cx="10135300" cy="514350"/>
          </a:xfrm>
        </p:spPr>
        <p:txBody>
          <a:bodyPr/>
          <a:lstStyle/>
          <a:p>
            <a:pPr defTabSz="914400">
              <a:spcBef>
                <a:spcPts val="360"/>
              </a:spcBef>
              <a:buFont typeface="Arial" panose="020B0604020202020204" pitchFamily="34" charset="0"/>
            </a:pPr>
            <a:r>
              <a:rPr lang="en-US" sz="4400" dirty="0"/>
              <a:t>High Failure Rate with </a:t>
            </a:r>
            <a:r>
              <a:rPr lang="en-US" sz="4400" dirty="0">
                <a:solidFill>
                  <a:srgbClr val="FF0000"/>
                </a:solidFill>
              </a:rPr>
              <a:t>High</a:t>
            </a:r>
            <a:r>
              <a:rPr lang="en-US" sz="4400" dirty="0"/>
              <a:t> Temperature</a:t>
            </a:r>
          </a:p>
        </p:txBody>
      </p:sp>
    </p:spTree>
    <p:extLst>
      <p:ext uri="{BB962C8B-B14F-4D97-AF65-F5344CB8AC3E}">
        <p14:creationId xmlns:p14="http://schemas.microsoft.com/office/powerpoint/2010/main" val="2407101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21A782-73FC-AE7F-F75E-87B4994D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951" y="638596"/>
            <a:ext cx="10135300" cy="514350"/>
          </a:xfrm>
        </p:spPr>
        <p:txBody>
          <a:bodyPr/>
          <a:lstStyle/>
          <a:p>
            <a:pPr defTabSz="914400">
              <a:spcBef>
                <a:spcPts val="360"/>
              </a:spcBef>
              <a:buFont typeface="Arial" panose="020B0604020202020204" pitchFamily="34" charset="0"/>
            </a:pPr>
            <a:r>
              <a:rPr lang="en-US" sz="4400" dirty="0"/>
              <a:t>Gradient Boosting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45A365-F85F-A697-DC41-7A0A556C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5A9096-14F6-FC18-34E4-F4193CEA6368}"/>
              </a:ext>
            </a:extLst>
          </p:cNvPr>
          <p:cNvSpPr txBox="1">
            <a:spLocks/>
          </p:cNvSpPr>
          <p:nvPr/>
        </p:nvSpPr>
        <p:spPr>
          <a:xfrm>
            <a:off x="1669105" y="1976589"/>
            <a:ext cx="10087466" cy="4424211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sz="3200" dirty="0">
              <a:cs typeface="Arial" panose="020B0604020202020204" pitchFamily="34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E16FF40-D064-D8C6-3D6D-40401A897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51" y="1334343"/>
            <a:ext cx="6686550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52C1A53-D7E1-FBF1-9AF6-AE73F96E4D7B}"/>
              </a:ext>
            </a:extLst>
          </p:cNvPr>
          <p:cNvSpPr/>
          <p:nvPr/>
        </p:nvSpPr>
        <p:spPr>
          <a:xfrm>
            <a:off x="7381901" y="1381488"/>
            <a:ext cx="3572486" cy="44242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Accuracy: 0.9815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Precision (Class 1): 0.57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Recall (Class 1): 0.21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F1-score (Class 1): 0.30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ROC AUC Score: 0.916</a:t>
            </a:r>
          </a:p>
        </p:txBody>
      </p:sp>
    </p:spTree>
    <p:extLst>
      <p:ext uri="{BB962C8B-B14F-4D97-AF65-F5344CB8AC3E}">
        <p14:creationId xmlns:p14="http://schemas.microsoft.com/office/powerpoint/2010/main" val="86797225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LW_V5" id="{4FE3E7F2-DE97-43FB-9854-C2719499B15F}" vid="{37DF82F1-E382-44D9-A149-92ACBBF70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17FA41-AE03-4A0A-A9B0-817CABD094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D542F6-3184-4387-BE39-8DA735EB5504}">
  <ds:schemaRefs>
    <ds:schemaRef ds:uri="71af3243-3dd4-4a8d-8c0d-dd76da1f02a5"/>
    <ds:schemaRef ds:uri="http://purl.org/dc/dcmitype/"/>
    <ds:schemaRef ds:uri="http://schemas.microsoft.com/office/infopath/2007/PartnerControls"/>
    <ds:schemaRef ds:uri="16c05727-aa75-4e4a-9b5f-8a80a1165891"/>
    <ds:schemaRef ds:uri="http://www.w3.org/XML/1998/namespace"/>
    <ds:schemaRef ds:uri="230e9df3-be65-4c73-a93b-d1236ebd677e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sharepoint/v3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2D6F65D-59DB-459C-812A-E954DE5F05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{F66C5404-FFD5-426C-83DB-77FAF5A2B8E5}tf78438558_win32</Template>
  <TotalTime>273</TotalTime>
  <Words>300</Words>
  <Application>Microsoft Office PowerPoint</Application>
  <PresentationFormat>Widescreen</PresentationFormat>
  <Paragraphs>72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Sabon Next LT</vt:lpstr>
      <vt:lpstr>Custom</vt:lpstr>
      <vt:lpstr>Predictive Maintenance for Machine Failures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Dallen Huang</dc:creator>
  <cp:lastModifiedBy>Dallen Will</cp:lastModifiedBy>
  <cp:revision>5</cp:revision>
  <dcterms:created xsi:type="dcterms:W3CDTF">2023-10-07T01:01:47Z</dcterms:created>
  <dcterms:modified xsi:type="dcterms:W3CDTF">2023-10-09T05:56:08Z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