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95" r:id="rId6"/>
    <p:sldId id="297" r:id="rId7"/>
    <p:sldId id="300" r:id="rId8"/>
    <p:sldId id="299" r:id="rId9"/>
    <p:sldId id="298" r:id="rId10"/>
    <p:sldId id="301" r:id="rId11"/>
    <p:sldId id="302" r:id="rId12"/>
    <p:sldId id="303" r:id="rId13"/>
    <p:sldId id="305" r:id="rId14"/>
    <p:sldId id="306" r:id="rId15"/>
    <p:sldId id="307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62" d="100"/>
          <a:sy n="62" d="100"/>
        </p:scale>
        <p:origin x="792" y="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4135" y="69574"/>
            <a:ext cx="6543729" cy="3139970"/>
          </a:xfrm>
        </p:spPr>
        <p:txBody>
          <a:bodyPr/>
          <a:lstStyle/>
          <a:p>
            <a:r>
              <a:rPr lang="en-US" sz="3200" dirty="0"/>
              <a:t>Predictive Maintenance for Machine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975" y="3932903"/>
            <a:ext cx="3493008" cy="1644724"/>
          </a:xfrm>
        </p:spPr>
        <p:txBody>
          <a:bodyPr/>
          <a:lstStyle/>
          <a:p>
            <a:r>
              <a:rPr lang="en-US" dirty="0"/>
              <a:t>Dallen Huang</a:t>
            </a:r>
          </a:p>
          <a:p>
            <a:endParaRPr lang="en-US" dirty="0"/>
          </a:p>
          <a:p>
            <a:r>
              <a:rPr lang="en-US" sz="2000" dirty="0"/>
              <a:t>Springboard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Gradient Boosting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B6FDE-83FD-0220-C9A3-0C2539FBB257}"/>
              </a:ext>
            </a:extLst>
          </p:cNvPr>
          <p:cNvSpPr txBox="1">
            <a:spLocks/>
          </p:cNvSpPr>
          <p:nvPr/>
        </p:nvSpPr>
        <p:spPr>
          <a:xfrm>
            <a:off x="984107" y="1795193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200" dirty="0">
                <a:cs typeface="Arial" panose="020B0604020202020204" pitchFamily="34" charset="0"/>
              </a:rPr>
              <a:t>Implement the model in maintenance process</a:t>
            </a:r>
          </a:p>
          <a:p>
            <a:r>
              <a:rPr lang="en-US" sz="3200" dirty="0">
                <a:cs typeface="Arial" panose="020B0604020202020204" pitchFamily="34" charset="0"/>
              </a:rPr>
              <a:t>Continuously collect new data and retrain the model periodically</a:t>
            </a:r>
          </a:p>
          <a:p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4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488782"/>
            <a:ext cx="6732566" cy="514350"/>
          </a:xfrm>
        </p:spPr>
        <p:txBody>
          <a:bodyPr/>
          <a:lstStyle/>
          <a:p>
            <a:r>
              <a:rPr lang="en-US" sz="4400" dirty="0"/>
              <a:t>The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562200" y="1232034"/>
            <a:ext cx="11334625" cy="488000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Engineering Department: 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Change Tools more frequently (Every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180</a:t>
            </a:r>
            <a:r>
              <a:rPr lang="en-US" sz="2800" dirty="0">
                <a:cs typeface="Arial" panose="020B0604020202020204" pitchFamily="34" charset="0"/>
              </a:rPr>
              <a:t> minutes)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Upgrade Tools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Troubleshoot with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Operators</a:t>
            </a:r>
            <a:r>
              <a:rPr lang="en-US" sz="2800" dirty="0">
                <a:cs typeface="Arial" panose="020B0604020202020204" pitchFamily="34" charset="0"/>
              </a:rPr>
              <a:t> who was working during tools with High Failure Rate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Set Working Temperature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Alarm</a:t>
            </a:r>
            <a:r>
              <a:rPr lang="en-US" sz="2800" dirty="0">
                <a:cs typeface="Arial" panose="020B0604020202020204" pitchFamily="34" charset="0"/>
              </a:rPr>
              <a:t> (Above 310K)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Control Air Temperature (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A/C, fan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2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488782"/>
            <a:ext cx="6732566" cy="514350"/>
          </a:xfrm>
        </p:spPr>
        <p:txBody>
          <a:bodyPr/>
          <a:lstStyle/>
          <a:p>
            <a:r>
              <a:rPr lang="en-US" sz="4400" dirty="0"/>
              <a:t>The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562200" y="1232034"/>
            <a:ext cx="11334625" cy="488000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Purchasing Department</a:t>
            </a:r>
            <a:r>
              <a:rPr lang="en-US" sz="3200" dirty="0">
                <a:cs typeface="Arial" panose="020B0604020202020204" pitchFamily="34" charset="0"/>
              </a:rPr>
              <a:t>: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Report tool orders with high failure rate to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Suppliers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Data Department:</a:t>
            </a:r>
            <a:endParaRPr lang="en-US" sz="3200" dirty="0">
              <a:cs typeface="Arial" panose="020B0604020202020204" pitchFamily="34" charset="0"/>
            </a:endParaRP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Implement </a:t>
            </a:r>
            <a:r>
              <a:rPr lang="en-US" sz="2800">
                <a:cs typeface="Arial" panose="020B0604020202020204" pitchFamily="34" charset="0"/>
              </a:rPr>
              <a:t>the Gradient </a:t>
            </a:r>
            <a:r>
              <a:rPr lang="en-US" sz="2800" dirty="0">
                <a:cs typeface="Arial" panose="020B0604020202020204" pitchFamily="34" charset="0"/>
              </a:rPr>
              <a:t>Boosting Classifier in maintenance process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Continuously collect new data and retrain the model periodically</a:t>
            </a:r>
          </a:p>
          <a:p>
            <a:endParaRPr lang="en-US" sz="36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Dallen Huang​</a:t>
            </a:r>
          </a:p>
          <a:p>
            <a:r>
              <a:rPr lang="en-US" dirty="0"/>
              <a:t>dallenwill@hotmail.com</a:t>
            </a:r>
          </a:p>
          <a:p>
            <a:r>
              <a:rPr lang="en-US" dirty="0"/>
              <a:t>2023-10-08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963386"/>
            <a:ext cx="6732566" cy="514350"/>
          </a:xfrm>
        </p:spPr>
        <p:txBody>
          <a:bodyPr/>
          <a:lstStyle/>
          <a:p>
            <a:r>
              <a:rPr lang="en-US" sz="4400" dirty="0"/>
              <a:t>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6" y="1976590"/>
            <a:ext cx="8462974" cy="306077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High Machine Failure Rate: </a:t>
            </a:r>
            <a:r>
              <a:rPr 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3.57%</a:t>
            </a:r>
            <a:r>
              <a:rPr lang="en-US" sz="3600" dirty="0">
                <a:cs typeface="Arial" panose="020B060402020202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Escalating Repair Costs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Production Time Delays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Excessive Machine Wear</a:t>
            </a:r>
          </a:p>
        </p:txBody>
      </p:sp>
    </p:spTree>
    <p:extLst>
      <p:ext uri="{BB962C8B-B14F-4D97-AF65-F5344CB8AC3E}">
        <p14:creationId xmlns:p14="http://schemas.microsoft.com/office/powerpoint/2010/main" val="221022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605645"/>
            <a:ext cx="9664855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Failure Rate </a:t>
            </a:r>
            <a:r>
              <a:rPr lang="en-US" sz="4400" dirty="0">
                <a:solidFill>
                  <a:srgbClr val="FF0000"/>
                </a:solidFill>
              </a:rPr>
              <a:t>Increasing </a:t>
            </a:r>
            <a:r>
              <a:rPr lang="en-US" sz="4400" dirty="0"/>
              <a:t>with Tool Wear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FE685-FA1C-EED7-0947-3D21450C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6" y="1268441"/>
            <a:ext cx="9688257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82192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Fact: </a:t>
            </a:r>
          </a:p>
          <a:p>
            <a:r>
              <a:rPr lang="en-US" sz="3200" dirty="0">
                <a:cs typeface="Arial" panose="020B0604020202020204" pitchFamily="34" charset="0"/>
              </a:rPr>
              <a:t>Tools are changed every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220</a:t>
            </a:r>
            <a:r>
              <a:rPr lang="en-US" sz="3200" dirty="0">
                <a:cs typeface="Arial" panose="020B0604020202020204" pitchFamily="34" charset="0"/>
              </a:rPr>
              <a:t> minutes of usage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Potential Solution: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Change Tools more frequently (Every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180</a:t>
            </a:r>
            <a:r>
              <a:rPr lang="en-US" sz="3200" dirty="0">
                <a:cs typeface="Arial" panose="020B0604020202020204" pitchFamily="34" charset="0"/>
              </a:rPr>
              <a:t> minutes)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Upgrade tools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81A97D-E7B8-D57C-8379-72AD3BF9EEC4}"/>
              </a:ext>
            </a:extLst>
          </p:cNvPr>
          <p:cNvSpPr txBox="1">
            <a:spLocks/>
          </p:cNvSpPr>
          <p:nvPr/>
        </p:nvSpPr>
        <p:spPr>
          <a:xfrm>
            <a:off x="1071180" y="605645"/>
            <a:ext cx="9664855" cy="5143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Failure Rate </a:t>
            </a:r>
            <a:r>
              <a:rPr lang="en-US" sz="4400" dirty="0">
                <a:solidFill>
                  <a:srgbClr val="FF0000"/>
                </a:solidFill>
              </a:rPr>
              <a:t>Increasing</a:t>
            </a:r>
            <a:r>
              <a:rPr lang="en-US" sz="4400" dirty="0"/>
              <a:t> with Tool Wear</a:t>
            </a:r>
          </a:p>
        </p:txBody>
      </p:sp>
    </p:spTree>
    <p:extLst>
      <p:ext uri="{BB962C8B-B14F-4D97-AF65-F5344CB8AC3E}">
        <p14:creationId xmlns:p14="http://schemas.microsoft.com/office/powerpoint/2010/main" val="38139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9664855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in </a:t>
            </a:r>
            <a:r>
              <a:rPr lang="en-US" sz="4400" dirty="0">
                <a:solidFill>
                  <a:srgbClr val="FF0000"/>
                </a:solidFill>
              </a:rPr>
              <a:t>Continuous</a:t>
            </a:r>
            <a:r>
              <a:rPr lang="en-US" sz="4400" dirty="0"/>
              <a:t>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84882D-9852-BA76-2468-05E7CEFD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91" y="1259998"/>
            <a:ext cx="9664854" cy="528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17F3E5-D593-5724-8836-21318268A8B8}"/>
              </a:ext>
            </a:extLst>
          </p:cNvPr>
          <p:cNvSpPr txBox="1">
            <a:spLocks/>
          </p:cNvSpPr>
          <p:nvPr/>
        </p:nvSpPr>
        <p:spPr>
          <a:xfrm>
            <a:off x="1417244" y="1795193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Fact: </a:t>
            </a:r>
          </a:p>
          <a:p>
            <a:r>
              <a:rPr lang="en-US" sz="3200" dirty="0">
                <a:cs typeface="Arial" panose="020B0604020202020204" pitchFamily="34" charset="0"/>
              </a:rPr>
              <a:t>Tool number 49 to 57 have </a:t>
            </a:r>
            <a:r>
              <a:rPr lang="en-US" sz="3200" dirty="0">
                <a:solidFill>
                  <a:srgbClr val="FF0000"/>
                </a:solidFill>
              </a:rPr>
              <a:t>Continuous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abnormal</a:t>
            </a:r>
            <a:r>
              <a:rPr lang="en-US" sz="3200" dirty="0">
                <a:cs typeface="Arial" panose="020B0604020202020204" pitchFamily="34" charset="0"/>
              </a:rPr>
              <a:t> performance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Potential Solution: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Check tool orders and report them to Tool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Suppliers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Troubleshoot with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Operators</a:t>
            </a:r>
            <a:r>
              <a:rPr lang="en-US" sz="3200" dirty="0">
                <a:cs typeface="Arial" panose="020B0604020202020204" pitchFamily="34" charset="0"/>
              </a:rPr>
              <a:t> who were working during tool number 49 to 57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12C11DD-4D36-BAB4-D9EE-F5CA70E3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9664855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in </a:t>
            </a:r>
            <a:r>
              <a:rPr lang="en-US" sz="4400" dirty="0">
                <a:solidFill>
                  <a:srgbClr val="FF0000"/>
                </a:solidFill>
              </a:rPr>
              <a:t>Continuous</a:t>
            </a:r>
            <a:r>
              <a:rPr lang="en-US" sz="4400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00106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with </a:t>
            </a:r>
            <a:r>
              <a:rPr lang="en-US" sz="4400" dirty="0">
                <a:solidFill>
                  <a:srgbClr val="FF0000"/>
                </a:solidFill>
              </a:rPr>
              <a:t>High</a:t>
            </a:r>
            <a:r>
              <a:rPr lang="en-US" sz="4400" dirty="0"/>
              <a:t> Temperature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5CBB45-A86A-3B54-DDC1-7EEA7C0D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26" y="1334343"/>
            <a:ext cx="95726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9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17F3E5-D593-5724-8836-21318268A8B8}"/>
              </a:ext>
            </a:extLst>
          </p:cNvPr>
          <p:cNvSpPr txBox="1">
            <a:spLocks/>
          </p:cNvSpPr>
          <p:nvPr/>
        </p:nvSpPr>
        <p:spPr>
          <a:xfrm>
            <a:off x="1417244" y="1795193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Fact: </a:t>
            </a:r>
          </a:p>
          <a:p>
            <a:r>
              <a:rPr lang="en-US" sz="3200" dirty="0">
                <a:cs typeface="Arial" panose="020B0604020202020204" pitchFamily="34" charset="0"/>
              </a:rPr>
              <a:t>Failure Rate Dramatically Increase after 310 K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Potential Solution: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Set Working Temperature Alarm (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Above 310K</a:t>
            </a:r>
            <a:r>
              <a:rPr lang="en-US" sz="3200" dirty="0"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Control Air Temperature (A/C, fan)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459B9D-23A3-F555-790E-06CC2264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with </a:t>
            </a:r>
            <a:r>
              <a:rPr lang="en-US" sz="4400" dirty="0">
                <a:solidFill>
                  <a:srgbClr val="FF0000"/>
                </a:solidFill>
              </a:rPr>
              <a:t>High</a:t>
            </a:r>
            <a:r>
              <a:rPr lang="en-US" sz="4400" dirty="0"/>
              <a:t> Temperature</a:t>
            </a:r>
          </a:p>
        </p:txBody>
      </p:sp>
    </p:spTree>
    <p:extLst>
      <p:ext uri="{BB962C8B-B14F-4D97-AF65-F5344CB8AC3E}">
        <p14:creationId xmlns:p14="http://schemas.microsoft.com/office/powerpoint/2010/main" val="240710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Gradient Boosting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E16FF40-D064-D8C6-3D6D-40401A89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1" y="1334343"/>
            <a:ext cx="66865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2C1A53-D7E1-FBF1-9AF6-AE73F96E4D7B}"/>
              </a:ext>
            </a:extLst>
          </p:cNvPr>
          <p:cNvSpPr/>
          <p:nvPr/>
        </p:nvSpPr>
        <p:spPr>
          <a:xfrm>
            <a:off x="7381901" y="1381488"/>
            <a:ext cx="3572486" cy="4424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Accuracy: 0.9815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Precision (Class 1): 0.57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Recall (Class 1): 0.21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F1-score (Class 1): 0.30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ROC AUC Score: 0.916</a:t>
            </a:r>
          </a:p>
        </p:txBody>
      </p:sp>
    </p:spTree>
    <p:extLst>
      <p:ext uri="{BB962C8B-B14F-4D97-AF65-F5344CB8AC3E}">
        <p14:creationId xmlns:p14="http://schemas.microsoft.com/office/powerpoint/2010/main" val="8679722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71af3243-3dd4-4a8d-8c0d-dd76da1f02a5"/>
    <ds:schemaRef ds:uri="http://purl.org/dc/dcmitype/"/>
    <ds:schemaRef ds:uri="http://schemas.microsoft.com/office/infopath/2007/PartnerControls"/>
    <ds:schemaRef ds:uri="16c05727-aa75-4e4a-9b5f-8a80a1165891"/>
    <ds:schemaRef ds:uri="http://www.w3.org/XML/1998/namespace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{F66C5404-FFD5-426C-83DB-77FAF5A2B8E5}tf78438558_win32</Template>
  <TotalTime>273</TotalTime>
  <Words>300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Predictive Maintenance for Machine Failures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Dallen Huang</dc:creator>
  <cp:lastModifiedBy>Dallen Will</cp:lastModifiedBy>
  <cp:revision>6</cp:revision>
  <dcterms:created xsi:type="dcterms:W3CDTF">2023-10-07T01:01:47Z</dcterms:created>
  <dcterms:modified xsi:type="dcterms:W3CDTF">2023-10-09T06:06:16Z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