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7.jpg" ContentType="image/jpg"/>
  <Override PartName="/ppt/media/image13.jpg" ContentType="image/jpg"/>
  <Override PartName="/ppt/media/image14.jpg" ContentType="image/jp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747BD8-4904-4210-A88E-0CFAF4E3BB1B}" v="60" dt="2024-08-25T13:00:12.94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39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334000"/>
            <a:ext cx="723900" cy="604392"/>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DALLIN BENITTA.B</a:t>
            </a:r>
          </a:p>
          <a:p>
            <a:r>
              <a:rPr lang="en-US" sz="2400" dirty="0"/>
              <a:t>asunm110UNM110312201314</a:t>
            </a:r>
          </a:p>
          <a:p>
            <a:r>
              <a:rPr lang="en-US" sz="2400" dirty="0"/>
              <a:t>DEPARTMENT: COMMERCE</a:t>
            </a:r>
          </a:p>
          <a:p>
            <a:r>
              <a:rPr lang="en-US" sz="2400" dirty="0"/>
              <a:t>COLLEGE: DRBCCC HINDU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6"/>
            <a:ext cx="8251825" cy="632288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IN" sz="1600" b="1" u="sng" spc="5"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DATA COLLECTION:</a:t>
            </a:r>
          </a:p>
          <a:p>
            <a:pPr marL="12700">
              <a:lnSpc>
                <a:spcPct val="100000"/>
              </a:lnSpc>
              <a:spcBef>
                <a:spcPts val="105"/>
              </a:spcBef>
            </a:pPr>
            <a:r>
              <a:rPr lang="en-US" sz="2800" dirty="0">
                <a:latin typeface="Trebuchet MS"/>
                <a:cs typeface="Trebuchet MS"/>
              </a:rPr>
              <a:t>●COLLECTED FROM KAGGLE.</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FEATURE COLLECTION:</a:t>
            </a:r>
          </a:p>
          <a:p>
            <a:pPr marL="12700">
              <a:lnSpc>
                <a:spcPct val="100000"/>
              </a:lnSpc>
              <a:spcBef>
                <a:spcPts val="105"/>
              </a:spcBef>
            </a:pPr>
            <a:r>
              <a:rPr lang="en-US" sz="2800" dirty="0">
                <a:latin typeface="Trebuchet MS"/>
                <a:cs typeface="Trebuchet MS"/>
              </a:rPr>
              <a:t>●</a:t>
            </a:r>
            <a:r>
              <a:rPr lang="en-IN" sz="2800" dirty="0"/>
              <a:t>CONDITIONAL FORMATTING</a:t>
            </a:r>
          </a:p>
          <a:p>
            <a:pPr marL="12700">
              <a:lnSpc>
                <a:spcPct val="100000"/>
              </a:lnSpc>
              <a:spcBef>
                <a:spcPts val="105"/>
              </a:spcBef>
            </a:pPr>
            <a:r>
              <a:rPr lang="en-US" sz="2800" dirty="0">
                <a:latin typeface="Trebuchet MS"/>
                <a:cs typeface="Trebuchet MS"/>
              </a:rPr>
              <a:t>● SYMBOLS</a:t>
            </a:r>
          </a:p>
          <a:p>
            <a:pPr marL="12700">
              <a:lnSpc>
                <a:spcPct val="100000"/>
              </a:lnSpc>
              <a:spcBef>
                <a:spcPts val="105"/>
              </a:spcBef>
            </a:pPr>
            <a:r>
              <a:rPr lang="en-US" sz="2800" dirty="0">
                <a:latin typeface="Trebuchet MS"/>
                <a:cs typeface="Trebuchet MS"/>
              </a:rPr>
              <a:t>●MERGE&amp;CENTER</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PERFORMANCE LEVEL:</a:t>
            </a:r>
          </a:p>
          <a:p>
            <a:pPr marL="12700">
              <a:lnSpc>
                <a:spcPct val="100000"/>
              </a:lnSpc>
              <a:spcBef>
                <a:spcPts val="105"/>
              </a:spcBef>
            </a:pPr>
            <a:r>
              <a:rPr lang="en-US" sz="2800" dirty="0">
                <a:latin typeface="Trebuchet MS"/>
                <a:cs typeface="Trebuchet MS"/>
              </a:rPr>
              <a:t>●WITH USING EMPLOYEE RATING COLUNM TO GET PERFORMANCE LEVEL.</a:t>
            </a:r>
          </a:p>
          <a:p>
            <a:pPr marL="12700">
              <a:lnSpc>
                <a:spcPct val="100000"/>
              </a:lnSpc>
              <a:spcBef>
                <a:spcPts val="105"/>
              </a:spcBef>
            </a:pPr>
            <a:endParaRPr sz="2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A198F0-419D-03CF-6D25-B9947334E46E}"/>
              </a:ext>
            </a:extLst>
          </p:cNvPr>
          <p:cNvSpPr>
            <a:spLocks noGrp="1"/>
          </p:cNvSpPr>
          <p:nvPr>
            <p:ph type="body" idx="1"/>
          </p:nvPr>
        </p:nvSpPr>
        <p:spPr>
          <a:xfrm>
            <a:off x="609600" y="1577340"/>
            <a:ext cx="10972800" cy="2769989"/>
          </a:xfrm>
        </p:spPr>
        <p:txBody>
          <a:bodyPr/>
          <a:lstStyle/>
          <a:p>
            <a:endParaRPr lang="en-US" sz="3600" b="1" u="sng" dirty="0">
              <a:effectLst>
                <a:outerShdw blurRad="38100" dist="38100" dir="2700000" algn="tl">
                  <a:srgbClr val="000000">
                    <a:alpha val="43137"/>
                  </a:srgbClr>
                </a:outerShdw>
              </a:effectLst>
            </a:endParaRPr>
          </a:p>
          <a:p>
            <a:r>
              <a:rPr lang="en-US" sz="3600" dirty="0">
                <a:latin typeface="Trebuchet MS"/>
                <a:cs typeface="Trebuchet MS"/>
              </a:rPr>
              <a:t>● </a:t>
            </a:r>
            <a:r>
              <a:rPr lang="en-US" sz="3200" dirty="0">
                <a:latin typeface="Trebuchet MS"/>
                <a:cs typeface="Trebuchet MS"/>
              </a:rPr>
              <a:t>TO FIND THE SALARY OF THE EMPLOYEE BY USING THE EXCEL</a:t>
            </a:r>
          </a:p>
          <a:p>
            <a:r>
              <a:rPr lang="en-US" sz="3600" dirty="0">
                <a:latin typeface="Trebuchet MS"/>
                <a:cs typeface="Trebuchet MS"/>
              </a:rPr>
              <a:t>●</a:t>
            </a:r>
            <a:r>
              <a:rPr lang="en-US" sz="3200" dirty="0">
                <a:latin typeface="Trebuchet MS"/>
                <a:cs typeface="Trebuchet MS"/>
              </a:rPr>
              <a:t>THE RESULTS SHOWN IN THE GRAPH.</a:t>
            </a:r>
          </a:p>
          <a:p>
            <a:endParaRPr lang="en-IN" sz="3600" dirty="0"/>
          </a:p>
        </p:txBody>
      </p:sp>
      <p:sp>
        <p:nvSpPr>
          <p:cNvPr id="5" name="Title 4">
            <a:extLst>
              <a:ext uri="{FF2B5EF4-FFF2-40B4-BE49-F238E27FC236}">
                <a16:creationId xmlns:a16="http://schemas.microsoft.com/office/drawing/2014/main" id="{21A8405C-8F55-FF02-27D5-A727DF023E59}"/>
              </a:ext>
            </a:extLst>
          </p:cNvPr>
          <p:cNvSpPr>
            <a:spLocks noGrp="1"/>
          </p:cNvSpPr>
          <p:nvPr>
            <p:ph type="title"/>
          </p:nvPr>
        </p:nvSpPr>
        <p:spPr>
          <a:xfrm>
            <a:off x="685800" y="685800"/>
            <a:ext cx="5867401" cy="533400"/>
          </a:xfrm>
        </p:spPr>
        <p:txBody>
          <a:bodyPr/>
          <a:lstStyle/>
          <a:p>
            <a:r>
              <a:rPr lang="en-US" sz="4800" b="1" u="sng" dirty="0">
                <a:effectLst>
                  <a:outerShdw blurRad="38100" dist="38100" dir="2700000" algn="tl">
                    <a:srgbClr val="000000">
                      <a:alpha val="43137"/>
                    </a:srgbClr>
                  </a:outerShdw>
                </a:effectLst>
              </a:rPr>
              <a:t>SUMMARY:</a:t>
            </a:r>
            <a:br>
              <a:rPr lang="en-US" sz="4800" b="1" u="sng" dirty="0">
                <a:effectLst>
                  <a:outerShdw blurRad="38100" dist="38100" dir="2700000" algn="tl">
                    <a:srgbClr val="000000">
                      <a:alpha val="43137"/>
                    </a:srgbClr>
                  </a:outerShdw>
                </a:effectLst>
              </a:rPr>
            </a:br>
            <a:endParaRPr lang="en-IN" dirty="0"/>
          </a:p>
        </p:txBody>
      </p:sp>
    </p:spTree>
    <p:extLst>
      <p:ext uri="{BB962C8B-B14F-4D97-AF65-F5344CB8AC3E}">
        <p14:creationId xmlns:p14="http://schemas.microsoft.com/office/powerpoint/2010/main" val="3672475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60991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820400"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988735" y="66452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130868" cy="752129"/>
          </a:xfrm>
          <a:prstGeom prst="rect">
            <a:avLst/>
          </a:prstGeom>
        </p:spPr>
        <p:txBody>
          <a:bodyPr vert="horz" wrap="square" lIns="0" tIns="13335" rIns="0" bIns="0" rtlCol="0">
            <a:spAutoFit/>
          </a:bodyPr>
          <a:lstStyle/>
          <a:p>
            <a:pPr marL="12700">
              <a:lnSpc>
                <a:spcPct val="100000"/>
              </a:lnSpc>
              <a:spcBef>
                <a:spcPts val="105"/>
              </a:spcBef>
            </a:pPr>
            <a:r>
              <a:rPr u="sng" dirty="0">
                <a:effectLst>
                  <a:outerShdw blurRad="38100" dist="38100" dir="2700000" algn="tl">
                    <a:srgbClr val="000000">
                      <a:alpha val="43137"/>
                    </a:srgbClr>
                  </a:outerShdw>
                </a:effectLst>
              </a:rPr>
              <a:t>R</a:t>
            </a:r>
            <a:r>
              <a:rPr u="sng" spc="-40" dirty="0">
                <a:effectLst>
                  <a:outerShdw blurRad="38100" dist="38100" dir="2700000" algn="tl">
                    <a:srgbClr val="000000">
                      <a:alpha val="43137"/>
                    </a:srgbClr>
                  </a:outerShdw>
                </a:effectLst>
              </a:rPr>
              <a:t>E</a:t>
            </a:r>
            <a:r>
              <a:rPr u="sng" spc="15" dirty="0">
                <a:effectLst>
                  <a:outerShdw blurRad="38100" dist="38100" dir="2700000" algn="tl">
                    <a:srgbClr val="000000">
                      <a:alpha val="43137"/>
                    </a:srgbClr>
                  </a:outerShdw>
                </a:effectLst>
              </a:rPr>
              <a:t>S</a:t>
            </a:r>
            <a:r>
              <a:rPr u="sng" spc="-30" dirty="0">
                <a:effectLst>
                  <a:outerShdw blurRad="38100" dist="38100" dir="2700000" algn="tl">
                    <a:srgbClr val="000000">
                      <a:alpha val="43137"/>
                    </a:srgbClr>
                  </a:outerShdw>
                </a:effectLst>
              </a:rPr>
              <a:t>U</a:t>
            </a:r>
            <a:r>
              <a:rPr u="sng" spc="-405" dirty="0">
                <a:effectLst>
                  <a:outerShdw blurRad="38100" dist="38100" dir="2700000" algn="tl">
                    <a:srgbClr val="000000">
                      <a:alpha val="43137"/>
                    </a:srgbClr>
                  </a:outerShdw>
                </a:effectLst>
              </a:rPr>
              <a:t>L</a:t>
            </a:r>
            <a:r>
              <a:rPr u="sng" dirty="0">
                <a:effectLst>
                  <a:outerShdw blurRad="38100" dist="38100" dir="2700000" algn="tl">
                    <a:srgbClr val="000000">
                      <a:alpha val="43137"/>
                    </a:srgbClr>
                  </a:outerShdw>
                </a:effectLst>
              </a:rPr>
              <a:t>TS</a:t>
            </a:r>
            <a:r>
              <a:rPr lang="en-US" u="sng" dirty="0">
                <a:effectLst>
                  <a:outerShdw blurRad="38100" dist="38100" dir="2700000" algn="tl">
                    <a:srgbClr val="000000">
                      <a:alpha val="43137"/>
                    </a:srgbClr>
                  </a:outerShdw>
                </a:effectLst>
              </a:rPr>
              <a:t>: </a:t>
            </a:r>
            <a:endParaRPr u="sng" dirty="0">
              <a:effectLst>
                <a:outerShdw blurRad="38100" dist="38100" dir="2700000" algn="tl">
                  <a:srgbClr val="000000">
                    <a:alpha val="43137"/>
                  </a:srgbClr>
                </a:outerShdw>
              </a:effectLst>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10" name="Graphic 9">
            <a:extLst>
              <a:ext uri="{FF2B5EF4-FFF2-40B4-BE49-F238E27FC236}">
                <a16:creationId xmlns:a16="http://schemas.microsoft.com/office/drawing/2014/main" id="{3D7E8E6E-592A-C870-AD58-5756E27435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09800" y="1369347"/>
            <a:ext cx="6820370" cy="518702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3" y="914400"/>
            <a:ext cx="9226868" cy="3385542"/>
          </a:xfrm>
        </p:spPr>
        <p:txBody>
          <a:bodyPr/>
          <a:lstStyle/>
          <a:p>
            <a:r>
              <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br>
              <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 THIS SALARY ANALYSIS THE SOME</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OF EMPLOYEES ARE GET HIGHER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SALARY IN THE DEPARTMENT OF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QUALITY AND SALES.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76275" y="829627"/>
            <a:ext cx="3973195" cy="678180"/>
          </a:xfrm>
          <a:prstGeom prst="rect">
            <a:avLst/>
          </a:prstGeom>
        </p:spPr>
        <p:txBody>
          <a:bodyPr vert="horz" wrap="square" lIns="0" tIns="16510" rIns="0" bIns="0" rtlCol="0">
            <a:spAutoFit/>
          </a:bodyPr>
          <a:lstStyle/>
          <a:p>
            <a:pPr marL="12700">
              <a:lnSpc>
                <a:spcPct val="100000"/>
              </a:lnSpc>
              <a:spcBef>
                <a:spcPts val="130"/>
              </a:spcBef>
            </a:pPr>
            <a:r>
              <a:rPr sz="4250" u="sng" spc="5" dirty="0"/>
              <a:t>PROJECT</a:t>
            </a:r>
            <a:r>
              <a:rPr sz="4250" u="sng" spc="-85" dirty="0"/>
              <a:t> </a:t>
            </a:r>
            <a:r>
              <a:rPr sz="4250" u="sng" spc="25" dirty="0"/>
              <a:t>TITLE</a:t>
            </a:r>
            <a:endParaRPr sz="4250" u="sng"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914400" y="2019300"/>
            <a:ext cx="8896350"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10B4EBCC-C6C4-F7DC-8AB8-16D69E4E1561}"/>
              </a:ext>
            </a:extLst>
          </p:cNvPr>
          <p:cNvPicPr>
            <a:picLocks noChangeAspect="1"/>
          </p:cNvPicPr>
          <p:nvPr/>
        </p:nvPicPr>
        <p:blipFill>
          <a:blip r:embed="rId4"/>
          <a:stretch>
            <a:fillRect/>
          </a:stretch>
        </p:blipFill>
        <p:spPr>
          <a:xfrm>
            <a:off x="1481618" y="3977343"/>
            <a:ext cx="317019" cy="323116"/>
          </a:xfrm>
          <a:prstGeom prst="rect">
            <a:avLst/>
          </a:prstGeom>
        </p:spPr>
      </p:pic>
      <p:pic>
        <p:nvPicPr>
          <p:cNvPr id="24" name="Picture 23">
            <a:extLst>
              <a:ext uri="{FF2B5EF4-FFF2-40B4-BE49-F238E27FC236}">
                <a16:creationId xmlns:a16="http://schemas.microsoft.com/office/drawing/2014/main" id="{0CBE2498-C822-F0E4-4852-2945E0C3BF91}"/>
              </a:ext>
            </a:extLst>
          </p:cNvPr>
          <p:cNvPicPr>
            <a:picLocks noChangeAspect="1"/>
          </p:cNvPicPr>
          <p:nvPr/>
        </p:nvPicPr>
        <p:blipFill>
          <a:blip r:embed="rId5"/>
          <a:stretch>
            <a:fillRect/>
          </a:stretch>
        </p:blipFill>
        <p:spPr>
          <a:xfrm>
            <a:off x="8766714" y="601007"/>
            <a:ext cx="457240" cy="457240"/>
          </a:xfrm>
          <a:prstGeom prst="rect">
            <a:avLst/>
          </a:prstGeom>
        </p:spPr>
      </p:pic>
      <p:pic>
        <p:nvPicPr>
          <p:cNvPr id="26" name="Picture 25">
            <a:extLst>
              <a:ext uri="{FF2B5EF4-FFF2-40B4-BE49-F238E27FC236}">
                <a16:creationId xmlns:a16="http://schemas.microsoft.com/office/drawing/2014/main" id="{E2AE7F4B-5BB6-9BFD-EE47-8EAD62881A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8949" y="3334378"/>
            <a:ext cx="4123709" cy="32066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ircle(in)">
                                      <p:cBhvr>
                                        <p:cTn id="7"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2613025" cy="752129"/>
          </a:xfrm>
          <a:prstGeom prst="rect">
            <a:avLst/>
          </a:prstGeom>
        </p:spPr>
        <p:txBody>
          <a:bodyPr vert="horz" wrap="square" lIns="0" tIns="13335" rIns="0" bIns="0" rtlCol="0">
            <a:spAutoFit/>
          </a:bodyPr>
          <a:lstStyle/>
          <a:p>
            <a:pPr marL="12700">
              <a:lnSpc>
                <a:spcPct val="100000"/>
              </a:lnSpc>
              <a:spcBef>
                <a:spcPts val="105"/>
              </a:spcBef>
            </a:pPr>
            <a:r>
              <a:rPr u="sng" spc="25" dirty="0"/>
              <a:t>A</a:t>
            </a:r>
            <a:r>
              <a:rPr u="sng" spc="-5" dirty="0"/>
              <a:t>G</a:t>
            </a:r>
            <a:r>
              <a:rPr u="sng" spc="-35" dirty="0"/>
              <a:t>E</a:t>
            </a:r>
            <a:r>
              <a:rPr u="sng" spc="15" dirty="0"/>
              <a:t>N</a:t>
            </a:r>
            <a:r>
              <a:rPr u="sng" dirty="0"/>
              <a:t>DA</a:t>
            </a:r>
            <a:r>
              <a:rPr lang="en-US" u="sng" dirty="0"/>
              <a:t>:</a:t>
            </a:r>
            <a:endParaRPr u="sng"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pic>
        <p:nvPicPr>
          <p:cNvPr id="24" name="Picture 23">
            <a:extLst>
              <a:ext uri="{FF2B5EF4-FFF2-40B4-BE49-F238E27FC236}">
                <a16:creationId xmlns:a16="http://schemas.microsoft.com/office/drawing/2014/main" id="{E887400F-49FD-32DE-5BE1-7D399E86470D}"/>
              </a:ext>
            </a:extLst>
          </p:cNvPr>
          <p:cNvPicPr>
            <a:picLocks noChangeAspect="1"/>
          </p:cNvPicPr>
          <p:nvPr/>
        </p:nvPicPr>
        <p:blipFill>
          <a:blip r:embed="rId5"/>
          <a:stretch>
            <a:fillRect/>
          </a:stretch>
        </p:blipFill>
        <p:spPr>
          <a:xfrm>
            <a:off x="10701089" y="302485"/>
            <a:ext cx="652329" cy="65232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04175" y="10838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676275" y="859613"/>
            <a:ext cx="6481128" cy="4464043"/>
          </a:xfrm>
          <a:prstGeom prst="rect">
            <a:avLst/>
          </a:prstGeom>
        </p:spPr>
        <p:txBody>
          <a:bodyPr vert="horz" wrap="square" lIns="0" tIns="16510" rIns="0" bIns="0" rtlCol="0" anchor="ctr">
            <a:spAutoFit/>
          </a:bodyPr>
          <a:lstStyle/>
          <a:p>
            <a:pPr marL="12700">
              <a:lnSpc>
                <a:spcPct val="100000"/>
              </a:lnSpc>
              <a:spcBef>
                <a:spcPts val="130"/>
              </a:spcBef>
              <a:tabLst>
                <a:tab pos="2727960" algn="l"/>
              </a:tabLst>
            </a:pPr>
            <a:r>
              <a:rPr sz="3600" u="sng" spc="-20" dirty="0"/>
              <a:t>P</a:t>
            </a:r>
            <a:r>
              <a:rPr sz="3600" u="sng" spc="15" dirty="0"/>
              <a:t>ROB</a:t>
            </a:r>
            <a:r>
              <a:rPr sz="3600" u="sng" spc="55" dirty="0"/>
              <a:t>L</a:t>
            </a:r>
            <a:r>
              <a:rPr sz="3600" u="sng" spc="-20" dirty="0"/>
              <a:t>E</a:t>
            </a:r>
            <a:r>
              <a:rPr sz="3600" u="sng" spc="20" dirty="0"/>
              <a:t>M</a:t>
            </a:r>
            <a:r>
              <a:rPr lang="en-US" sz="3600" u="sng" spc="20" dirty="0"/>
              <a:t> </a:t>
            </a:r>
            <a:r>
              <a:rPr sz="3600" u="sng" spc="10" dirty="0"/>
              <a:t>S</a:t>
            </a:r>
            <a:r>
              <a:rPr sz="3600" u="sng" spc="-370" dirty="0"/>
              <a:t>T</a:t>
            </a:r>
            <a:r>
              <a:rPr sz="3600" u="sng" spc="-375" dirty="0"/>
              <a:t>A</a:t>
            </a:r>
            <a:r>
              <a:rPr sz="3600" u="sng" spc="15" dirty="0"/>
              <a:t>T</a:t>
            </a:r>
            <a:r>
              <a:rPr sz="3600" u="sng" spc="-10" dirty="0"/>
              <a:t>E</a:t>
            </a:r>
            <a:r>
              <a:rPr sz="3600" u="sng" spc="-20" dirty="0"/>
              <a:t>ME</a:t>
            </a:r>
            <a:r>
              <a:rPr sz="3600" u="sng" spc="10" dirty="0"/>
              <a:t>NT</a:t>
            </a:r>
            <a:br>
              <a:rPr lang="en-US" sz="4250" u="sng" spc="10" dirty="0"/>
            </a:br>
            <a:br>
              <a:rPr lang="en-IN" sz="4250" spc="10" dirty="0"/>
            </a:br>
            <a:r>
              <a:rPr lang="en-IN" sz="4250" spc="10" dirty="0"/>
              <a:t> </a:t>
            </a:r>
            <a:r>
              <a:rPr lang="en-US" sz="2800" spc="10" dirty="0"/>
              <a:t>Analyzing employee salaries helps ensure fair compensation, identify wage disparities, and align pay structures with industry standards. It also aids in budgeting and financial planning, ensuring that salary expenses are sustainable. </a:t>
            </a:r>
            <a:endParaRPr sz="2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88655" y="84486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829627"/>
            <a:ext cx="7096125" cy="532581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br>
              <a:rPr lang="en-US" sz="4250" spc="-20" dirty="0"/>
            </a:br>
            <a:br>
              <a:rPr lang="en-IN" sz="4250" spc="-20" dirty="0"/>
            </a:br>
            <a:r>
              <a:rPr lang="en-US" sz="2000" spc="-20" dirty="0"/>
              <a:t>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a:t>
            </a:r>
            <a:br>
              <a:rPr lang="en-US" sz="2000" spc="-20" dirty="0"/>
            </a:br>
            <a:br>
              <a:rPr lang="en-US" sz="2000" spc="-20" dirty="0"/>
            </a:br>
            <a:br>
              <a:rPr lang="en-US" sz="1200" spc="-20" dirty="0"/>
            </a:br>
            <a:br>
              <a:rPr lang="en-US" sz="1200" spc="-20" dirty="0"/>
            </a:br>
            <a:br>
              <a:rPr lang="en-US" sz="1200" spc="-20" dirty="0"/>
            </a:br>
            <a:br>
              <a:rPr lang="en-IN" sz="1200" spc="-20" dirty="0"/>
            </a:br>
            <a:endParaRPr sz="12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0010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7149148" cy="444865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IN" sz="3200" spc="5" dirty="0"/>
            </a:br>
            <a:r>
              <a:rPr lang="en-IN" sz="3200" spc="5" dirty="0"/>
              <a:t>-HUMAN RESOURCES(HR)</a:t>
            </a:r>
            <a:br>
              <a:rPr lang="en-IN" sz="3200" spc="5" dirty="0"/>
            </a:br>
            <a:r>
              <a:rPr lang="en-IN" sz="3200" spc="5" dirty="0"/>
              <a:t>-MANAGEMENT &amp; EXECUTIVES</a:t>
            </a:r>
            <a:br>
              <a:rPr lang="en-IN" sz="3200" spc="5" dirty="0"/>
            </a:br>
            <a:r>
              <a:rPr lang="en-IN" sz="3200" spc="5" dirty="0"/>
              <a:t>-FINANCE DEPARTMENT</a:t>
            </a:r>
            <a:br>
              <a:rPr lang="en-IN" sz="3200" spc="5" dirty="0"/>
            </a:br>
            <a:r>
              <a:rPr lang="en-IN" sz="3200" spc="5" dirty="0"/>
              <a:t>-TEAM LEADER</a:t>
            </a:r>
            <a:br>
              <a:rPr lang="en-IN" sz="3200" spc="5" dirty="0"/>
            </a:br>
            <a:r>
              <a:rPr lang="en-IN" sz="3200" spc="5" dirty="0"/>
              <a:t>-EMPLOYEES</a:t>
            </a:r>
            <a:br>
              <a:rPr lang="en-IN" sz="3200" spc="5" dirty="0"/>
            </a:br>
            <a:br>
              <a:rPr lang="en-IN"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a:extLst>
              <a:ext uri="{FF2B5EF4-FFF2-40B4-BE49-F238E27FC236}">
                <a16:creationId xmlns:a16="http://schemas.microsoft.com/office/drawing/2014/main" id="{A71DA41F-8B62-A185-9382-0029E6E28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657600"/>
            <a:ext cx="3933825" cy="2419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781050"/>
            <a:ext cx="9500235" cy="5614999"/>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IN" sz="3600" dirty="0"/>
            </a:br>
            <a:r>
              <a:rPr lang="en-IN" sz="3600" dirty="0"/>
              <a:t>                 </a:t>
            </a:r>
            <a:r>
              <a:rPr lang="en-IN" sz="2800" dirty="0"/>
              <a:t>CONDITIONAL FORMATTING-SALARY</a:t>
            </a:r>
            <a:br>
              <a:rPr lang="en-IN" sz="2800" dirty="0"/>
            </a:br>
            <a:r>
              <a:rPr lang="en-IN" sz="2800" dirty="0"/>
              <a:t>                      FILTER-REMOVE</a:t>
            </a:r>
            <a:br>
              <a:rPr lang="en-IN" sz="2800" dirty="0"/>
            </a:br>
            <a:r>
              <a:rPr lang="en-IN" sz="2800" dirty="0"/>
              <a:t>                      FORMULA-PERFROMANCE</a:t>
            </a:r>
            <a:br>
              <a:rPr lang="en-IN" sz="2800" dirty="0"/>
            </a:br>
            <a:r>
              <a:rPr lang="en-IN" sz="2800" dirty="0"/>
              <a:t>                      GRAPH- DATA VISUALIZTION</a:t>
            </a:r>
            <a:br>
              <a:rPr lang="en-IN" sz="2800" dirty="0"/>
            </a:br>
            <a:br>
              <a:rPr lang="en-IN" sz="2800" dirty="0"/>
            </a:br>
            <a:br>
              <a:rPr lang="en-IN" sz="3600" dirty="0"/>
            </a:br>
            <a:br>
              <a:rPr lang="en-IN" sz="3600" dirty="0"/>
            </a:br>
            <a:br>
              <a:rPr lang="en-IN"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09600" y="385444"/>
            <a:ext cx="10827067" cy="5539978"/>
          </a:xfrm>
        </p:spPr>
        <p:txBody>
          <a:bodyPr/>
          <a:lstStyle/>
          <a:p>
            <a:r>
              <a:rPr lang="en-IN" dirty="0"/>
              <a:t>Dataset Description</a:t>
            </a:r>
            <a:br>
              <a:rPr lang="en-IN" dirty="0"/>
            </a:br>
            <a:br>
              <a:rPr lang="en-IN" dirty="0"/>
            </a:br>
            <a:r>
              <a:rPr lang="en-IN" sz="2400" dirty="0"/>
              <a:t>EMPLOYEE DETAILS-KAGGLE.COM</a:t>
            </a:r>
            <a:br>
              <a:rPr lang="en-IN" sz="2400" dirty="0"/>
            </a:br>
            <a:r>
              <a:rPr lang="en-IN" sz="2400" dirty="0"/>
              <a:t>30-FEATURES</a:t>
            </a:r>
            <a:br>
              <a:rPr lang="en-IN" sz="2400" dirty="0"/>
            </a:br>
            <a:r>
              <a:rPr lang="en-IN" sz="2400" dirty="0"/>
              <a:t>11-FEATURES</a:t>
            </a:r>
            <a:br>
              <a:rPr lang="en-IN" sz="2400" dirty="0"/>
            </a:br>
            <a:r>
              <a:rPr lang="en-IN" sz="2400" dirty="0"/>
              <a:t>NAME-TEXT</a:t>
            </a:r>
            <a:br>
              <a:rPr lang="en-IN" sz="2400" dirty="0"/>
            </a:br>
            <a:r>
              <a:rPr lang="en-IN" sz="2400" dirty="0"/>
              <a:t>JOINING YEAR-NUMBERS</a:t>
            </a:r>
            <a:br>
              <a:rPr lang="en-IN" sz="2400" dirty="0"/>
            </a:br>
            <a:r>
              <a:rPr lang="en-IN" sz="2400" dirty="0"/>
              <a:t>GENDER-MALE OR FEMALE</a:t>
            </a:r>
            <a:br>
              <a:rPr lang="en-IN" sz="2400" dirty="0"/>
            </a:br>
            <a:r>
              <a:rPr lang="en-IN" sz="2400" dirty="0"/>
              <a:t>AGE-NUMBERS</a:t>
            </a:r>
            <a:br>
              <a:rPr lang="en-IN" sz="2400" dirty="0"/>
            </a:br>
            <a:r>
              <a:rPr lang="en-IN" sz="2400" dirty="0"/>
              <a:t>SALARY-NUMBERS</a:t>
            </a:r>
            <a:br>
              <a:rPr lang="en-IN" sz="2400" dirty="0"/>
            </a:br>
            <a:r>
              <a:rPr lang="en-IN" sz="2400" dirty="0"/>
              <a:t>WORK LOCATION-TEXT</a:t>
            </a:r>
            <a:br>
              <a:rPr lang="en-IN" sz="2400" dirty="0"/>
            </a:br>
            <a:r>
              <a:rPr lang="en-IN" sz="2400" dirty="0"/>
              <a:t>EMPLOYEE RATING-NUMBERS</a:t>
            </a:r>
            <a:br>
              <a:rPr lang="en-IN" sz="2400" dirty="0"/>
            </a:br>
            <a:r>
              <a:rPr lang="en-IN" sz="2400" dirty="0"/>
              <a:t>PERFORMANCE-TEXT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58200" y="7514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4" y="654939"/>
            <a:ext cx="9070975" cy="2309607"/>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sz="4250" spc="20" dirty="0"/>
            </a:br>
            <a:br>
              <a:rPr lang="en-IN" sz="4250" spc="20" dirty="0"/>
            </a:br>
            <a:r>
              <a:rPr lang="en-IN" sz="3200" spc="20" dirty="0"/>
              <a:t>PERFORMANCE LEVEL</a:t>
            </a:r>
            <a:r>
              <a:rPr lang="en-US" sz="3200" spc="20" dirty="0"/>
              <a:t> =IFS(J3&gt;=5,"Very High",J3&gt;=4,"High",J3&gt;=3,“MED",TRUE,"LOW")</a:t>
            </a:r>
            <a:endParaRPr sz="32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683192" y="2349492"/>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286</TotalTime>
  <Words>413</Words>
  <Application>Microsoft Office PowerPoint</Application>
  <PresentationFormat>Widescreen</PresentationFormat>
  <Paragraphs>55</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Analyzing employee salaries helps ensure fair compensation, identify wage disparities, and align pay structures with industry standards. It also aids in budgeting and financial planning, ensuring that salary expenses are sustainable. </vt:lpstr>
      <vt:lpstr>PROJECT OVERVIEW  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      </vt:lpstr>
      <vt:lpstr>WHO ARE THE END USERS?  -HUMAN RESOURCES(HR) -MANAGEMENT &amp; EXECUTIVES -FINANCE DEPARTMENT -TEAM LEADER -EMPLOYEES  </vt:lpstr>
      <vt:lpstr>OUR SOLUTION AND ITS VALUE PROPOSITION                   CONDITIONAL FORMATTING-SALARY                       FILTER-REMOVE                       FORMULA-PERFROMANCE                       GRAPH- DATA VISUALIZTION     </vt:lpstr>
      <vt:lpstr>Dataset Description  EMPLOYEE DETAILS-KAGGLE.COM 30-FEATURES 11-FEATURES NAME-TEXT JOINING YEAR-NUMBERS GENDER-MALE OR FEMALE AGE-NUMBERS SALARY-NUMBERS WORK LOCATION-TEXT EMPLOYEE RATING-NUMBERS PERFORMANCE-TEXT</vt:lpstr>
      <vt:lpstr>THE "WOW" IN OUR SOLUTION  PERFORMANCE LEVEL =IFS(J3&gt;=5,"Very High",J3&gt;=4,"High",J3&gt;=3,“MED",TRUE,"LOW")</vt:lpstr>
      <vt:lpstr>PowerPoint Presentation</vt:lpstr>
      <vt:lpstr>SUMMARY: </vt:lpstr>
      <vt:lpstr>RESULTS: </vt:lpstr>
      <vt:lpstr>CONCLUSION:  IN THIS SALARY ANALYSIS THE SOME OF EMPLOYEES ARE GET HIGHER  SALARY IN THE DEPARTMENT OF  QUALITY AND SALES.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Benitta Hathsiyal</cp:lastModifiedBy>
  <cp:revision>15</cp:revision>
  <dcterms:created xsi:type="dcterms:W3CDTF">2024-03-29T15:07:22Z</dcterms:created>
  <dcterms:modified xsi:type="dcterms:W3CDTF">2024-09-09T13:07:20Z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