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3" r:id="rId4"/>
  </p:sldMasterIdLst>
  <p:notesMasterIdLst>
    <p:notesMasterId r:id="rId13"/>
  </p:notesMasterIdLst>
  <p:handoutMasterIdLst>
    <p:handoutMasterId r:id="rId14"/>
  </p:handoutMasterIdLst>
  <p:sldIdLst>
    <p:sldId id="1809" r:id="rId5"/>
    <p:sldId id="1812" r:id="rId6"/>
    <p:sldId id="1804" r:id="rId7"/>
    <p:sldId id="1808" r:id="rId8"/>
    <p:sldId id="1810" r:id="rId9"/>
    <p:sldId id="1811" r:id="rId10"/>
    <p:sldId id="1813" r:id="rId11"/>
    <p:sldId id="1805" r:id="rId12"/>
  </p:sldIdLst>
  <p:sldSz cx="9144000" cy="5143500" type="screen16x9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44" userDrawn="1">
          <p15:clr>
            <a:srgbClr val="A4A3A4"/>
          </p15:clr>
        </p15:guide>
        <p15:guide id="3" orient="horz" pos="3180" userDrawn="1">
          <p15:clr>
            <a:srgbClr val="A4A3A4"/>
          </p15:clr>
        </p15:guide>
        <p15:guide id="4" orient="horz" pos="2954">
          <p15:clr>
            <a:srgbClr val="A4A3A4"/>
          </p15:clr>
        </p15:guide>
        <p15:guide id="5" orient="horz" pos="312" userDrawn="1">
          <p15:clr>
            <a:srgbClr val="A4A3A4"/>
          </p15:clr>
        </p15:guide>
        <p15:guide id="10" pos="228">
          <p15:clr>
            <a:srgbClr val="A4A3A4"/>
          </p15:clr>
        </p15:guide>
        <p15:guide id="12" pos="5488">
          <p15:clr>
            <a:srgbClr val="A4A3A4"/>
          </p15:clr>
        </p15:guide>
        <p15:guide id="15" pos="2880">
          <p15:clr>
            <a:srgbClr val="A4A3A4"/>
          </p15:clr>
        </p15:guide>
        <p15:guide id="19" orient="horz" pos="24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8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erri Sharp" initials="TS" lastIdx="7" clrIdx="0"/>
  <p:cmAuthor id="7" name="Shasha Jumbe" initials="SJ" lastIdx="1" clrIdx="7">
    <p:extLst/>
  </p:cmAuthor>
  <p:cmAuthor id="1" name="David Ehlert" initials="DE" lastIdx="135" clrIdx="1"/>
  <p:cmAuthor id="2" name="Dean Katz" initials="DK" lastIdx="23" clrIdx="2"/>
  <p:cmAuthor id="3" name="Alexandra Farnum" initials="AF" lastIdx="2" clrIdx="3"/>
  <p:cmAuthor id="4" name="Jennie Rhoads (AKF Media Inc)" initials="JR(MI" lastIdx="123" clrIdx="4"/>
  <p:cmAuthor id="5" name="Ina Chang" initials="IC" lastIdx="25" clrIdx="5"/>
  <p:cmAuthor id="6" name="Becky Bartlein" initials="BB" lastIdx="8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E"/>
    <a:srgbClr val="D1E2E9"/>
    <a:srgbClr val="E2D6BF"/>
    <a:srgbClr val="A89D8E"/>
    <a:srgbClr val="404040"/>
    <a:srgbClr val="5393AB"/>
    <a:srgbClr val="857968"/>
    <a:srgbClr val="59452A"/>
    <a:srgbClr val="3333FF"/>
    <a:srgbClr val="CE6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930" autoAdjust="0"/>
  </p:normalViewPr>
  <p:slideViewPr>
    <p:cSldViewPr snapToGrid="0" showGuides="1">
      <p:cViewPr varScale="1">
        <p:scale>
          <a:sx n="109" d="100"/>
          <a:sy n="109" d="100"/>
        </p:scale>
        <p:origin x="486" y="102"/>
      </p:cViewPr>
      <p:guideLst>
        <p:guide orient="horz" pos="444"/>
        <p:guide orient="horz" pos="3180"/>
        <p:guide orient="horz" pos="2954"/>
        <p:guide orient="horz" pos="312"/>
        <p:guide pos="228"/>
        <p:guide pos="5488"/>
        <p:guide pos="2880"/>
        <p:guide orient="horz" pos="2412"/>
      </p:guideLst>
    </p:cSldViewPr>
  </p:slideViewPr>
  <p:outlineViewPr>
    <p:cViewPr>
      <p:scale>
        <a:sx n="33" d="100"/>
        <a:sy n="33" d="100"/>
      </p:scale>
      <p:origin x="0" y="50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>
        <p:scale>
          <a:sx n="120" d="100"/>
          <a:sy n="120" d="100"/>
        </p:scale>
        <p:origin x="387" y="-2442"/>
      </p:cViewPr>
      <p:guideLst>
        <p:guide orient="horz" pos="2938"/>
        <p:guide pos="2212"/>
      </p:guideLst>
    </p:cSldViewPr>
  </p:notes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65761" y="8641080"/>
            <a:ext cx="2570591" cy="465455"/>
          </a:xfrm>
          <a:prstGeom prst="rect">
            <a:avLst/>
          </a:prstGeom>
        </p:spPr>
        <p:txBody>
          <a:bodyPr vert="horz" lIns="93312" tIns="46656" rIns="93312" bIns="46656" rtlCol="0" anchor="b"/>
          <a:lstStyle>
            <a:lvl1pPr algn="l">
              <a:defRPr sz="1200"/>
            </a:lvl1pPr>
          </a:lstStyle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© Bill &amp; Melinda Gates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641080"/>
            <a:ext cx="2622218" cy="465455"/>
          </a:xfrm>
          <a:prstGeom prst="rect">
            <a:avLst/>
          </a:prstGeom>
        </p:spPr>
        <p:txBody>
          <a:bodyPr vert="horz" lIns="93312" tIns="46656" rIns="93312" bIns="46656" rtlCol="0" anchor="b"/>
          <a:lstStyle>
            <a:lvl1pPr algn="r">
              <a:defRPr sz="1200"/>
            </a:lvl1pPr>
          </a:lstStyle>
          <a:p>
            <a:fld id="{D56DA0AC-102B-4398-8E7E-B2C936C1DD76}" type="slidenum"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>
          <a:xfrm>
            <a:off x="488887" y="443621"/>
            <a:ext cx="2554351" cy="465138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6" y="443621"/>
            <a:ext cx="2576434" cy="465138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EEEA15A9-945D-4731-92FB-B053EA95D31F}" type="datetimeFigureOut"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pPr/>
              <a:t>9/27/2016</a:t>
            </a:fld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9579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553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2" tIns="46656" rIns="93312" bIns="4665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09113" y="4421823"/>
            <a:ext cx="6245786" cy="418909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63657" y="8643188"/>
            <a:ext cx="2679687" cy="465455"/>
          </a:xfrm>
          <a:prstGeom prst="rect">
            <a:avLst/>
          </a:prstGeom>
        </p:spPr>
        <p:txBody>
          <a:bodyPr vert="horz" lIns="93312" tIns="46656" rIns="93312" bIns="46656" rtlCol="0" anchor="b"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© Bill &amp; Melinda Gates Foundation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643188"/>
            <a:ext cx="2776773" cy="465455"/>
          </a:xfrm>
          <a:prstGeom prst="rect">
            <a:avLst/>
          </a:prstGeom>
        </p:spPr>
        <p:txBody>
          <a:bodyPr vert="horz" lIns="93312" tIns="46656" rIns="93312" bIns="46656" rtlCol="0" anchor="b"/>
          <a:lstStyle>
            <a:lvl1pPr algn="r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fld id="{9BFEC94F-12C8-4E9F-9CD8-BA76233A02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9508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indent="0" algn="l" defTabSz="914400" rtl="0" eaLnBrk="1" latinLnBrk="0" hangingPunct="1">
      <a:spcAft>
        <a:spcPts val="60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spcAft>
        <a:spcPts val="60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spcAft>
        <a:spcPts val="60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spcAft>
        <a:spcPts val="60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spcAft>
        <a:spcPts val="60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Bill &amp; Melinda Gates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A5C9E8-9674-4350-989A-CBF182CF309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902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126" y="2142168"/>
            <a:ext cx="8347074" cy="711809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2300"/>
              </a:lnSpc>
              <a:defRPr sz="2300" b="0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Your Name, Affiliation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125" y="2903671"/>
            <a:ext cx="8347075" cy="440164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 of Study, Data Sets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65125" y="3411030"/>
            <a:ext cx="8347075" cy="2746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accent6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65125" y="3365327"/>
            <a:ext cx="8347075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 descr="http://buyersmeetingpoint.com/images/stories/pareto-principle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4" y="4861237"/>
            <a:ext cx="365760" cy="26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" t="2818" r="5509" b="12363"/>
          <a:stretch/>
        </p:blipFill>
        <p:spPr>
          <a:xfrm>
            <a:off x="-6439" y="-6439"/>
            <a:ext cx="5647386" cy="17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7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 Transition Slide-REVISE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123950"/>
            <a:ext cx="7052982" cy="583826"/>
          </a:xfrm>
          <a:noFill/>
        </p:spPr>
        <p:txBody>
          <a:bodyPr lIns="365760" tIns="0" rIns="365760" bIns="0" anchor="ctr"/>
          <a:lstStyle>
            <a:lvl1pPr marL="0" indent="0">
              <a:lnSpc>
                <a:spcPts val="3400"/>
              </a:lnSpc>
              <a:spcBef>
                <a:spcPts val="1200"/>
              </a:spcBef>
              <a:buNone/>
              <a:defRPr lang="en-US" sz="3000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Font typeface="Arial" pitchFamily="34" charset="0"/>
              <a:buNone/>
              <a:defRPr lang="en-US" sz="36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buNone/>
              <a:defRPr lang="en-US" sz="36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buNone/>
              <a:defRPr lang="en-US" sz="36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buNone/>
              <a:defRPr lang="en-US" sz="3600" kern="120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grpSp>
        <p:nvGrpSpPr>
          <p:cNvPr id="4" name="HBGDki"/>
          <p:cNvGrpSpPr>
            <a:grpSpLocks noChangeAspect="1"/>
          </p:cNvGrpSpPr>
          <p:nvPr userDrawn="1"/>
        </p:nvGrpSpPr>
        <p:grpSpPr bwMode="auto">
          <a:xfrm>
            <a:off x="389475" y="91440"/>
            <a:ext cx="763588" cy="188913"/>
            <a:chOff x="641" y="22"/>
            <a:chExt cx="481" cy="119"/>
          </a:xfrm>
          <a:solidFill>
            <a:schemeClr val="bg1"/>
          </a:solidFill>
        </p:grpSpPr>
        <p:sp>
          <p:nvSpPr>
            <p:cNvPr id="5" name="Freeform 4"/>
            <p:cNvSpPr>
              <a:spLocks/>
            </p:cNvSpPr>
            <p:nvPr userDrawn="1"/>
          </p:nvSpPr>
          <p:spPr bwMode="auto">
            <a:xfrm>
              <a:off x="641" y="23"/>
              <a:ext cx="81" cy="117"/>
            </a:xfrm>
            <a:custGeom>
              <a:avLst/>
              <a:gdLst>
                <a:gd name="T0" fmla="*/ 105 w 134"/>
                <a:gd name="T1" fmla="*/ 0 h 189"/>
                <a:gd name="T2" fmla="*/ 105 w 134"/>
                <a:gd name="T3" fmla="*/ 0 h 189"/>
                <a:gd name="T4" fmla="*/ 105 w 134"/>
                <a:gd name="T5" fmla="*/ 80 h 189"/>
                <a:gd name="T6" fmla="*/ 28 w 134"/>
                <a:gd name="T7" fmla="*/ 80 h 189"/>
                <a:gd name="T8" fmla="*/ 28 w 134"/>
                <a:gd name="T9" fmla="*/ 0 h 189"/>
                <a:gd name="T10" fmla="*/ 0 w 134"/>
                <a:gd name="T11" fmla="*/ 0 h 189"/>
                <a:gd name="T12" fmla="*/ 0 w 134"/>
                <a:gd name="T13" fmla="*/ 189 h 189"/>
                <a:gd name="T14" fmla="*/ 28 w 134"/>
                <a:gd name="T15" fmla="*/ 189 h 189"/>
                <a:gd name="T16" fmla="*/ 28 w 134"/>
                <a:gd name="T17" fmla="*/ 106 h 189"/>
                <a:gd name="T18" fmla="*/ 105 w 134"/>
                <a:gd name="T19" fmla="*/ 106 h 189"/>
                <a:gd name="T20" fmla="*/ 105 w 134"/>
                <a:gd name="T21" fmla="*/ 189 h 189"/>
                <a:gd name="T22" fmla="*/ 134 w 134"/>
                <a:gd name="T23" fmla="*/ 189 h 189"/>
                <a:gd name="T24" fmla="*/ 134 w 134"/>
                <a:gd name="T25" fmla="*/ 0 h 189"/>
                <a:gd name="T26" fmla="*/ 105 w 134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89">
                  <a:moveTo>
                    <a:pt x="105" y="0"/>
                  </a:moveTo>
                  <a:lnTo>
                    <a:pt x="105" y="0"/>
                  </a:lnTo>
                  <a:lnTo>
                    <a:pt x="105" y="80"/>
                  </a:lnTo>
                  <a:lnTo>
                    <a:pt x="28" y="80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28" y="189"/>
                  </a:lnTo>
                  <a:lnTo>
                    <a:pt x="28" y="106"/>
                  </a:lnTo>
                  <a:lnTo>
                    <a:pt x="105" y="106"/>
                  </a:lnTo>
                  <a:lnTo>
                    <a:pt x="105" y="189"/>
                  </a:lnTo>
                  <a:lnTo>
                    <a:pt x="134" y="189"/>
                  </a:lnTo>
                  <a:lnTo>
                    <a:pt x="134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 noEditPoints="1"/>
            </p:cNvSpPr>
            <p:nvPr userDrawn="1"/>
          </p:nvSpPr>
          <p:spPr bwMode="auto">
            <a:xfrm>
              <a:off x="739" y="23"/>
              <a:ext cx="82" cy="117"/>
            </a:xfrm>
            <a:custGeom>
              <a:avLst/>
              <a:gdLst>
                <a:gd name="T0" fmla="*/ 77 w 135"/>
                <a:gd name="T1" fmla="*/ 189 h 189"/>
                <a:gd name="T2" fmla="*/ 77 w 135"/>
                <a:gd name="T3" fmla="*/ 189 h 189"/>
                <a:gd name="T4" fmla="*/ 0 w 135"/>
                <a:gd name="T5" fmla="*/ 189 h 189"/>
                <a:gd name="T6" fmla="*/ 0 w 135"/>
                <a:gd name="T7" fmla="*/ 0 h 189"/>
                <a:gd name="T8" fmla="*/ 74 w 135"/>
                <a:gd name="T9" fmla="*/ 0 h 189"/>
                <a:gd name="T10" fmla="*/ 132 w 135"/>
                <a:gd name="T11" fmla="*/ 51 h 189"/>
                <a:gd name="T12" fmla="*/ 106 w 135"/>
                <a:gd name="T13" fmla="*/ 91 h 189"/>
                <a:gd name="T14" fmla="*/ 135 w 135"/>
                <a:gd name="T15" fmla="*/ 135 h 189"/>
                <a:gd name="T16" fmla="*/ 77 w 135"/>
                <a:gd name="T17" fmla="*/ 189 h 189"/>
                <a:gd name="T18" fmla="*/ 72 w 135"/>
                <a:gd name="T19" fmla="*/ 25 h 189"/>
                <a:gd name="T20" fmla="*/ 72 w 135"/>
                <a:gd name="T21" fmla="*/ 25 h 189"/>
                <a:gd name="T22" fmla="*/ 29 w 135"/>
                <a:gd name="T23" fmla="*/ 25 h 189"/>
                <a:gd name="T24" fmla="*/ 29 w 135"/>
                <a:gd name="T25" fmla="*/ 79 h 189"/>
                <a:gd name="T26" fmla="*/ 72 w 135"/>
                <a:gd name="T27" fmla="*/ 79 h 189"/>
                <a:gd name="T28" fmla="*/ 103 w 135"/>
                <a:gd name="T29" fmla="*/ 52 h 189"/>
                <a:gd name="T30" fmla="*/ 72 w 135"/>
                <a:gd name="T31" fmla="*/ 25 h 189"/>
                <a:gd name="T32" fmla="*/ 75 w 135"/>
                <a:gd name="T33" fmla="*/ 105 h 189"/>
                <a:gd name="T34" fmla="*/ 75 w 135"/>
                <a:gd name="T35" fmla="*/ 105 h 189"/>
                <a:gd name="T36" fmla="*/ 29 w 135"/>
                <a:gd name="T37" fmla="*/ 105 h 189"/>
                <a:gd name="T38" fmla="*/ 29 w 135"/>
                <a:gd name="T39" fmla="*/ 163 h 189"/>
                <a:gd name="T40" fmla="*/ 75 w 135"/>
                <a:gd name="T41" fmla="*/ 163 h 189"/>
                <a:gd name="T42" fmla="*/ 106 w 135"/>
                <a:gd name="T43" fmla="*/ 134 h 189"/>
                <a:gd name="T44" fmla="*/ 75 w 135"/>
                <a:gd name="T45" fmla="*/ 10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5" h="189">
                  <a:moveTo>
                    <a:pt x="77" y="189"/>
                  </a:moveTo>
                  <a:lnTo>
                    <a:pt x="77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74" y="0"/>
                  </a:lnTo>
                  <a:cubicBezTo>
                    <a:pt x="109" y="0"/>
                    <a:pt x="132" y="19"/>
                    <a:pt x="132" y="51"/>
                  </a:cubicBezTo>
                  <a:cubicBezTo>
                    <a:pt x="132" y="72"/>
                    <a:pt x="119" y="86"/>
                    <a:pt x="106" y="91"/>
                  </a:cubicBezTo>
                  <a:cubicBezTo>
                    <a:pt x="121" y="97"/>
                    <a:pt x="135" y="111"/>
                    <a:pt x="135" y="135"/>
                  </a:cubicBezTo>
                  <a:cubicBezTo>
                    <a:pt x="135" y="170"/>
                    <a:pt x="111" y="189"/>
                    <a:pt x="77" y="189"/>
                  </a:cubicBezTo>
                  <a:close/>
                  <a:moveTo>
                    <a:pt x="72" y="25"/>
                  </a:moveTo>
                  <a:lnTo>
                    <a:pt x="72" y="25"/>
                  </a:lnTo>
                  <a:lnTo>
                    <a:pt x="29" y="25"/>
                  </a:lnTo>
                  <a:lnTo>
                    <a:pt x="29" y="79"/>
                  </a:lnTo>
                  <a:lnTo>
                    <a:pt x="72" y="79"/>
                  </a:lnTo>
                  <a:cubicBezTo>
                    <a:pt x="90" y="79"/>
                    <a:pt x="103" y="70"/>
                    <a:pt x="103" y="52"/>
                  </a:cubicBezTo>
                  <a:cubicBezTo>
                    <a:pt x="103" y="34"/>
                    <a:pt x="90" y="25"/>
                    <a:pt x="72" y="25"/>
                  </a:cubicBezTo>
                  <a:close/>
                  <a:moveTo>
                    <a:pt x="75" y="105"/>
                  </a:moveTo>
                  <a:lnTo>
                    <a:pt x="75" y="105"/>
                  </a:lnTo>
                  <a:lnTo>
                    <a:pt x="29" y="105"/>
                  </a:lnTo>
                  <a:lnTo>
                    <a:pt x="29" y="163"/>
                  </a:lnTo>
                  <a:lnTo>
                    <a:pt x="75" y="163"/>
                  </a:lnTo>
                  <a:cubicBezTo>
                    <a:pt x="95" y="163"/>
                    <a:pt x="106" y="151"/>
                    <a:pt x="106" y="134"/>
                  </a:cubicBezTo>
                  <a:cubicBezTo>
                    <a:pt x="106" y="117"/>
                    <a:pt x="95" y="105"/>
                    <a:pt x="75" y="1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835" y="22"/>
              <a:ext cx="84" cy="119"/>
            </a:xfrm>
            <a:custGeom>
              <a:avLst/>
              <a:gdLst>
                <a:gd name="T0" fmla="*/ 121 w 138"/>
                <a:gd name="T1" fmla="*/ 171 h 193"/>
                <a:gd name="T2" fmla="*/ 121 w 138"/>
                <a:gd name="T3" fmla="*/ 171 h 193"/>
                <a:gd name="T4" fmla="*/ 68 w 138"/>
                <a:gd name="T5" fmla="*/ 193 h 193"/>
                <a:gd name="T6" fmla="*/ 19 w 138"/>
                <a:gd name="T7" fmla="*/ 173 h 193"/>
                <a:gd name="T8" fmla="*/ 0 w 138"/>
                <a:gd name="T9" fmla="*/ 96 h 193"/>
                <a:gd name="T10" fmla="*/ 19 w 138"/>
                <a:gd name="T11" fmla="*/ 19 h 193"/>
                <a:gd name="T12" fmla="*/ 68 w 138"/>
                <a:gd name="T13" fmla="*/ 0 h 193"/>
                <a:gd name="T14" fmla="*/ 137 w 138"/>
                <a:gd name="T15" fmla="*/ 58 h 193"/>
                <a:gd name="T16" fmla="*/ 108 w 138"/>
                <a:gd name="T17" fmla="*/ 58 h 193"/>
                <a:gd name="T18" fmla="*/ 68 w 138"/>
                <a:gd name="T19" fmla="*/ 25 h 193"/>
                <a:gd name="T20" fmla="*/ 40 w 138"/>
                <a:gd name="T21" fmla="*/ 37 h 193"/>
                <a:gd name="T22" fmla="*/ 29 w 138"/>
                <a:gd name="T23" fmla="*/ 96 h 193"/>
                <a:gd name="T24" fmla="*/ 40 w 138"/>
                <a:gd name="T25" fmla="*/ 155 h 193"/>
                <a:gd name="T26" fmla="*/ 68 w 138"/>
                <a:gd name="T27" fmla="*/ 167 h 193"/>
                <a:gd name="T28" fmla="*/ 100 w 138"/>
                <a:gd name="T29" fmla="*/ 153 h 193"/>
                <a:gd name="T30" fmla="*/ 109 w 138"/>
                <a:gd name="T31" fmla="*/ 123 h 193"/>
                <a:gd name="T32" fmla="*/ 109 w 138"/>
                <a:gd name="T33" fmla="*/ 113 h 193"/>
                <a:gd name="T34" fmla="*/ 68 w 138"/>
                <a:gd name="T35" fmla="*/ 113 h 193"/>
                <a:gd name="T36" fmla="*/ 68 w 138"/>
                <a:gd name="T37" fmla="*/ 88 h 193"/>
                <a:gd name="T38" fmla="*/ 138 w 138"/>
                <a:gd name="T39" fmla="*/ 88 h 193"/>
                <a:gd name="T40" fmla="*/ 138 w 138"/>
                <a:gd name="T41" fmla="*/ 117 h 193"/>
                <a:gd name="T42" fmla="*/ 121 w 138"/>
                <a:gd name="T43" fmla="*/ 17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" h="193">
                  <a:moveTo>
                    <a:pt x="121" y="171"/>
                  </a:moveTo>
                  <a:lnTo>
                    <a:pt x="121" y="171"/>
                  </a:lnTo>
                  <a:cubicBezTo>
                    <a:pt x="106" y="186"/>
                    <a:pt x="88" y="193"/>
                    <a:pt x="68" y="193"/>
                  </a:cubicBezTo>
                  <a:cubicBezTo>
                    <a:pt x="48" y="193"/>
                    <a:pt x="32" y="186"/>
                    <a:pt x="19" y="173"/>
                  </a:cubicBezTo>
                  <a:cubicBezTo>
                    <a:pt x="1" y="155"/>
                    <a:pt x="0" y="136"/>
                    <a:pt x="0" y="96"/>
                  </a:cubicBezTo>
                  <a:cubicBezTo>
                    <a:pt x="0" y="56"/>
                    <a:pt x="1" y="37"/>
                    <a:pt x="19" y="19"/>
                  </a:cubicBezTo>
                  <a:cubicBezTo>
                    <a:pt x="32" y="6"/>
                    <a:pt x="48" y="0"/>
                    <a:pt x="68" y="0"/>
                  </a:cubicBezTo>
                  <a:cubicBezTo>
                    <a:pt x="108" y="0"/>
                    <a:pt x="132" y="26"/>
                    <a:pt x="137" y="58"/>
                  </a:cubicBezTo>
                  <a:lnTo>
                    <a:pt x="108" y="58"/>
                  </a:lnTo>
                  <a:cubicBezTo>
                    <a:pt x="104" y="37"/>
                    <a:pt x="90" y="25"/>
                    <a:pt x="68" y="25"/>
                  </a:cubicBezTo>
                  <a:cubicBezTo>
                    <a:pt x="57" y="25"/>
                    <a:pt x="47" y="29"/>
                    <a:pt x="40" y="37"/>
                  </a:cubicBezTo>
                  <a:cubicBezTo>
                    <a:pt x="31" y="47"/>
                    <a:pt x="29" y="58"/>
                    <a:pt x="29" y="96"/>
                  </a:cubicBezTo>
                  <a:cubicBezTo>
                    <a:pt x="29" y="134"/>
                    <a:pt x="31" y="145"/>
                    <a:pt x="40" y="155"/>
                  </a:cubicBezTo>
                  <a:cubicBezTo>
                    <a:pt x="47" y="163"/>
                    <a:pt x="57" y="167"/>
                    <a:pt x="68" y="167"/>
                  </a:cubicBezTo>
                  <a:cubicBezTo>
                    <a:pt x="81" y="167"/>
                    <a:pt x="92" y="162"/>
                    <a:pt x="100" y="153"/>
                  </a:cubicBezTo>
                  <a:cubicBezTo>
                    <a:pt x="106" y="145"/>
                    <a:pt x="109" y="136"/>
                    <a:pt x="109" y="123"/>
                  </a:cubicBezTo>
                  <a:lnTo>
                    <a:pt x="109" y="113"/>
                  </a:lnTo>
                  <a:lnTo>
                    <a:pt x="68" y="113"/>
                  </a:lnTo>
                  <a:lnTo>
                    <a:pt x="68" y="88"/>
                  </a:lnTo>
                  <a:lnTo>
                    <a:pt x="138" y="88"/>
                  </a:lnTo>
                  <a:lnTo>
                    <a:pt x="138" y="117"/>
                  </a:lnTo>
                  <a:cubicBezTo>
                    <a:pt x="138" y="142"/>
                    <a:pt x="133" y="157"/>
                    <a:pt x="121" y="1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936" y="23"/>
              <a:ext cx="80" cy="117"/>
            </a:xfrm>
            <a:custGeom>
              <a:avLst/>
              <a:gdLst>
                <a:gd name="T0" fmla="*/ 132 w 132"/>
                <a:gd name="T1" fmla="*/ 49 h 189"/>
                <a:gd name="T2" fmla="*/ 132 w 132"/>
                <a:gd name="T3" fmla="*/ 49 h 189"/>
                <a:gd name="T4" fmla="*/ 120 w 132"/>
                <a:gd name="T5" fmla="*/ 23 h 189"/>
                <a:gd name="T6" fmla="*/ 66 w 132"/>
                <a:gd name="T7" fmla="*/ 0 h 189"/>
                <a:gd name="T8" fmla="*/ 0 w 132"/>
                <a:gd name="T9" fmla="*/ 0 h 189"/>
                <a:gd name="T10" fmla="*/ 0 w 132"/>
                <a:gd name="T11" fmla="*/ 189 h 189"/>
                <a:gd name="T12" fmla="*/ 66 w 132"/>
                <a:gd name="T13" fmla="*/ 189 h 189"/>
                <a:gd name="T14" fmla="*/ 106 w 132"/>
                <a:gd name="T15" fmla="*/ 178 h 189"/>
                <a:gd name="T16" fmla="*/ 132 w 132"/>
                <a:gd name="T17" fmla="*/ 49 h 189"/>
                <a:gd name="T18" fmla="*/ 63 w 132"/>
                <a:gd name="T19" fmla="*/ 163 h 189"/>
                <a:gd name="T20" fmla="*/ 63 w 132"/>
                <a:gd name="T21" fmla="*/ 163 h 189"/>
                <a:gd name="T22" fmla="*/ 28 w 132"/>
                <a:gd name="T23" fmla="*/ 163 h 189"/>
                <a:gd name="T24" fmla="*/ 28 w 132"/>
                <a:gd name="T25" fmla="*/ 25 h 189"/>
                <a:gd name="T26" fmla="*/ 63 w 132"/>
                <a:gd name="T27" fmla="*/ 25 h 189"/>
                <a:gd name="T28" fmla="*/ 96 w 132"/>
                <a:gd name="T29" fmla="*/ 38 h 189"/>
                <a:gd name="T30" fmla="*/ 106 w 132"/>
                <a:gd name="T31" fmla="*/ 94 h 189"/>
                <a:gd name="T32" fmla="*/ 96 w 132"/>
                <a:gd name="T33" fmla="*/ 150 h 189"/>
                <a:gd name="T34" fmla="*/ 63 w 132"/>
                <a:gd name="T35" fmla="*/ 1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89">
                  <a:moveTo>
                    <a:pt x="132" y="49"/>
                  </a:moveTo>
                  <a:lnTo>
                    <a:pt x="132" y="49"/>
                  </a:lnTo>
                  <a:cubicBezTo>
                    <a:pt x="130" y="39"/>
                    <a:pt x="126" y="30"/>
                    <a:pt x="120" y="23"/>
                  </a:cubicBezTo>
                  <a:cubicBezTo>
                    <a:pt x="107" y="6"/>
                    <a:pt x="90" y="0"/>
                    <a:pt x="66" y="0"/>
                  </a:cubicBezTo>
                  <a:lnTo>
                    <a:pt x="0" y="0"/>
                  </a:lnTo>
                  <a:lnTo>
                    <a:pt x="0" y="189"/>
                  </a:lnTo>
                  <a:lnTo>
                    <a:pt x="66" y="189"/>
                  </a:lnTo>
                  <a:cubicBezTo>
                    <a:pt x="82" y="189"/>
                    <a:pt x="95" y="185"/>
                    <a:pt x="106" y="178"/>
                  </a:cubicBezTo>
                  <a:lnTo>
                    <a:pt x="132" y="49"/>
                  </a:lnTo>
                  <a:close/>
                  <a:moveTo>
                    <a:pt x="63" y="163"/>
                  </a:moveTo>
                  <a:lnTo>
                    <a:pt x="63" y="163"/>
                  </a:lnTo>
                  <a:lnTo>
                    <a:pt x="28" y="163"/>
                  </a:lnTo>
                  <a:lnTo>
                    <a:pt x="28" y="25"/>
                  </a:lnTo>
                  <a:lnTo>
                    <a:pt x="63" y="25"/>
                  </a:lnTo>
                  <a:cubicBezTo>
                    <a:pt x="77" y="25"/>
                    <a:pt x="88" y="28"/>
                    <a:pt x="96" y="38"/>
                  </a:cubicBezTo>
                  <a:cubicBezTo>
                    <a:pt x="105" y="48"/>
                    <a:pt x="106" y="66"/>
                    <a:pt x="106" y="94"/>
                  </a:cubicBezTo>
                  <a:cubicBezTo>
                    <a:pt x="106" y="122"/>
                    <a:pt x="105" y="140"/>
                    <a:pt x="96" y="150"/>
                  </a:cubicBezTo>
                  <a:cubicBezTo>
                    <a:pt x="88" y="160"/>
                    <a:pt x="77" y="163"/>
                    <a:pt x="63" y="16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010" y="23"/>
              <a:ext cx="75" cy="117"/>
            </a:xfrm>
            <a:custGeom>
              <a:avLst/>
              <a:gdLst>
                <a:gd name="T0" fmla="*/ 38 w 124"/>
                <a:gd name="T1" fmla="*/ 0 h 189"/>
                <a:gd name="T2" fmla="*/ 38 w 124"/>
                <a:gd name="T3" fmla="*/ 0 h 189"/>
                <a:gd name="T4" fmla="*/ 0 w 124"/>
                <a:gd name="T5" fmla="*/ 189 h 189"/>
                <a:gd name="T6" fmla="*/ 18 w 124"/>
                <a:gd name="T7" fmla="*/ 189 h 189"/>
                <a:gd name="T8" fmla="*/ 26 w 124"/>
                <a:gd name="T9" fmla="*/ 150 h 189"/>
                <a:gd name="T10" fmla="*/ 57 w 124"/>
                <a:gd name="T11" fmla="*/ 121 h 189"/>
                <a:gd name="T12" fmla="*/ 85 w 124"/>
                <a:gd name="T13" fmla="*/ 189 h 189"/>
                <a:gd name="T14" fmla="*/ 107 w 124"/>
                <a:gd name="T15" fmla="*/ 189 h 189"/>
                <a:gd name="T16" fmla="*/ 71 w 124"/>
                <a:gd name="T17" fmla="*/ 109 h 189"/>
                <a:gd name="T18" fmla="*/ 124 w 124"/>
                <a:gd name="T19" fmla="*/ 57 h 189"/>
                <a:gd name="T20" fmla="*/ 100 w 124"/>
                <a:gd name="T21" fmla="*/ 57 h 189"/>
                <a:gd name="T22" fmla="*/ 31 w 124"/>
                <a:gd name="T23" fmla="*/ 125 h 189"/>
                <a:gd name="T24" fmla="*/ 56 w 124"/>
                <a:gd name="T25" fmla="*/ 0 h 189"/>
                <a:gd name="T26" fmla="*/ 38 w 124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189">
                  <a:moveTo>
                    <a:pt x="38" y="0"/>
                  </a:moveTo>
                  <a:lnTo>
                    <a:pt x="38" y="0"/>
                  </a:lnTo>
                  <a:lnTo>
                    <a:pt x="0" y="189"/>
                  </a:lnTo>
                  <a:lnTo>
                    <a:pt x="18" y="189"/>
                  </a:lnTo>
                  <a:lnTo>
                    <a:pt x="26" y="150"/>
                  </a:lnTo>
                  <a:lnTo>
                    <a:pt x="57" y="121"/>
                  </a:lnTo>
                  <a:lnTo>
                    <a:pt x="85" y="189"/>
                  </a:lnTo>
                  <a:lnTo>
                    <a:pt x="107" y="189"/>
                  </a:lnTo>
                  <a:lnTo>
                    <a:pt x="71" y="109"/>
                  </a:lnTo>
                  <a:lnTo>
                    <a:pt x="124" y="57"/>
                  </a:lnTo>
                  <a:lnTo>
                    <a:pt x="100" y="57"/>
                  </a:lnTo>
                  <a:lnTo>
                    <a:pt x="31" y="125"/>
                  </a:lnTo>
                  <a:lnTo>
                    <a:pt x="56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 noEditPoints="1"/>
            </p:cNvSpPr>
            <p:nvPr userDrawn="1"/>
          </p:nvSpPr>
          <p:spPr bwMode="auto">
            <a:xfrm>
              <a:off x="1087" y="24"/>
              <a:ext cx="35" cy="116"/>
            </a:xfrm>
            <a:custGeom>
              <a:avLst/>
              <a:gdLst>
                <a:gd name="T0" fmla="*/ 35 w 57"/>
                <a:gd name="T1" fmla="*/ 0 h 188"/>
                <a:gd name="T2" fmla="*/ 35 w 57"/>
                <a:gd name="T3" fmla="*/ 0 h 188"/>
                <a:gd name="T4" fmla="*/ 32 w 57"/>
                <a:gd name="T5" fmla="*/ 19 h 188"/>
                <a:gd name="T6" fmla="*/ 53 w 57"/>
                <a:gd name="T7" fmla="*/ 19 h 188"/>
                <a:gd name="T8" fmla="*/ 57 w 57"/>
                <a:gd name="T9" fmla="*/ 0 h 188"/>
                <a:gd name="T10" fmla="*/ 35 w 57"/>
                <a:gd name="T11" fmla="*/ 0 h 188"/>
                <a:gd name="T12" fmla="*/ 26 w 57"/>
                <a:gd name="T13" fmla="*/ 56 h 188"/>
                <a:gd name="T14" fmla="*/ 26 w 57"/>
                <a:gd name="T15" fmla="*/ 56 h 188"/>
                <a:gd name="T16" fmla="*/ 0 w 57"/>
                <a:gd name="T17" fmla="*/ 188 h 188"/>
                <a:gd name="T18" fmla="*/ 18 w 57"/>
                <a:gd name="T19" fmla="*/ 188 h 188"/>
                <a:gd name="T20" fmla="*/ 44 w 57"/>
                <a:gd name="T21" fmla="*/ 56 h 188"/>
                <a:gd name="T22" fmla="*/ 26 w 57"/>
                <a:gd name="T23" fmla="*/ 5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188">
                  <a:moveTo>
                    <a:pt x="35" y="0"/>
                  </a:moveTo>
                  <a:lnTo>
                    <a:pt x="35" y="0"/>
                  </a:lnTo>
                  <a:lnTo>
                    <a:pt x="32" y="19"/>
                  </a:lnTo>
                  <a:lnTo>
                    <a:pt x="53" y="19"/>
                  </a:lnTo>
                  <a:lnTo>
                    <a:pt x="57" y="0"/>
                  </a:lnTo>
                  <a:lnTo>
                    <a:pt x="35" y="0"/>
                  </a:lnTo>
                  <a:close/>
                  <a:moveTo>
                    <a:pt x="26" y="56"/>
                  </a:moveTo>
                  <a:lnTo>
                    <a:pt x="26" y="56"/>
                  </a:lnTo>
                  <a:lnTo>
                    <a:pt x="0" y="188"/>
                  </a:lnTo>
                  <a:lnTo>
                    <a:pt x="18" y="188"/>
                  </a:lnTo>
                  <a:lnTo>
                    <a:pt x="44" y="56"/>
                  </a:lnTo>
                  <a:lnTo>
                    <a:pt x="26" y="5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88938" y="1708150"/>
            <a:ext cx="7423150" cy="288448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0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Head + Copy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http://buyersmeetingpoint.com/images/stories/pareto-principle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4" y="4861237"/>
            <a:ext cx="365760" cy="26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289050"/>
            <a:ext cx="8329613" cy="3389313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400" b="0" baseline="0"/>
            </a:lvl1pPr>
            <a:lvl2pPr marL="171450" indent="-171450">
              <a:spcBef>
                <a:spcPts val="6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300"/>
            </a:lvl2pPr>
            <a:lvl3pPr marL="342900" indent="-171450">
              <a:spcBef>
                <a:spcPts val="600"/>
              </a:spcBef>
              <a:spcAft>
                <a:spcPts val="0"/>
              </a:spcAft>
              <a:buClr>
                <a:srgbClr val="3086AB"/>
              </a:buClr>
              <a:buFont typeface="Arial" panose="020B0604020202020204" pitchFamily="34" charset="0"/>
              <a:buChar char="•"/>
              <a:tabLst/>
              <a:defRPr baseline="0"/>
            </a:lvl3pPr>
            <a:lvl4pPr marL="515938" indent="-173038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-"/>
              <a:tabLst/>
              <a:defRPr baseline="0"/>
            </a:lvl4pPr>
            <a:lvl5pPr marL="687388" indent="-171450">
              <a:spcBef>
                <a:spcPts val="600"/>
              </a:spcBef>
              <a:spcAft>
                <a:spcPts val="0"/>
              </a:spcAft>
              <a:defRPr baseline="0"/>
            </a:lvl5pPr>
          </a:lstStyle>
          <a:p>
            <a:pPr lvl="0"/>
            <a:r>
              <a:rPr lang="en-US" dirty="0" smtClean="0"/>
              <a:t>Insert bullet list at full-width of slide</a:t>
            </a:r>
          </a:p>
          <a:p>
            <a:pPr lvl="1"/>
            <a:r>
              <a:rPr lang="en-US" dirty="0" smtClean="0"/>
              <a:t>Bullet list level two</a:t>
            </a:r>
          </a:p>
          <a:p>
            <a:pPr lvl="2"/>
            <a:r>
              <a:rPr lang="en-US" dirty="0" smtClean="0"/>
              <a:t>Bullet list level three</a:t>
            </a:r>
          </a:p>
          <a:p>
            <a:pPr lvl="3"/>
            <a:r>
              <a:rPr lang="en-US" dirty="0" smtClean="0"/>
              <a:t>Bullet list level four</a:t>
            </a:r>
          </a:p>
          <a:p>
            <a:pPr lvl="4"/>
            <a:r>
              <a:rPr lang="en-US" dirty="0" smtClean="0"/>
              <a:t>Bullet list level five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00"/>
                </a:solidFill>
              </a:rPr>
              <a:t>© Bill &amp; Melinda Gates Foundation     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4" y="484632"/>
            <a:ext cx="8329613" cy="52318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HEADLINE HERE – UP TO 2 FULL WIDTH LINES (ALL CAPS)</a:t>
            </a:r>
            <a:endParaRPr lang="en-US" dirty="0"/>
          </a:p>
        </p:txBody>
      </p:sp>
      <p:grpSp>
        <p:nvGrpSpPr>
          <p:cNvPr id="14" name="HBGDki"/>
          <p:cNvGrpSpPr>
            <a:grpSpLocks noChangeAspect="1"/>
          </p:cNvGrpSpPr>
          <p:nvPr userDrawn="1"/>
        </p:nvGrpSpPr>
        <p:grpSpPr bwMode="auto">
          <a:xfrm>
            <a:off x="389475" y="91440"/>
            <a:ext cx="763588" cy="188913"/>
            <a:chOff x="641" y="22"/>
            <a:chExt cx="481" cy="119"/>
          </a:xfrm>
        </p:grpSpPr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641" y="23"/>
              <a:ext cx="81" cy="117"/>
            </a:xfrm>
            <a:custGeom>
              <a:avLst/>
              <a:gdLst>
                <a:gd name="T0" fmla="*/ 105 w 134"/>
                <a:gd name="T1" fmla="*/ 0 h 189"/>
                <a:gd name="T2" fmla="*/ 105 w 134"/>
                <a:gd name="T3" fmla="*/ 0 h 189"/>
                <a:gd name="T4" fmla="*/ 105 w 134"/>
                <a:gd name="T5" fmla="*/ 80 h 189"/>
                <a:gd name="T6" fmla="*/ 28 w 134"/>
                <a:gd name="T7" fmla="*/ 80 h 189"/>
                <a:gd name="T8" fmla="*/ 28 w 134"/>
                <a:gd name="T9" fmla="*/ 0 h 189"/>
                <a:gd name="T10" fmla="*/ 0 w 134"/>
                <a:gd name="T11" fmla="*/ 0 h 189"/>
                <a:gd name="T12" fmla="*/ 0 w 134"/>
                <a:gd name="T13" fmla="*/ 189 h 189"/>
                <a:gd name="T14" fmla="*/ 28 w 134"/>
                <a:gd name="T15" fmla="*/ 189 h 189"/>
                <a:gd name="T16" fmla="*/ 28 w 134"/>
                <a:gd name="T17" fmla="*/ 106 h 189"/>
                <a:gd name="T18" fmla="*/ 105 w 134"/>
                <a:gd name="T19" fmla="*/ 106 h 189"/>
                <a:gd name="T20" fmla="*/ 105 w 134"/>
                <a:gd name="T21" fmla="*/ 189 h 189"/>
                <a:gd name="T22" fmla="*/ 134 w 134"/>
                <a:gd name="T23" fmla="*/ 189 h 189"/>
                <a:gd name="T24" fmla="*/ 134 w 134"/>
                <a:gd name="T25" fmla="*/ 0 h 189"/>
                <a:gd name="T26" fmla="*/ 105 w 134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89">
                  <a:moveTo>
                    <a:pt x="105" y="0"/>
                  </a:moveTo>
                  <a:lnTo>
                    <a:pt x="105" y="0"/>
                  </a:lnTo>
                  <a:lnTo>
                    <a:pt x="105" y="80"/>
                  </a:lnTo>
                  <a:lnTo>
                    <a:pt x="28" y="80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28" y="189"/>
                  </a:lnTo>
                  <a:lnTo>
                    <a:pt x="28" y="106"/>
                  </a:lnTo>
                  <a:lnTo>
                    <a:pt x="105" y="106"/>
                  </a:lnTo>
                  <a:lnTo>
                    <a:pt x="105" y="189"/>
                  </a:lnTo>
                  <a:lnTo>
                    <a:pt x="134" y="189"/>
                  </a:lnTo>
                  <a:lnTo>
                    <a:pt x="134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739" y="23"/>
              <a:ext cx="82" cy="117"/>
            </a:xfrm>
            <a:custGeom>
              <a:avLst/>
              <a:gdLst>
                <a:gd name="T0" fmla="*/ 77 w 135"/>
                <a:gd name="T1" fmla="*/ 189 h 189"/>
                <a:gd name="T2" fmla="*/ 77 w 135"/>
                <a:gd name="T3" fmla="*/ 189 h 189"/>
                <a:gd name="T4" fmla="*/ 0 w 135"/>
                <a:gd name="T5" fmla="*/ 189 h 189"/>
                <a:gd name="T6" fmla="*/ 0 w 135"/>
                <a:gd name="T7" fmla="*/ 0 h 189"/>
                <a:gd name="T8" fmla="*/ 74 w 135"/>
                <a:gd name="T9" fmla="*/ 0 h 189"/>
                <a:gd name="T10" fmla="*/ 132 w 135"/>
                <a:gd name="T11" fmla="*/ 51 h 189"/>
                <a:gd name="T12" fmla="*/ 106 w 135"/>
                <a:gd name="T13" fmla="*/ 91 h 189"/>
                <a:gd name="T14" fmla="*/ 135 w 135"/>
                <a:gd name="T15" fmla="*/ 135 h 189"/>
                <a:gd name="T16" fmla="*/ 77 w 135"/>
                <a:gd name="T17" fmla="*/ 189 h 189"/>
                <a:gd name="T18" fmla="*/ 72 w 135"/>
                <a:gd name="T19" fmla="*/ 25 h 189"/>
                <a:gd name="T20" fmla="*/ 72 w 135"/>
                <a:gd name="T21" fmla="*/ 25 h 189"/>
                <a:gd name="T22" fmla="*/ 29 w 135"/>
                <a:gd name="T23" fmla="*/ 25 h 189"/>
                <a:gd name="T24" fmla="*/ 29 w 135"/>
                <a:gd name="T25" fmla="*/ 79 h 189"/>
                <a:gd name="T26" fmla="*/ 72 w 135"/>
                <a:gd name="T27" fmla="*/ 79 h 189"/>
                <a:gd name="T28" fmla="*/ 103 w 135"/>
                <a:gd name="T29" fmla="*/ 52 h 189"/>
                <a:gd name="T30" fmla="*/ 72 w 135"/>
                <a:gd name="T31" fmla="*/ 25 h 189"/>
                <a:gd name="T32" fmla="*/ 75 w 135"/>
                <a:gd name="T33" fmla="*/ 105 h 189"/>
                <a:gd name="T34" fmla="*/ 75 w 135"/>
                <a:gd name="T35" fmla="*/ 105 h 189"/>
                <a:gd name="T36" fmla="*/ 29 w 135"/>
                <a:gd name="T37" fmla="*/ 105 h 189"/>
                <a:gd name="T38" fmla="*/ 29 w 135"/>
                <a:gd name="T39" fmla="*/ 163 h 189"/>
                <a:gd name="T40" fmla="*/ 75 w 135"/>
                <a:gd name="T41" fmla="*/ 163 h 189"/>
                <a:gd name="T42" fmla="*/ 106 w 135"/>
                <a:gd name="T43" fmla="*/ 134 h 189"/>
                <a:gd name="T44" fmla="*/ 75 w 135"/>
                <a:gd name="T45" fmla="*/ 10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5" h="189">
                  <a:moveTo>
                    <a:pt x="77" y="189"/>
                  </a:moveTo>
                  <a:lnTo>
                    <a:pt x="77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74" y="0"/>
                  </a:lnTo>
                  <a:cubicBezTo>
                    <a:pt x="109" y="0"/>
                    <a:pt x="132" y="19"/>
                    <a:pt x="132" y="51"/>
                  </a:cubicBezTo>
                  <a:cubicBezTo>
                    <a:pt x="132" y="72"/>
                    <a:pt x="119" y="86"/>
                    <a:pt x="106" y="91"/>
                  </a:cubicBezTo>
                  <a:cubicBezTo>
                    <a:pt x="121" y="97"/>
                    <a:pt x="135" y="111"/>
                    <a:pt x="135" y="135"/>
                  </a:cubicBezTo>
                  <a:cubicBezTo>
                    <a:pt x="135" y="170"/>
                    <a:pt x="111" y="189"/>
                    <a:pt x="77" y="189"/>
                  </a:cubicBezTo>
                  <a:close/>
                  <a:moveTo>
                    <a:pt x="72" y="25"/>
                  </a:moveTo>
                  <a:lnTo>
                    <a:pt x="72" y="25"/>
                  </a:lnTo>
                  <a:lnTo>
                    <a:pt x="29" y="25"/>
                  </a:lnTo>
                  <a:lnTo>
                    <a:pt x="29" y="79"/>
                  </a:lnTo>
                  <a:lnTo>
                    <a:pt x="72" y="79"/>
                  </a:lnTo>
                  <a:cubicBezTo>
                    <a:pt x="90" y="79"/>
                    <a:pt x="103" y="70"/>
                    <a:pt x="103" y="52"/>
                  </a:cubicBezTo>
                  <a:cubicBezTo>
                    <a:pt x="103" y="34"/>
                    <a:pt x="90" y="25"/>
                    <a:pt x="72" y="25"/>
                  </a:cubicBezTo>
                  <a:close/>
                  <a:moveTo>
                    <a:pt x="75" y="105"/>
                  </a:moveTo>
                  <a:lnTo>
                    <a:pt x="75" y="105"/>
                  </a:lnTo>
                  <a:lnTo>
                    <a:pt x="29" y="105"/>
                  </a:lnTo>
                  <a:lnTo>
                    <a:pt x="29" y="163"/>
                  </a:lnTo>
                  <a:lnTo>
                    <a:pt x="75" y="163"/>
                  </a:lnTo>
                  <a:cubicBezTo>
                    <a:pt x="95" y="163"/>
                    <a:pt x="106" y="151"/>
                    <a:pt x="106" y="134"/>
                  </a:cubicBezTo>
                  <a:cubicBezTo>
                    <a:pt x="106" y="117"/>
                    <a:pt x="95" y="105"/>
                    <a:pt x="75" y="10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835" y="22"/>
              <a:ext cx="84" cy="119"/>
            </a:xfrm>
            <a:custGeom>
              <a:avLst/>
              <a:gdLst>
                <a:gd name="T0" fmla="*/ 121 w 138"/>
                <a:gd name="T1" fmla="*/ 171 h 193"/>
                <a:gd name="T2" fmla="*/ 121 w 138"/>
                <a:gd name="T3" fmla="*/ 171 h 193"/>
                <a:gd name="T4" fmla="*/ 68 w 138"/>
                <a:gd name="T5" fmla="*/ 193 h 193"/>
                <a:gd name="T6" fmla="*/ 19 w 138"/>
                <a:gd name="T7" fmla="*/ 173 h 193"/>
                <a:gd name="T8" fmla="*/ 0 w 138"/>
                <a:gd name="T9" fmla="*/ 96 h 193"/>
                <a:gd name="T10" fmla="*/ 19 w 138"/>
                <a:gd name="T11" fmla="*/ 19 h 193"/>
                <a:gd name="T12" fmla="*/ 68 w 138"/>
                <a:gd name="T13" fmla="*/ 0 h 193"/>
                <a:gd name="T14" fmla="*/ 137 w 138"/>
                <a:gd name="T15" fmla="*/ 58 h 193"/>
                <a:gd name="T16" fmla="*/ 108 w 138"/>
                <a:gd name="T17" fmla="*/ 58 h 193"/>
                <a:gd name="T18" fmla="*/ 68 w 138"/>
                <a:gd name="T19" fmla="*/ 25 h 193"/>
                <a:gd name="T20" fmla="*/ 40 w 138"/>
                <a:gd name="T21" fmla="*/ 37 h 193"/>
                <a:gd name="T22" fmla="*/ 29 w 138"/>
                <a:gd name="T23" fmla="*/ 96 h 193"/>
                <a:gd name="T24" fmla="*/ 40 w 138"/>
                <a:gd name="T25" fmla="*/ 155 h 193"/>
                <a:gd name="T26" fmla="*/ 68 w 138"/>
                <a:gd name="T27" fmla="*/ 167 h 193"/>
                <a:gd name="T28" fmla="*/ 100 w 138"/>
                <a:gd name="T29" fmla="*/ 153 h 193"/>
                <a:gd name="T30" fmla="*/ 109 w 138"/>
                <a:gd name="T31" fmla="*/ 123 h 193"/>
                <a:gd name="T32" fmla="*/ 109 w 138"/>
                <a:gd name="T33" fmla="*/ 113 h 193"/>
                <a:gd name="T34" fmla="*/ 68 w 138"/>
                <a:gd name="T35" fmla="*/ 113 h 193"/>
                <a:gd name="T36" fmla="*/ 68 w 138"/>
                <a:gd name="T37" fmla="*/ 88 h 193"/>
                <a:gd name="T38" fmla="*/ 138 w 138"/>
                <a:gd name="T39" fmla="*/ 88 h 193"/>
                <a:gd name="T40" fmla="*/ 138 w 138"/>
                <a:gd name="T41" fmla="*/ 117 h 193"/>
                <a:gd name="T42" fmla="*/ 121 w 138"/>
                <a:gd name="T43" fmla="*/ 17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" h="193">
                  <a:moveTo>
                    <a:pt x="121" y="171"/>
                  </a:moveTo>
                  <a:lnTo>
                    <a:pt x="121" y="171"/>
                  </a:lnTo>
                  <a:cubicBezTo>
                    <a:pt x="106" y="186"/>
                    <a:pt x="88" y="193"/>
                    <a:pt x="68" y="193"/>
                  </a:cubicBezTo>
                  <a:cubicBezTo>
                    <a:pt x="48" y="193"/>
                    <a:pt x="32" y="186"/>
                    <a:pt x="19" y="173"/>
                  </a:cubicBezTo>
                  <a:cubicBezTo>
                    <a:pt x="1" y="155"/>
                    <a:pt x="0" y="136"/>
                    <a:pt x="0" y="96"/>
                  </a:cubicBezTo>
                  <a:cubicBezTo>
                    <a:pt x="0" y="56"/>
                    <a:pt x="1" y="37"/>
                    <a:pt x="19" y="19"/>
                  </a:cubicBezTo>
                  <a:cubicBezTo>
                    <a:pt x="32" y="6"/>
                    <a:pt x="48" y="0"/>
                    <a:pt x="68" y="0"/>
                  </a:cubicBezTo>
                  <a:cubicBezTo>
                    <a:pt x="108" y="0"/>
                    <a:pt x="132" y="26"/>
                    <a:pt x="137" y="58"/>
                  </a:cubicBezTo>
                  <a:lnTo>
                    <a:pt x="108" y="58"/>
                  </a:lnTo>
                  <a:cubicBezTo>
                    <a:pt x="104" y="37"/>
                    <a:pt x="90" y="25"/>
                    <a:pt x="68" y="25"/>
                  </a:cubicBezTo>
                  <a:cubicBezTo>
                    <a:pt x="57" y="25"/>
                    <a:pt x="47" y="29"/>
                    <a:pt x="40" y="37"/>
                  </a:cubicBezTo>
                  <a:cubicBezTo>
                    <a:pt x="31" y="47"/>
                    <a:pt x="29" y="58"/>
                    <a:pt x="29" y="96"/>
                  </a:cubicBezTo>
                  <a:cubicBezTo>
                    <a:pt x="29" y="134"/>
                    <a:pt x="31" y="145"/>
                    <a:pt x="40" y="155"/>
                  </a:cubicBezTo>
                  <a:cubicBezTo>
                    <a:pt x="47" y="163"/>
                    <a:pt x="57" y="167"/>
                    <a:pt x="68" y="167"/>
                  </a:cubicBezTo>
                  <a:cubicBezTo>
                    <a:pt x="81" y="167"/>
                    <a:pt x="92" y="162"/>
                    <a:pt x="100" y="153"/>
                  </a:cubicBezTo>
                  <a:cubicBezTo>
                    <a:pt x="106" y="145"/>
                    <a:pt x="109" y="136"/>
                    <a:pt x="109" y="123"/>
                  </a:cubicBezTo>
                  <a:lnTo>
                    <a:pt x="109" y="113"/>
                  </a:lnTo>
                  <a:lnTo>
                    <a:pt x="68" y="113"/>
                  </a:lnTo>
                  <a:lnTo>
                    <a:pt x="68" y="88"/>
                  </a:lnTo>
                  <a:lnTo>
                    <a:pt x="138" y="88"/>
                  </a:lnTo>
                  <a:lnTo>
                    <a:pt x="138" y="117"/>
                  </a:lnTo>
                  <a:cubicBezTo>
                    <a:pt x="138" y="142"/>
                    <a:pt x="133" y="157"/>
                    <a:pt x="121" y="17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8"/>
            <p:cNvSpPr>
              <a:spLocks noEditPoints="1"/>
            </p:cNvSpPr>
            <p:nvPr userDrawn="1"/>
          </p:nvSpPr>
          <p:spPr bwMode="auto">
            <a:xfrm>
              <a:off x="936" y="23"/>
              <a:ext cx="80" cy="117"/>
            </a:xfrm>
            <a:custGeom>
              <a:avLst/>
              <a:gdLst>
                <a:gd name="T0" fmla="*/ 132 w 132"/>
                <a:gd name="T1" fmla="*/ 49 h 189"/>
                <a:gd name="T2" fmla="*/ 132 w 132"/>
                <a:gd name="T3" fmla="*/ 49 h 189"/>
                <a:gd name="T4" fmla="*/ 120 w 132"/>
                <a:gd name="T5" fmla="*/ 23 h 189"/>
                <a:gd name="T6" fmla="*/ 66 w 132"/>
                <a:gd name="T7" fmla="*/ 0 h 189"/>
                <a:gd name="T8" fmla="*/ 0 w 132"/>
                <a:gd name="T9" fmla="*/ 0 h 189"/>
                <a:gd name="T10" fmla="*/ 0 w 132"/>
                <a:gd name="T11" fmla="*/ 189 h 189"/>
                <a:gd name="T12" fmla="*/ 66 w 132"/>
                <a:gd name="T13" fmla="*/ 189 h 189"/>
                <a:gd name="T14" fmla="*/ 106 w 132"/>
                <a:gd name="T15" fmla="*/ 178 h 189"/>
                <a:gd name="T16" fmla="*/ 132 w 132"/>
                <a:gd name="T17" fmla="*/ 49 h 189"/>
                <a:gd name="T18" fmla="*/ 63 w 132"/>
                <a:gd name="T19" fmla="*/ 163 h 189"/>
                <a:gd name="T20" fmla="*/ 63 w 132"/>
                <a:gd name="T21" fmla="*/ 163 h 189"/>
                <a:gd name="T22" fmla="*/ 28 w 132"/>
                <a:gd name="T23" fmla="*/ 163 h 189"/>
                <a:gd name="T24" fmla="*/ 28 w 132"/>
                <a:gd name="T25" fmla="*/ 25 h 189"/>
                <a:gd name="T26" fmla="*/ 63 w 132"/>
                <a:gd name="T27" fmla="*/ 25 h 189"/>
                <a:gd name="T28" fmla="*/ 96 w 132"/>
                <a:gd name="T29" fmla="*/ 38 h 189"/>
                <a:gd name="T30" fmla="*/ 106 w 132"/>
                <a:gd name="T31" fmla="*/ 94 h 189"/>
                <a:gd name="T32" fmla="*/ 96 w 132"/>
                <a:gd name="T33" fmla="*/ 150 h 189"/>
                <a:gd name="T34" fmla="*/ 63 w 132"/>
                <a:gd name="T35" fmla="*/ 1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89">
                  <a:moveTo>
                    <a:pt x="132" y="49"/>
                  </a:moveTo>
                  <a:lnTo>
                    <a:pt x="132" y="49"/>
                  </a:lnTo>
                  <a:cubicBezTo>
                    <a:pt x="130" y="39"/>
                    <a:pt x="126" y="30"/>
                    <a:pt x="120" y="23"/>
                  </a:cubicBezTo>
                  <a:cubicBezTo>
                    <a:pt x="107" y="6"/>
                    <a:pt x="90" y="0"/>
                    <a:pt x="66" y="0"/>
                  </a:cubicBezTo>
                  <a:lnTo>
                    <a:pt x="0" y="0"/>
                  </a:lnTo>
                  <a:lnTo>
                    <a:pt x="0" y="189"/>
                  </a:lnTo>
                  <a:lnTo>
                    <a:pt x="66" y="189"/>
                  </a:lnTo>
                  <a:cubicBezTo>
                    <a:pt x="82" y="189"/>
                    <a:pt x="95" y="185"/>
                    <a:pt x="106" y="178"/>
                  </a:cubicBezTo>
                  <a:lnTo>
                    <a:pt x="132" y="49"/>
                  </a:lnTo>
                  <a:close/>
                  <a:moveTo>
                    <a:pt x="63" y="163"/>
                  </a:moveTo>
                  <a:lnTo>
                    <a:pt x="63" y="163"/>
                  </a:lnTo>
                  <a:lnTo>
                    <a:pt x="28" y="163"/>
                  </a:lnTo>
                  <a:lnTo>
                    <a:pt x="28" y="25"/>
                  </a:lnTo>
                  <a:lnTo>
                    <a:pt x="63" y="25"/>
                  </a:lnTo>
                  <a:cubicBezTo>
                    <a:pt x="77" y="25"/>
                    <a:pt x="88" y="28"/>
                    <a:pt x="96" y="38"/>
                  </a:cubicBezTo>
                  <a:cubicBezTo>
                    <a:pt x="105" y="48"/>
                    <a:pt x="106" y="66"/>
                    <a:pt x="106" y="94"/>
                  </a:cubicBezTo>
                  <a:cubicBezTo>
                    <a:pt x="106" y="122"/>
                    <a:pt x="105" y="140"/>
                    <a:pt x="96" y="150"/>
                  </a:cubicBezTo>
                  <a:cubicBezTo>
                    <a:pt x="88" y="160"/>
                    <a:pt x="77" y="163"/>
                    <a:pt x="63" y="16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/>
            </p:cNvSpPr>
            <p:nvPr userDrawn="1"/>
          </p:nvSpPr>
          <p:spPr bwMode="auto">
            <a:xfrm>
              <a:off x="1010" y="23"/>
              <a:ext cx="75" cy="117"/>
            </a:xfrm>
            <a:custGeom>
              <a:avLst/>
              <a:gdLst>
                <a:gd name="T0" fmla="*/ 38 w 124"/>
                <a:gd name="T1" fmla="*/ 0 h 189"/>
                <a:gd name="T2" fmla="*/ 38 w 124"/>
                <a:gd name="T3" fmla="*/ 0 h 189"/>
                <a:gd name="T4" fmla="*/ 0 w 124"/>
                <a:gd name="T5" fmla="*/ 189 h 189"/>
                <a:gd name="T6" fmla="*/ 18 w 124"/>
                <a:gd name="T7" fmla="*/ 189 h 189"/>
                <a:gd name="T8" fmla="*/ 26 w 124"/>
                <a:gd name="T9" fmla="*/ 150 h 189"/>
                <a:gd name="T10" fmla="*/ 57 w 124"/>
                <a:gd name="T11" fmla="*/ 121 h 189"/>
                <a:gd name="T12" fmla="*/ 85 w 124"/>
                <a:gd name="T13" fmla="*/ 189 h 189"/>
                <a:gd name="T14" fmla="*/ 107 w 124"/>
                <a:gd name="T15" fmla="*/ 189 h 189"/>
                <a:gd name="T16" fmla="*/ 71 w 124"/>
                <a:gd name="T17" fmla="*/ 109 h 189"/>
                <a:gd name="T18" fmla="*/ 124 w 124"/>
                <a:gd name="T19" fmla="*/ 57 h 189"/>
                <a:gd name="T20" fmla="*/ 100 w 124"/>
                <a:gd name="T21" fmla="*/ 57 h 189"/>
                <a:gd name="T22" fmla="*/ 31 w 124"/>
                <a:gd name="T23" fmla="*/ 125 h 189"/>
                <a:gd name="T24" fmla="*/ 56 w 124"/>
                <a:gd name="T25" fmla="*/ 0 h 189"/>
                <a:gd name="T26" fmla="*/ 38 w 124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189">
                  <a:moveTo>
                    <a:pt x="38" y="0"/>
                  </a:moveTo>
                  <a:lnTo>
                    <a:pt x="38" y="0"/>
                  </a:lnTo>
                  <a:lnTo>
                    <a:pt x="0" y="189"/>
                  </a:lnTo>
                  <a:lnTo>
                    <a:pt x="18" y="189"/>
                  </a:lnTo>
                  <a:lnTo>
                    <a:pt x="26" y="150"/>
                  </a:lnTo>
                  <a:lnTo>
                    <a:pt x="57" y="121"/>
                  </a:lnTo>
                  <a:lnTo>
                    <a:pt x="85" y="189"/>
                  </a:lnTo>
                  <a:lnTo>
                    <a:pt x="107" y="189"/>
                  </a:lnTo>
                  <a:lnTo>
                    <a:pt x="71" y="109"/>
                  </a:lnTo>
                  <a:lnTo>
                    <a:pt x="124" y="57"/>
                  </a:lnTo>
                  <a:lnTo>
                    <a:pt x="100" y="57"/>
                  </a:lnTo>
                  <a:lnTo>
                    <a:pt x="31" y="125"/>
                  </a:lnTo>
                  <a:lnTo>
                    <a:pt x="56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0"/>
            <p:cNvSpPr>
              <a:spLocks noEditPoints="1"/>
            </p:cNvSpPr>
            <p:nvPr userDrawn="1"/>
          </p:nvSpPr>
          <p:spPr bwMode="auto">
            <a:xfrm>
              <a:off x="1087" y="24"/>
              <a:ext cx="35" cy="116"/>
            </a:xfrm>
            <a:custGeom>
              <a:avLst/>
              <a:gdLst>
                <a:gd name="T0" fmla="*/ 35 w 57"/>
                <a:gd name="T1" fmla="*/ 0 h 188"/>
                <a:gd name="T2" fmla="*/ 35 w 57"/>
                <a:gd name="T3" fmla="*/ 0 h 188"/>
                <a:gd name="T4" fmla="*/ 32 w 57"/>
                <a:gd name="T5" fmla="*/ 19 h 188"/>
                <a:gd name="T6" fmla="*/ 53 w 57"/>
                <a:gd name="T7" fmla="*/ 19 h 188"/>
                <a:gd name="T8" fmla="*/ 57 w 57"/>
                <a:gd name="T9" fmla="*/ 0 h 188"/>
                <a:gd name="T10" fmla="*/ 35 w 57"/>
                <a:gd name="T11" fmla="*/ 0 h 188"/>
                <a:gd name="T12" fmla="*/ 26 w 57"/>
                <a:gd name="T13" fmla="*/ 56 h 188"/>
                <a:gd name="T14" fmla="*/ 26 w 57"/>
                <a:gd name="T15" fmla="*/ 56 h 188"/>
                <a:gd name="T16" fmla="*/ 0 w 57"/>
                <a:gd name="T17" fmla="*/ 188 h 188"/>
                <a:gd name="T18" fmla="*/ 18 w 57"/>
                <a:gd name="T19" fmla="*/ 188 h 188"/>
                <a:gd name="T20" fmla="*/ 44 w 57"/>
                <a:gd name="T21" fmla="*/ 56 h 188"/>
                <a:gd name="T22" fmla="*/ 26 w 57"/>
                <a:gd name="T23" fmla="*/ 5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188">
                  <a:moveTo>
                    <a:pt x="35" y="0"/>
                  </a:moveTo>
                  <a:lnTo>
                    <a:pt x="35" y="0"/>
                  </a:lnTo>
                  <a:lnTo>
                    <a:pt x="32" y="19"/>
                  </a:lnTo>
                  <a:lnTo>
                    <a:pt x="53" y="19"/>
                  </a:lnTo>
                  <a:lnTo>
                    <a:pt x="57" y="0"/>
                  </a:lnTo>
                  <a:lnTo>
                    <a:pt x="35" y="0"/>
                  </a:lnTo>
                  <a:close/>
                  <a:moveTo>
                    <a:pt x="26" y="56"/>
                  </a:moveTo>
                  <a:lnTo>
                    <a:pt x="26" y="56"/>
                  </a:lnTo>
                  <a:lnTo>
                    <a:pt x="0" y="188"/>
                  </a:lnTo>
                  <a:lnTo>
                    <a:pt x="18" y="188"/>
                  </a:lnTo>
                  <a:lnTo>
                    <a:pt x="44" y="56"/>
                  </a:lnTo>
                  <a:lnTo>
                    <a:pt x="26" y="5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009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Head + Bol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39720"/>
            <a:ext cx="8329613" cy="298660"/>
          </a:xfrm>
        </p:spPr>
        <p:txBody>
          <a:bodyPr/>
          <a:lstStyle>
            <a:lvl1pPr>
              <a:lnSpc>
                <a:spcPts val="1600"/>
              </a:lnSpc>
              <a:spcBef>
                <a:spcPts val="0"/>
              </a:spcBef>
              <a:defRPr sz="1400" b="1" baseline="0"/>
            </a:lvl1pPr>
            <a:lvl2pPr marL="171450" indent="-171450">
              <a:spcBef>
                <a:spcPts val="336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300"/>
            </a:lvl2pPr>
            <a:lvl3pPr marL="342900" indent="-171450">
              <a:spcBef>
                <a:spcPts val="336"/>
              </a:spcBef>
              <a:buClr>
                <a:srgbClr val="3086AB"/>
              </a:buClr>
              <a:buFont typeface="Arial" panose="020B0604020202020204" pitchFamily="34" charset="0"/>
              <a:buChar char="•"/>
              <a:tabLst/>
              <a:defRPr baseline="0"/>
            </a:lvl3pPr>
            <a:lvl4pPr marL="515938" indent="-173038">
              <a:spcBef>
                <a:spcPts val="336"/>
              </a:spcBef>
              <a:spcAft>
                <a:spcPts val="0"/>
              </a:spcAft>
              <a:buFont typeface="Arial" panose="020B0604020202020204" pitchFamily="34" charset="0"/>
              <a:buChar char="-"/>
              <a:tabLst/>
              <a:defRPr baseline="0"/>
            </a:lvl4pPr>
            <a:lvl5pPr marL="687388" indent="-171450">
              <a:spcBef>
                <a:spcPts val="336"/>
              </a:spcBef>
              <a:defRPr baseline="0"/>
            </a:lvl5pPr>
          </a:lstStyle>
          <a:p>
            <a:pPr lvl="0"/>
            <a:r>
              <a:rPr lang="en-US" dirty="0" smtClean="0"/>
              <a:t>Insert bullet list at full-width </a:t>
            </a:r>
            <a:r>
              <a:rPr lang="en-US" smtClean="0"/>
              <a:t>of slide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00"/>
                </a:solidFill>
              </a:rPr>
              <a:t>© Bill &amp; Melinda Gates Foundation     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65125" y="1528723"/>
            <a:ext cx="8347075" cy="3166203"/>
          </a:xfrm>
        </p:spPr>
        <p:txBody>
          <a:bodyPr/>
          <a:lstStyle>
            <a:lvl1pPr>
              <a:spcBef>
                <a:spcPts val="600"/>
              </a:spcBef>
              <a:defRPr sz="1300"/>
            </a:lvl1pPr>
            <a:lvl2pPr>
              <a:spcBef>
                <a:spcPts val="600"/>
              </a:spcBef>
              <a:defRPr sz="1300"/>
            </a:lvl2pPr>
            <a:lvl3pPr>
              <a:spcBef>
                <a:spcPts val="600"/>
              </a:spcBef>
              <a:defRPr sz="1200"/>
            </a:lvl3pPr>
            <a:lvl4pPr>
              <a:spcBef>
                <a:spcPts val="600"/>
              </a:spcBef>
              <a:defRPr sz="11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4" y="484632"/>
            <a:ext cx="8329613" cy="52318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INSERT HEADLINE HERE – UP TO 2 FULL WIDTH LINES (ALL CAPS)</a:t>
            </a:r>
            <a:endParaRPr lang="en-US"/>
          </a:p>
        </p:txBody>
      </p:sp>
      <p:pic>
        <p:nvPicPr>
          <p:cNvPr id="9" name="Picture 5" descr="http://buyersmeetingpoint.com/images/stories/pareto-principle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4" y="4861237"/>
            <a:ext cx="365760" cy="26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HBGDki"/>
          <p:cNvGrpSpPr>
            <a:grpSpLocks noChangeAspect="1"/>
          </p:cNvGrpSpPr>
          <p:nvPr userDrawn="1"/>
        </p:nvGrpSpPr>
        <p:grpSpPr bwMode="auto">
          <a:xfrm>
            <a:off x="389475" y="91440"/>
            <a:ext cx="763588" cy="188913"/>
            <a:chOff x="641" y="22"/>
            <a:chExt cx="481" cy="119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641" y="23"/>
              <a:ext cx="81" cy="117"/>
            </a:xfrm>
            <a:custGeom>
              <a:avLst/>
              <a:gdLst>
                <a:gd name="T0" fmla="*/ 105 w 134"/>
                <a:gd name="T1" fmla="*/ 0 h 189"/>
                <a:gd name="T2" fmla="*/ 105 w 134"/>
                <a:gd name="T3" fmla="*/ 0 h 189"/>
                <a:gd name="T4" fmla="*/ 105 w 134"/>
                <a:gd name="T5" fmla="*/ 80 h 189"/>
                <a:gd name="T6" fmla="*/ 28 w 134"/>
                <a:gd name="T7" fmla="*/ 80 h 189"/>
                <a:gd name="T8" fmla="*/ 28 w 134"/>
                <a:gd name="T9" fmla="*/ 0 h 189"/>
                <a:gd name="T10" fmla="*/ 0 w 134"/>
                <a:gd name="T11" fmla="*/ 0 h 189"/>
                <a:gd name="T12" fmla="*/ 0 w 134"/>
                <a:gd name="T13" fmla="*/ 189 h 189"/>
                <a:gd name="T14" fmla="*/ 28 w 134"/>
                <a:gd name="T15" fmla="*/ 189 h 189"/>
                <a:gd name="T16" fmla="*/ 28 w 134"/>
                <a:gd name="T17" fmla="*/ 106 h 189"/>
                <a:gd name="T18" fmla="*/ 105 w 134"/>
                <a:gd name="T19" fmla="*/ 106 h 189"/>
                <a:gd name="T20" fmla="*/ 105 w 134"/>
                <a:gd name="T21" fmla="*/ 189 h 189"/>
                <a:gd name="T22" fmla="*/ 134 w 134"/>
                <a:gd name="T23" fmla="*/ 189 h 189"/>
                <a:gd name="T24" fmla="*/ 134 w 134"/>
                <a:gd name="T25" fmla="*/ 0 h 189"/>
                <a:gd name="T26" fmla="*/ 105 w 134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89">
                  <a:moveTo>
                    <a:pt x="105" y="0"/>
                  </a:moveTo>
                  <a:lnTo>
                    <a:pt x="105" y="0"/>
                  </a:lnTo>
                  <a:lnTo>
                    <a:pt x="105" y="80"/>
                  </a:lnTo>
                  <a:lnTo>
                    <a:pt x="28" y="80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28" y="189"/>
                  </a:lnTo>
                  <a:lnTo>
                    <a:pt x="28" y="106"/>
                  </a:lnTo>
                  <a:lnTo>
                    <a:pt x="105" y="106"/>
                  </a:lnTo>
                  <a:lnTo>
                    <a:pt x="105" y="189"/>
                  </a:lnTo>
                  <a:lnTo>
                    <a:pt x="134" y="189"/>
                  </a:lnTo>
                  <a:lnTo>
                    <a:pt x="134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6"/>
            <p:cNvSpPr>
              <a:spLocks noEditPoints="1"/>
            </p:cNvSpPr>
            <p:nvPr userDrawn="1"/>
          </p:nvSpPr>
          <p:spPr bwMode="auto">
            <a:xfrm>
              <a:off x="739" y="23"/>
              <a:ext cx="82" cy="117"/>
            </a:xfrm>
            <a:custGeom>
              <a:avLst/>
              <a:gdLst>
                <a:gd name="T0" fmla="*/ 77 w 135"/>
                <a:gd name="T1" fmla="*/ 189 h 189"/>
                <a:gd name="T2" fmla="*/ 77 w 135"/>
                <a:gd name="T3" fmla="*/ 189 h 189"/>
                <a:gd name="T4" fmla="*/ 0 w 135"/>
                <a:gd name="T5" fmla="*/ 189 h 189"/>
                <a:gd name="T6" fmla="*/ 0 w 135"/>
                <a:gd name="T7" fmla="*/ 0 h 189"/>
                <a:gd name="T8" fmla="*/ 74 w 135"/>
                <a:gd name="T9" fmla="*/ 0 h 189"/>
                <a:gd name="T10" fmla="*/ 132 w 135"/>
                <a:gd name="T11" fmla="*/ 51 h 189"/>
                <a:gd name="T12" fmla="*/ 106 w 135"/>
                <a:gd name="T13" fmla="*/ 91 h 189"/>
                <a:gd name="T14" fmla="*/ 135 w 135"/>
                <a:gd name="T15" fmla="*/ 135 h 189"/>
                <a:gd name="T16" fmla="*/ 77 w 135"/>
                <a:gd name="T17" fmla="*/ 189 h 189"/>
                <a:gd name="T18" fmla="*/ 72 w 135"/>
                <a:gd name="T19" fmla="*/ 25 h 189"/>
                <a:gd name="T20" fmla="*/ 72 w 135"/>
                <a:gd name="T21" fmla="*/ 25 h 189"/>
                <a:gd name="T22" fmla="*/ 29 w 135"/>
                <a:gd name="T23" fmla="*/ 25 h 189"/>
                <a:gd name="T24" fmla="*/ 29 w 135"/>
                <a:gd name="T25" fmla="*/ 79 h 189"/>
                <a:gd name="T26" fmla="*/ 72 w 135"/>
                <a:gd name="T27" fmla="*/ 79 h 189"/>
                <a:gd name="T28" fmla="*/ 103 w 135"/>
                <a:gd name="T29" fmla="*/ 52 h 189"/>
                <a:gd name="T30" fmla="*/ 72 w 135"/>
                <a:gd name="T31" fmla="*/ 25 h 189"/>
                <a:gd name="T32" fmla="*/ 75 w 135"/>
                <a:gd name="T33" fmla="*/ 105 h 189"/>
                <a:gd name="T34" fmla="*/ 75 w 135"/>
                <a:gd name="T35" fmla="*/ 105 h 189"/>
                <a:gd name="T36" fmla="*/ 29 w 135"/>
                <a:gd name="T37" fmla="*/ 105 h 189"/>
                <a:gd name="T38" fmla="*/ 29 w 135"/>
                <a:gd name="T39" fmla="*/ 163 h 189"/>
                <a:gd name="T40" fmla="*/ 75 w 135"/>
                <a:gd name="T41" fmla="*/ 163 h 189"/>
                <a:gd name="T42" fmla="*/ 106 w 135"/>
                <a:gd name="T43" fmla="*/ 134 h 189"/>
                <a:gd name="T44" fmla="*/ 75 w 135"/>
                <a:gd name="T45" fmla="*/ 10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5" h="189">
                  <a:moveTo>
                    <a:pt x="77" y="189"/>
                  </a:moveTo>
                  <a:lnTo>
                    <a:pt x="77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74" y="0"/>
                  </a:lnTo>
                  <a:cubicBezTo>
                    <a:pt x="109" y="0"/>
                    <a:pt x="132" y="19"/>
                    <a:pt x="132" y="51"/>
                  </a:cubicBezTo>
                  <a:cubicBezTo>
                    <a:pt x="132" y="72"/>
                    <a:pt x="119" y="86"/>
                    <a:pt x="106" y="91"/>
                  </a:cubicBezTo>
                  <a:cubicBezTo>
                    <a:pt x="121" y="97"/>
                    <a:pt x="135" y="111"/>
                    <a:pt x="135" y="135"/>
                  </a:cubicBezTo>
                  <a:cubicBezTo>
                    <a:pt x="135" y="170"/>
                    <a:pt x="111" y="189"/>
                    <a:pt x="77" y="189"/>
                  </a:cubicBezTo>
                  <a:close/>
                  <a:moveTo>
                    <a:pt x="72" y="25"/>
                  </a:moveTo>
                  <a:lnTo>
                    <a:pt x="72" y="25"/>
                  </a:lnTo>
                  <a:lnTo>
                    <a:pt x="29" y="25"/>
                  </a:lnTo>
                  <a:lnTo>
                    <a:pt x="29" y="79"/>
                  </a:lnTo>
                  <a:lnTo>
                    <a:pt x="72" y="79"/>
                  </a:lnTo>
                  <a:cubicBezTo>
                    <a:pt x="90" y="79"/>
                    <a:pt x="103" y="70"/>
                    <a:pt x="103" y="52"/>
                  </a:cubicBezTo>
                  <a:cubicBezTo>
                    <a:pt x="103" y="34"/>
                    <a:pt x="90" y="25"/>
                    <a:pt x="72" y="25"/>
                  </a:cubicBezTo>
                  <a:close/>
                  <a:moveTo>
                    <a:pt x="75" y="105"/>
                  </a:moveTo>
                  <a:lnTo>
                    <a:pt x="75" y="105"/>
                  </a:lnTo>
                  <a:lnTo>
                    <a:pt x="29" y="105"/>
                  </a:lnTo>
                  <a:lnTo>
                    <a:pt x="29" y="163"/>
                  </a:lnTo>
                  <a:lnTo>
                    <a:pt x="75" y="163"/>
                  </a:lnTo>
                  <a:cubicBezTo>
                    <a:pt x="95" y="163"/>
                    <a:pt x="106" y="151"/>
                    <a:pt x="106" y="134"/>
                  </a:cubicBezTo>
                  <a:cubicBezTo>
                    <a:pt x="106" y="117"/>
                    <a:pt x="95" y="105"/>
                    <a:pt x="75" y="10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835" y="22"/>
              <a:ext cx="84" cy="119"/>
            </a:xfrm>
            <a:custGeom>
              <a:avLst/>
              <a:gdLst>
                <a:gd name="T0" fmla="*/ 121 w 138"/>
                <a:gd name="T1" fmla="*/ 171 h 193"/>
                <a:gd name="T2" fmla="*/ 121 w 138"/>
                <a:gd name="T3" fmla="*/ 171 h 193"/>
                <a:gd name="T4" fmla="*/ 68 w 138"/>
                <a:gd name="T5" fmla="*/ 193 h 193"/>
                <a:gd name="T6" fmla="*/ 19 w 138"/>
                <a:gd name="T7" fmla="*/ 173 h 193"/>
                <a:gd name="T8" fmla="*/ 0 w 138"/>
                <a:gd name="T9" fmla="*/ 96 h 193"/>
                <a:gd name="T10" fmla="*/ 19 w 138"/>
                <a:gd name="T11" fmla="*/ 19 h 193"/>
                <a:gd name="T12" fmla="*/ 68 w 138"/>
                <a:gd name="T13" fmla="*/ 0 h 193"/>
                <a:gd name="T14" fmla="*/ 137 w 138"/>
                <a:gd name="T15" fmla="*/ 58 h 193"/>
                <a:gd name="T16" fmla="*/ 108 w 138"/>
                <a:gd name="T17" fmla="*/ 58 h 193"/>
                <a:gd name="T18" fmla="*/ 68 w 138"/>
                <a:gd name="T19" fmla="*/ 25 h 193"/>
                <a:gd name="T20" fmla="*/ 40 w 138"/>
                <a:gd name="T21" fmla="*/ 37 h 193"/>
                <a:gd name="T22" fmla="*/ 29 w 138"/>
                <a:gd name="T23" fmla="*/ 96 h 193"/>
                <a:gd name="T24" fmla="*/ 40 w 138"/>
                <a:gd name="T25" fmla="*/ 155 h 193"/>
                <a:gd name="T26" fmla="*/ 68 w 138"/>
                <a:gd name="T27" fmla="*/ 167 h 193"/>
                <a:gd name="T28" fmla="*/ 100 w 138"/>
                <a:gd name="T29" fmla="*/ 153 h 193"/>
                <a:gd name="T30" fmla="*/ 109 w 138"/>
                <a:gd name="T31" fmla="*/ 123 h 193"/>
                <a:gd name="T32" fmla="*/ 109 w 138"/>
                <a:gd name="T33" fmla="*/ 113 h 193"/>
                <a:gd name="T34" fmla="*/ 68 w 138"/>
                <a:gd name="T35" fmla="*/ 113 h 193"/>
                <a:gd name="T36" fmla="*/ 68 w 138"/>
                <a:gd name="T37" fmla="*/ 88 h 193"/>
                <a:gd name="T38" fmla="*/ 138 w 138"/>
                <a:gd name="T39" fmla="*/ 88 h 193"/>
                <a:gd name="T40" fmla="*/ 138 w 138"/>
                <a:gd name="T41" fmla="*/ 117 h 193"/>
                <a:gd name="T42" fmla="*/ 121 w 138"/>
                <a:gd name="T43" fmla="*/ 17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" h="193">
                  <a:moveTo>
                    <a:pt x="121" y="171"/>
                  </a:moveTo>
                  <a:lnTo>
                    <a:pt x="121" y="171"/>
                  </a:lnTo>
                  <a:cubicBezTo>
                    <a:pt x="106" y="186"/>
                    <a:pt x="88" y="193"/>
                    <a:pt x="68" y="193"/>
                  </a:cubicBezTo>
                  <a:cubicBezTo>
                    <a:pt x="48" y="193"/>
                    <a:pt x="32" y="186"/>
                    <a:pt x="19" y="173"/>
                  </a:cubicBezTo>
                  <a:cubicBezTo>
                    <a:pt x="1" y="155"/>
                    <a:pt x="0" y="136"/>
                    <a:pt x="0" y="96"/>
                  </a:cubicBezTo>
                  <a:cubicBezTo>
                    <a:pt x="0" y="56"/>
                    <a:pt x="1" y="37"/>
                    <a:pt x="19" y="19"/>
                  </a:cubicBezTo>
                  <a:cubicBezTo>
                    <a:pt x="32" y="6"/>
                    <a:pt x="48" y="0"/>
                    <a:pt x="68" y="0"/>
                  </a:cubicBezTo>
                  <a:cubicBezTo>
                    <a:pt x="108" y="0"/>
                    <a:pt x="132" y="26"/>
                    <a:pt x="137" y="58"/>
                  </a:cubicBezTo>
                  <a:lnTo>
                    <a:pt x="108" y="58"/>
                  </a:lnTo>
                  <a:cubicBezTo>
                    <a:pt x="104" y="37"/>
                    <a:pt x="90" y="25"/>
                    <a:pt x="68" y="25"/>
                  </a:cubicBezTo>
                  <a:cubicBezTo>
                    <a:pt x="57" y="25"/>
                    <a:pt x="47" y="29"/>
                    <a:pt x="40" y="37"/>
                  </a:cubicBezTo>
                  <a:cubicBezTo>
                    <a:pt x="31" y="47"/>
                    <a:pt x="29" y="58"/>
                    <a:pt x="29" y="96"/>
                  </a:cubicBezTo>
                  <a:cubicBezTo>
                    <a:pt x="29" y="134"/>
                    <a:pt x="31" y="145"/>
                    <a:pt x="40" y="155"/>
                  </a:cubicBezTo>
                  <a:cubicBezTo>
                    <a:pt x="47" y="163"/>
                    <a:pt x="57" y="167"/>
                    <a:pt x="68" y="167"/>
                  </a:cubicBezTo>
                  <a:cubicBezTo>
                    <a:pt x="81" y="167"/>
                    <a:pt x="92" y="162"/>
                    <a:pt x="100" y="153"/>
                  </a:cubicBezTo>
                  <a:cubicBezTo>
                    <a:pt x="106" y="145"/>
                    <a:pt x="109" y="136"/>
                    <a:pt x="109" y="123"/>
                  </a:cubicBezTo>
                  <a:lnTo>
                    <a:pt x="109" y="113"/>
                  </a:lnTo>
                  <a:lnTo>
                    <a:pt x="68" y="113"/>
                  </a:lnTo>
                  <a:lnTo>
                    <a:pt x="68" y="88"/>
                  </a:lnTo>
                  <a:lnTo>
                    <a:pt x="138" y="88"/>
                  </a:lnTo>
                  <a:lnTo>
                    <a:pt x="138" y="117"/>
                  </a:lnTo>
                  <a:cubicBezTo>
                    <a:pt x="138" y="142"/>
                    <a:pt x="133" y="157"/>
                    <a:pt x="121" y="17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936" y="23"/>
              <a:ext cx="80" cy="117"/>
            </a:xfrm>
            <a:custGeom>
              <a:avLst/>
              <a:gdLst>
                <a:gd name="T0" fmla="*/ 132 w 132"/>
                <a:gd name="T1" fmla="*/ 49 h 189"/>
                <a:gd name="T2" fmla="*/ 132 w 132"/>
                <a:gd name="T3" fmla="*/ 49 h 189"/>
                <a:gd name="T4" fmla="*/ 120 w 132"/>
                <a:gd name="T5" fmla="*/ 23 h 189"/>
                <a:gd name="T6" fmla="*/ 66 w 132"/>
                <a:gd name="T7" fmla="*/ 0 h 189"/>
                <a:gd name="T8" fmla="*/ 0 w 132"/>
                <a:gd name="T9" fmla="*/ 0 h 189"/>
                <a:gd name="T10" fmla="*/ 0 w 132"/>
                <a:gd name="T11" fmla="*/ 189 h 189"/>
                <a:gd name="T12" fmla="*/ 66 w 132"/>
                <a:gd name="T13" fmla="*/ 189 h 189"/>
                <a:gd name="T14" fmla="*/ 106 w 132"/>
                <a:gd name="T15" fmla="*/ 178 h 189"/>
                <a:gd name="T16" fmla="*/ 132 w 132"/>
                <a:gd name="T17" fmla="*/ 49 h 189"/>
                <a:gd name="T18" fmla="*/ 63 w 132"/>
                <a:gd name="T19" fmla="*/ 163 h 189"/>
                <a:gd name="T20" fmla="*/ 63 w 132"/>
                <a:gd name="T21" fmla="*/ 163 h 189"/>
                <a:gd name="T22" fmla="*/ 28 w 132"/>
                <a:gd name="T23" fmla="*/ 163 h 189"/>
                <a:gd name="T24" fmla="*/ 28 w 132"/>
                <a:gd name="T25" fmla="*/ 25 h 189"/>
                <a:gd name="T26" fmla="*/ 63 w 132"/>
                <a:gd name="T27" fmla="*/ 25 h 189"/>
                <a:gd name="T28" fmla="*/ 96 w 132"/>
                <a:gd name="T29" fmla="*/ 38 h 189"/>
                <a:gd name="T30" fmla="*/ 106 w 132"/>
                <a:gd name="T31" fmla="*/ 94 h 189"/>
                <a:gd name="T32" fmla="*/ 96 w 132"/>
                <a:gd name="T33" fmla="*/ 150 h 189"/>
                <a:gd name="T34" fmla="*/ 63 w 132"/>
                <a:gd name="T35" fmla="*/ 1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89">
                  <a:moveTo>
                    <a:pt x="132" y="49"/>
                  </a:moveTo>
                  <a:lnTo>
                    <a:pt x="132" y="49"/>
                  </a:lnTo>
                  <a:cubicBezTo>
                    <a:pt x="130" y="39"/>
                    <a:pt x="126" y="30"/>
                    <a:pt x="120" y="23"/>
                  </a:cubicBezTo>
                  <a:cubicBezTo>
                    <a:pt x="107" y="6"/>
                    <a:pt x="90" y="0"/>
                    <a:pt x="66" y="0"/>
                  </a:cubicBezTo>
                  <a:lnTo>
                    <a:pt x="0" y="0"/>
                  </a:lnTo>
                  <a:lnTo>
                    <a:pt x="0" y="189"/>
                  </a:lnTo>
                  <a:lnTo>
                    <a:pt x="66" y="189"/>
                  </a:lnTo>
                  <a:cubicBezTo>
                    <a:pt x="82" y="189"/>
                    <a:pt x="95" y="185"/>
                    <a:pt x="106" y="178"/>
                  </a:cubicBezTo>
                  <a:lnTo>
                    <a:pt x="132" y="49"/>
                  </a:lnTo>
                  <a:close/>
                  <a:moveTo>
                    <a:pt x="63" y="163"/>
                  </a:moveTo>
                  <a:lnTo>
                    <a:pt x="63" y="163"/>
                  </a:lnTo>
                  <a:lnTo>
                    <a:pt x="28" y="163"/>
                  </a:lnTo>
                  <a:lnTo>
                    <a:pt x="28" y="25"/>
                  </a:lnTo>
                  <a:lnTo>
                    <a:pt x="63" y="25"/>
                  </a:lnTo>
                  <a:cubicBezTo>
                    <a:pt x="77" y="25"/>
                    <a:pt x="88" y="28"/>
                    <a:pt x="96" y="38"/>
                  </a:cubicBezTo>
                  <a:cubicBezTo>
                    <a:pt x="105" y="48"/>
                    <a:pt x="106" y="66"/>
                    <a:pt x="106" y="94"/>
                  </a:cubicBezTo>
                  <a:cubicBezTo>
                    <a:pt x="106" y="122"/>
                    <a:pt x="105" y="140"/>
                    <a:pt x="96" y="150"/>
                  </a:cubicBezTo>
                  <a:cubicBezTo>
                    <a:pt x="88" y="160"/>
                    <a:pt x="77" y="163"/>
                    <a:pt x="63" y="16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"/>
            <p:cNvSpPr>
              <a:spLocks/>
            </p:cNvSpPr>
            <p:nvPr userDrawn="1"/>
          </p:nvSpPr>
          <p:spPr bwMode="auto">
            <a:xfrm>
              <a:off x="1010" y="23"/>
              <a:ext cx="75" cy="117"/>
            </a:xfrm>
            <a:custGeom>
              <a:avLst/>
              <a:gdLst>
                <a:gd name="T0" fmla="*/ 38 w 124"/>
                <a:gd name="T1" fmla="*/ 0 h 189"/>
                <a:gd name="T2" fmla="*/ 38 w 124"/>
                <a:gd name="T3" fmla="*/ 0 h 189"/>
                <a:gd name="T4" fmla="*/ 0 w 124"/>
                <a:gd name="T5" fmla="*/ 189 h 189"/>
                <a:gd name="T6" fmla="*/ 18 w 124"/>
                <a:gd name="T7" fmla="*/ 189 h 189"/>
                <a:gd name="T8" fmla="*/ 26 w 124"/>
                <a:gd name="T9" fmla="*/ 150 h 189"/>
                <a:gd name="T10" fmla="*/ 57 w 124"/>
                <a:gd name="T11" fmla="*/ 121 h 189"/>
                <a:gd name="T12" fmla="*/ 85 w 124"/>
                <a:gd name="T13" fmla="*/ 189 h 189"/>
                <a:gd name="T14" fmla="*/ 107 w 124"/>
                <a:gd name="T15" fmla="*/ 189 h 189"/>
                <a:gd name="T16" fmla="*/ 71 w 124"/>
                <a:gd name="T17" fmla="*/ 109 h 189"/>
                <a:gd name="T18" fmla="*/ 124 w 124"/>
                <a:gd name="T19" fmla="*/ 57 h 189"/>
                <a:gd name="T20" fmla="*/ 100 w 124"/>
                <a:gd name="T21" fmla="*/ 57 h 189"/>
                <a:gd name="T22" fmla="*/ 31 w 124"/>
                <a:gd name="T23" fmla="*/ 125 h 189"/>
                <a:gd name="T24" fmla="*/ 56 w 124"/>
                <a:gd name="T25" fmla="*/ 0 h 189"/>
                <a:gd name="T26" fmla="*/ 38 w 124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189">
                  <a:moveTo>
                    <a:pt x="38" y="0"/>
                  </a:moveTo>
                  <a:lnTo>
                    <a:pt x="38" y="0"/>
                  </a:lnTo>
                  <a:lnTo>
                    <a:pt x="0" y="189"/>
                  </a:lnTo>
                  <a:lnTo>
                    <a:pt x="18" y="189"/>
                  </a:lnTo>
                  <a:lnTo>
                    <a:pt x="26" y="150"/>
                  </a:lnTo>
                  <a:lnTo>
                    <a:pt x="57" y="121"/>
                  </a:lnTo>
                  <a:lnTo>
                    <a:pt x="85" y="189"/>
                  </a:lnTo>
                  <a:lnTo>
                    <a:pt x="107" y="189"/>
                  </a:lnTo>
                  <a:lnTo>
                    <a:pt x="71" y="109"/>
                  </a:lnTo>
                  <a:lnTo>
                    <a:pt x="124" y="57"/>
                  </a:lnTo>
                  <a:lnTo>
                    <a:pt x="100" y="57"/>
                  </a:lnTo>
                  <a:lnTo>
                    <a:pt x="31" y="125"/>
                  </a:lnTo>
                  <a:lnTo>
                    <a:pt x="56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0"/>
            <p:cNvSpPr>
              <a:spLocks noEditPoints="1"/>
            </p:cNvSpPr>
            <p:nvPr userDrawn="1"/>
          </p:nvSpPr>
          <p:spPr bwMode="auto">
            <a:xfrm>
              <a:off x="1087" y="24"/>
              <a:ext cx="35" cy="116"/>
            </a:xfrm>
            <a:custGeom>
              <a:avLst/>
              <a:gdLst>
                <a:gd name="T0" fmla="*/ 35 w 57"/>
                <a:gd name="T1" fmla="*/ 0 h 188"/>
                <a:gd name="T2" fmla="*/ 35 w 57"/>
                <a:gd name="T3" fmla="*/ 0 h 188"/>
                <a:gd name="T4" fmla="*/ 32 w 57"/>
                <a:gd name="T5" fmla="*/ 19 h 188"/>
                <a:gd name="T6" fmla="*/ 53 w 57"/>
                <a:gd name="T7" fmla="*/ 19 h 188"/>
                <a:gd name="T8" fmla="*/ 57 w 57"/>
                <a:gd name="T9" fmla="*/ 0 h 188"/>
                <a:gd name="T10" fmla="*/ 35 w 57"/>
                <a:gd name="T11" fmla="*/ 0 h 188"/>
                <a:gd name="T12" fmla="*/ 26 w 57"/>
                <a:gd name="T13" fmla="*/ 56 h 188"/>
                <a:gd name="T14" fmla="*/ 26 w 57"/>
                <a:gd name="T15" fmla="*/ 56 h 188"/>
                <a:gd name="T16" fmla="*/ 0 w 57"/>
                <a:gd name="T17" fmla="*/ 188 h 188"/>
                <a:gd name="T18" fmla="*/ 18 w 57"/>
                <a:gd name="T19" fmla="*/ 188 h 188"/>
                <a:gd name="T20" fmla="*/ 44 w 57"/>
                <a:gd name="T21" fmla="*/ 56 h 188"/>
                <a:gd name="T22" fmla="*/ 26 w 57"/>
                <a:gd name="T23" fmla="*/ 5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188">
                  <a:moveTo>
                    <a:pt x="35" y="0"/>
                  </a:moveTo>
                  <a:lnTo>
                    <a:pt x="35" y="0"/>
                  </a:lnTo>
                  <a:lnTo>
                    <a:pt x="32" y="19"/>
                  </a:lnTo>
                  <a:lnTo>
                    <a:pt x="53" y="19"/>
                  </a:lnTo>
                  <a:lnTo>
                    <a:pt x="57" y="0"/>
                  </a:lnTo>
                  <a:lnTo>
                    <a:pt x="35" y="0"/>
                  </a:lnTo>
                  <a:close/>
                  <a:moveTo>
                    <a:pt x="26" y="56"/>
                  </a:moveTo>
                  <a:lnTo>
                    <a:pt x="26" y="56"/>
                  </a:lnTo>
                  <a:lnTo>
                    <a:pt x="0" y="188"/>
                  </a:lnTo>
                  <a:lnTo>
                    <a:pt x="18" y="188"/>
                  </a:lnTo>
                  <a:lnTo>
                    <a:pt x="44" y="56"/>
                  </a:lnTo>
                  <a:lnTo>
                    <a:pt x="26" y="5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622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Head, Copy +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00"/>
                </a:solidFill>
              </a:rPr>
              <a:t>© Bill &amp; Melinda Gates Foundation     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73373" y="1464213"/>
            <a:ext cx="8332250" cy="320326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 or images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5125" y="871710"/>
            <a:ext cx="8329613" cy="450099"/>
          </a:xfrm>
        </p:spPr>
        <p:txBody>
          <a:bodyPr/>
          <a:lstStyle>
            <a:lvl1pPr marL="0" indent="0">
              <a:buNone/>
              <a:defRPr sz="1250" baseline="0"/>
            </a:lvl1pPr>
            <a:lvl2pPr marL="0" indent="0">
              <a:buFont typeface="Arial" panose="020B0604020202020204" pitchFamily="34" charset="0"/>
              <a:buNone/>
              <a:defRPr sz="1250"/>
            </a:lvl2pPr>
            <a:lvl3pPr marL="0" indent="0">
              <a:buNone/>
              <a:defRPr sz="1250"/>
            </a:lvl3pPr>
            <a:lvl4pPr marL="0" indent="0">
              <a:buNone/>
              <a:defRPr sz="1250"/>
            </a:lvl4pPr>
            <a:lvl5pPr marL="0" indent="0">
              <a:buNone/>
              <a:defRPr sz="1250"/>
            </a:lvl5pPr>
          </a:lstStyle>
          <a:p>
            <a:pPr lvl="0"/>
            <a:r>
              <a:rPr lang="en-US" dirty="0" smtClean="0"/>
              <a:t>Insert sub-headline or explanatory copy here – up to 2 full-width lines.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65124" y="484632"/>
            <a:ext cx="8329613" cy="38193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INSERT HEADLINE HERE – UP TO 1 FULL-WIDTH LINE</a:t>
            </a:r>
            <a:endParaRPr lang="en-US"/>
          </a:p>
        </p:txBody>
      </p:sp>
      <p:pic>
        <p:nvPicPr>
          <p:cNvPr id="16" name="Picture 5" descr="http://buyersmeetingpoint.com/images/stories/pareto-principle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4" y="4861237"/>
            <a:ext cx="365760" cy="26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HBGDki"/>
          <p:cNvGrpSpPr>
            <a:grpSpLocks noChangeAspect="1"/>
          </p:cNvGrpSpPr>
          <p:nvPr userDrawn="1"/>
        </p:nvGrpSpPr>
        <p:grpSpPr bwMode="auto">
          <a:xfrm>
            <a:off x="389475" y="91440"/>
            <a:ext cx="763588" cy="188913"/>
            <a:chOff x="641" y="22"/>
            <a:chExt cx="481" cy="119"/>
          </a:xfrm>
        </p:grpSpPr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641" y="23"/>
              <a:ext cx="81" cy="117"/>
            </a:xfrm>
            <a:custGeom>
              <a:avLst/>
              <a:gdLst>
                <a:gd name="T0" fmla="*/ 105 w 134"/>
                <a:gd name="T1" fmla="*/ 0 h 189"/>
                <a:gd name="T2" fmla="*/ 105 w 134"/>
                <a:gd name="T3" fmla="*/ 0 h 189"/>
                <a:gd name="T4" fmla="*/ 105 w 134"/>
                <a:gd name="T5" fmla="*/ 80 h 189"/>
                <a:gd name="T6" fmla="*/ 28 w 134"/>
                <a:gd name="T7" fmla="*/ 80 h 189"/>
                <a:gd name="T8" fmla="*/ 28 w 134"/>
                <a:gd name="T9" fmla="*/ 0 h 189"/>
                <a:gd name="T10" fmla="*/ 0 w 134"/>
                <a:gd name="T11" fmla="*/ 0 h 189"/>
                <a:gd name="T12" fmla="*/ 0 w 134"/>
                <a:gd name="T13" fmla="*/ 189 h 189"/>
                <a:gd name="T14" fmla="*/ 28 w 134"/>
                <a:gd name="T15" fmla="*/ 189 h 189"/>
                <a:gd name="T16" fmla="*/ 28 w 134"/>
                <a:gd name="T17" fmla="*/ 106 h 189"/>
                <a:gd name="T18" fmla="*/ 105 w 134"/>
                <a:gd name="T19" fmla="*/ 106 h 189"/>
                <a:gd name="T20" fmla="*/ 105 w 134"/>
                <a:gd name="T21" fmla="*/ 189 h 189"/>
                <a:gd name="T22" fmla="*/ 134 w 134"/>
                <a:gd name="T23" fmla="*/ 189 h 189"/>
                <a:gd name="T24" fmla="*/ 134 w 134"/>
                <a:gd name="T25" fmla="*/ 0 h 189"/>
                <a:gd name="T26" fmla="*/ 105 w 134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89">
                  <a:moveTo>
                    <a:pt x="105" y="0"/>
                  </a:moveTo>
                  <a:lnTo>
                    <a:pt x="105" y="0"/>
                  </a:lnTo>
                  <a:lnTo>
                    <a:pt x="105" y="80"/>
                  </a:lnTo>
                  <a:lnTo>
                    <a:pt x="28" y="80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28" y="189"/>
                  </a:lnTo>
                  <a:lnTo>
                    <a:pt x="28" y="106"/>
                  </a:lnTo>
                  <a:lnTo>
                    <a:pt x="105" y="106"/>
                  </a:lnTo>
                  <a:lnTo>
                    <a:pt x="105" y="189"/>
                  </a:lnTo>
                  <a:lnTo>
                    <a:pt x="134" y="189"/>
                  </a:lnTo>
                  <a:lnTo>
                    <a:pt x="134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739" y="23"/>
              <a:ext cx="82" cy="117"/>
            </a:xfrm>
            <a:custGeom>
              <a:avLst/>
              <a:gdLst>
                <a:gd name="T0" fmla="*/ 77 w 135"/>
                <a:gd name="T1" fmla="*/ 189 h 189"/>
                <a:gd name="T2" fmla="*/ 77 w 135"/>
                <a:gd name="T3" fmla="*/ 189 h 189"/>
                <a:gd name="T4" fmla="*/ 0 w 135"/>
                <a:gd name="T5" fmla="*/ 189 h 189"/>
                <a:gd name="T6" fmla="*/ 0 w 135"/>
                <a:gd name="T7" fmla="*/ 0 h 189"/>
                <a:gd name="T8" fmla="*/ 74 w 135"/>
                <a:gd name="T9" fmla="*/ 0 h 189"/>
                <a:gd name="T10" fmla="*/ 132 w 135"/>
                <a:gd name="T11" fmla="*/ 51 h 189"/>
                <a:gd name="T12" fmla="*/ 106 w 135"/>
                <a:gd name="T13" fmla="*/ 91 h 189"/>
                <a:gd name="T14" fmla="*/ 135 w 135"/>
                <a:gd name="T15" fmla="*/ 135 h 189"/>
                <a:gd name="T16" fmla="*/ 77 w 135"/>
                <a:gd name="T17" fmla="*/ 189 h 189"/>
                <a:gd name="T18" fmla="*/ 72 w 135"/>
                <a:gd name="T19" fmla="*/ 25 h 189"/>
                <a:gd name="T20" fmla="*/ 72 w 135"/>
                <a:gd name="T21" fmla="*/ 25 h 189"/>
                <a:gd name="T22" fmla="*/ 29 w 135"/>
                <a:gd name="T23" fmla="*/ 25 h 189"/>
                <a:gd name="T24" fmla="*/ 29 w 135"/>
                <a:gd name="T25" fmla="*/ 79 h 189"/>
                <a:gd name="T26" fmla="*/ 72 w 135"/>
                <a:gd name="T27" fmla="*/ 79 h 189"/>
                <a:gd name="T28" fmla="*/ 103 w 135"/>
                <a:gd name="T29" fmla="*/ 52 h 189"/>
                <a:gd name="T30" fmla="*/ 72 w 135"/>
                <a:gd name="T31" fmla="*/ 25 h 189"/>
                <a:gd name="T32" fmla="*/ 75 w 135"/>
                <a:gd name="T33" fmla="*/ 105 h 189"/>
                <a:gd name="T34" fmla="*/ 75 w 135"/>
                <a:gd name="T35" fmla="*/ 105 h 189"/>
                <a:gd name="T36" fmla="*/ 29 w 135"/>
                <a:gd name="T37" fmla="*/ 105 h 189"/>
                <a:gd name="T38" fmla="*/ 29 w 135"/>
                <a:gd name="T39" fmla="*/ 163 h 189"/>
                <a:gd name="T40" fmla="*/ 75 w 135"/>
                <a:gd name="T41" fmla="*/ 163 h 189"/>
                <a:gd name="T42" fmla="*/ 106 w 135"/>
                <a:gd name="T43" fmla="*/ 134 h 189"/>
                <a:gd name="T44" fmla="*/ 75 w 135"/>
                <a:gd name="T45" fmla="*/ 10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5" h="189">
                  <a:moveTo>
                    <a:pt x="77" y="189"/>
                  </a:moveTo>
                  <a:lnTo>
                    <a:pt x="77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74" y="0"/>
                  </a:lnTo>
                  <a:cubicBezTo>
                    <a:pt x="109" y="0"/>
                    <a:pt x="132" y="19"/>
                    <a:pt x="132" y="51"/>
                  </a:cubicBezTo>
                  <a:cubicBezTo>
                    <a:pt x="132" y="72"/>
                    <a:pt x="119" y="86"/>
                    <a:pt x="106" y="91"/>
                  </a:cubicBezTo>
                  <a:cubicBezTo>
                    <a:pt x="121" y="97"/>
                    <a:pt x="135" y="111"/>
                    <a:pt x="135" y="135"/>
                  </a:cubicBezTo>
                  <a:cubicBezTo>
                    <a:pt x="135" y="170"/>
                    <a:pt x="111" y="189"/>
                    <a:pt x="77" y="189"/>
                  </a:cubicBezTo>
                  <a:close/>
                  <a:moveTo>
                    <a:pt x="72" y="25"/>
                  </a:moveTo>
                  <a:lnTo>
                    <a:pt x="72" y="25"/>
                  </a:lnTo>
                  <a:lnTo>
                    <a:pt x="29" y="25"/>
                  </a:lnTo>
                  <a:lnTo>
                    <a:pt x="29" y="79"/>
                  </a:lnTo>
                  <a:lnTo>
                    <a:pt x="72" y="79"/>
                  </a:lnTo>
                  <a:cubicBezTo>
                    <a:pt x="90" y="79"/>
                    <a:pt x="103" y="70"/>
                    <a:pt x="103" y="52"/>
                  </a:cubicBezTo>
                  <a:cubicBezTo>
                    <a:pt x="103" y="34"/>
                    <a:pt x="90" y="25"/>
                    <a:pt x="72" y="25"/>
                  </a:cubicBezTo>
                  <a:close/>
                  <a:moveTo>
                    <a:pt x="75" y="105"/>
                  </a:moveTo>
                  <a:lnTo>
                    <a:pt x="75" y="105"/>
                  </a:lnTo>
                  <a:lnTo>
                    <a:pt x="29" y="105"/>
                  </a:lnTo>
                  <a:lnTo>
                    <a:pt x="29" y="163"/>
                  </a:lnTo>
                  <a:lnTo>
                    <a:pt x="75" y="163"/>
                  </a:lnTo>
                  <a:cubicBezTo>
                    <a:pt x="95" y="163"/>
                    <a:pt x="106" y="151"/>
                    <a:pt x="106" y="134"/>
                  </a:cubicBezTo>
                  <a:cubicBezTo>
                    <a:pt x="106" y="117"/>
                    <a:pt x="95" y="105"/>
                    <a:pt x="75" y="10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835" y="22"/>
              <a:ext cx="84" cy="119"/>
            </a:xfrm>
            <a:custGeom>
              <a:avLst/>
              <a:gdLst>
                <a:gd name="T0" fmla="*/ 121 w 138"/>
                <a:gd name="T1" fmla="*/ 171 h 193"/>
                <a:gd name="T2" fmla="*/ 121 w 138"/>
                <a:gd name="T3" fmla="*/ 171 h 193"/>
                <a:gd name="T4" fmla="*/ 68 w 138"/>
                <a:gd name="T5" fmla="*/ 193 h 193"/>
                <a:gd name="T6" fmla="*/ 19 w 138"/>
                <a:gd name="T7" fmla="*/ 173 h 193"/>
                <a:gd name="T8" fmla="*/ 0 w 138"/>
                <a:gd name="T9" fmla="*/ 96 h 193"/>
                <a:gd name="T10" fmla="*/ 19 w 138"/>
                <a:gd name="T11" fmla="*/ 19 h 193"/>
                <a:gd name="T12" fmla="*/ 68 w 138"/>
                <a:gd name="T13" fmla="*/ 0 h 193"/>
                <a:gd name="T14" fmla="*/ 137 w 138"/>
                <a:gd name="T15" fmla="*/ 58 h 193"/>
                <a:gd name="T16" fmla="*/ 108 w 138"/>
                <a:gd name="T17" fmla="*/ 58 h 193"/>
                <a:gd name="T18" fmla="*/ 68 w 138"/>
                <a:gd name="T19" fmla="*/ 25 h 193"/>
                <a:gd name="T20" fmla="*/ 40 w 138"/>
                <a:gd name="T21" fmla="*/ 37 h 193"/>
                <a:gd name="T22" fmla="*/ 29 w 138"/>
                <a:gd name="T23" fmla="*/ 96 h 193"/>
                <a:gd name="T24" fmla="*/ 40 w 138"/>
                <a:gd name="T25" fmla="*/ 155 h 193"/>
                <a:gd name="T26" fmla="*/ 68 w 138"/>
                <a:gd name="T27" fmla="*/ 167 h 193"/>
                <a:gd name="T28" fmla="*/ 100 w 138"/>
                <a:gd name="T29" fmla="*/ 153 h 193"/>
                <a:gd name="T30" fmla="*/ 109 w 138"/>
                <a:gd name="T31" fmla="*/ 123 h 193"/>
                <a:gd name="T32" fmla="*/ 109 w 138"/>
                <a:gd name="T33" fmla="*/ 113 h 193"/>
                <a:gd name="T34" fmla="*/ 68 w 138"/>
                <a:gd name="T35" fmla="*/ 113 h 193"/>
                <a:gd name="T36" fmla="*/ 68 w 138"/>
                <a:gd name="T37" fmla="*/ 88 h 193"/>
                <a:gd name="T38" fmla="*/ 138 w 138"/>
                <a:gd name="T39" fmla="*/ 88 h 193"/>
                <a:gd name="T40" fmla="*/ 138 w 138"/>
                <a:gd name="T41" fmla="*/ 117 h 193"/>
                <a:gd name="T42" fmla="*/ 121 w 138"/>
                <a:gd name="T43" fmla="*/ 17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" h="193">
                  <a:moveTo>
                    <a:pt x="121" y="171"/>
                  </a:moveTo>
                  <a:lnTo>
                    <a:pt x="121" y="171"/>
                  </a:lnTo>
                  <a:cubicBezTo>
                    <a:pt x="106" y="186"/>
                    <a:pt x="88" y="193"/>
                    <a:pt x="68" y="193"/>
                  </a:cubicBezTo>
                  <a:cubicBezTo>
                    <a:pt x="48" y="193"/>
                    <a:pt x="32" y="186"/>
                    <a:pt x="19" y="173"/>
                  </a:cubicBezTo>
                  <a:cubicBezTo>
                    <a:pt x="1" y="155"/>
                    <a:pt x="0" y="136"/>
                    <a:pt x="0" y="96"/>
                  </a:cubicBezTo>
                  <a:cubicBezTo>
                    <a:pt x="0" y="56"/>
                    <a:pt x="1" y="37"/>
                    <a:pt x="19" y="19"/>
                  </a:cubicBezTo>
                  <a:cubicBezTo>
                    <a:pt x="32" y="6"/>
                    <a:pt x="48" y="0"/>
                    <a:pt x="68" y="0"/>
                  </a:cubicBezTo>
                  <a:cubicBezTo>
                    <a:pt x="108" y="0"/>
                    <a:pt x="132" y="26"/>
                    <a:pt x="137" y="58"/>
                  </a:cubicBezTo>
                  <a:lnTo>
                    <a:pt x="108" y="58"/>
                  </a:lnTo>
                  <a:cubicBezTo>
                    <a:pt x="104" y="37"/>
                    <a:pt x="90" y="25"/>
                    <a:pt x="68" y="25"/>
                  </a:cubicBezTo>
                  <a:cubicBezTo>
                    <a:pt x="57" y="25"/>
                    <a:pt x="47" y="29"/>
                    <a:pt x="40" y="37"/>
                  </a:cubicBezTo>
                  <a:cubicBezTo>
                    <a:pt x="31" y="47"/>
                    <a:pt x="29" y="58"/>
                    <a:pt x="29" y="96"/>
                  </a:cubicBezTo>
                  <a:cubicBezTo>
                    <a:pt x="29" y="134"/>
                    <a:pt x="31" y="145"/>
                    <a:pt x="40" y="155"/>
                  </a:cubicBezTo>
                  <a:cubicBezTo>
                    <a:pt x="47" y="163"/>
                    <a:pt x="57" y="167"/>
                    <a:pt x="68" y="167"/>
                  </a:cubicBezTo>
                  <a:cubicBezTo>
                    <a:pt x="81" y="167"/>
                    <a:pt x="92" y="162"/>
                    <a:pt x="100" y="153"/>
                  </a:cubicBezTo>
                  <a:cubicBezTo>
                    <a:pt x="106" y="145"/>
                    <a:pt x="109" y="136"/>
                    <a:pt x="109" y="123"/>
                  </a:cubicBezTo>
                  <a:lnTo>
                    <a:pt x="109" y="113"/>
                  </a:lnTo>
                  <a:lnTo>
                    <a:pt x="68" y="113"/>
                  </a:lnTo>
                  <a:lnTo>
                    <a:pt x="68" y="88"/>
                  </a:lnTo>
                  <a:lnTo>
                    <a:pt x="138" y="88"/>
                  </a:lnTo>
                  <a:lnTo>
                    <a:pt x="138" y="117"/>
                  </a:lnTo>
                  <a:cubicBezTo>
                    <a:pt x="138" y="142"/>
                    <a:pt x="133" y="157"/>
                    <a:pt x="121" y="17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936" y="23"/>
              <a:ext cx="80" cy="117"/>
            </a:xfrm>
            <a:custGeom>
              <a:avLst/>
              <a:gdLst>
                <a:gd name="T0" fmla="*/ 132 w 132"/>
                <a:gd name="T1" fmla="*/ 49 h 189"/>
                <a:gd name="T2" fmla="*/ 132 w 132"/>
                <a:gd name="T3" fmla="*/ 49 h 189"/>
                <a:gd name="T4" fmla="*/ 120 w 132"/>
                <a:gd name="T5" fmla="*/ 23 h 189"/>
                <a:gd name="T6" fmla="*/ 66 w 132"/>
                <a:gd name="T7" fmla="*/ 0 h 189"/>
                <a:gd name="T8" fmla="*/ 0 w 132"/>
                <a:gd name="T9" fmla="*/ 0 h 189"/>
                <a:gd name="T10" fmla="*/ 0 w 132"/>
                <a:gd name="T11" fmla="*/ 189 h 189"/>
                <a:gd name="T12" fmla="*/ 66 w 132"/>
                <a:gd name="T13" fmla="*/ 189 h 189"/>
                <a:gd name="T14" fmla="*/ 106 w 132"/>
                <a:gd name="T15" fmla="*/ 178 h 189"/>
                <a:gd name="T16" fmla="*/ 132 w 132"/>
                <a:gd name="T17" fmla="*/ 49 h 189"/>
                <a:gd name="T18" fmla="*/ 63 w 132"/>
                <a:gd name="T19" fmla="*/ 163 h 189"/>
                <a:gd name="T20" fmla="*/ 63 w 132"/>
                <a:gd name="T21" fmla="*/ 163 h 189"/>
                <a:gd name="T22" fmla="*/ 28 w 132"/>
                <a:gd name="T23" fmla="*/ 163 h 189"/>
                <a:gd name="T24" fmla="*/ 28 w 132"/>
                <a:gd name="T25" fmla="*/ 25 h 189"/>
                <a:gd name="T26" fmla="*/ 63 w 132"/>
                <a:gd name="T27" fmla="*/ 25 h 189"/>
                <a:gd name="T28" fmla="*/ 96 w 132"/>
                <a:gd name="T29" fmla="*/ 38 h 189"/>
                <a:gd name="T30" fmla="*/ 106 w 132"/>
                <a:gd name="T31" fmla="*/ 94 h 189"/>
                <a:gd name="T32" fmla="*/ 96 w 132"/>
                <a:gd name="T33" fmla="*/ 150 h 189"/>
                <a:gd name="T34" fmla="*/ 63 w 132"/>
                <a:gd name="T35" fmla="*/ 1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89">
                  <a:moveTo>
                    <a:pt x="132" y="49"/>
                  </a:moveTo>
                  <a:lnTo>
                    <a:pt x="132" y="49"/>
                  </a:lnTo>
                  <a:cubicBezTo>
                    <a:pt x="130" y="39"/>
                    <a:pt x="126" y="30"/>
                    <a:pt x="120" y="23"/>
                  </a:cubicBezTo>
                  <a:cubicBezTo>
                    <a:pt x="107" y="6"/>
                    <a:pt x="90" y="0"/>
                    <a:pt x="66" y="0"/>
                  </a:cubicBezTo>
                  <a:lnTo>
                    <a:pt x="0" y="0"/>
                  </a:lnTo>
                  <a:lnTo>
                    <a:pt x="0" y="189"/>
                  </a:lnTo>
                  <a:lnTo>
                    <a:pt x="66" y="189"/>
                  </a:lnTo>
                  <a:cubicBezTo>
                    <a:pt x="82" y="189"/>
                    <a:pt x="95" y="185"/>
                    <a:pt x="106" y="178"/>
                  </a:cubicBezTo>
                  <a:lnTo>
                    <a:pt x="132" y="49"/>
                  </a:lnTo>
                  <a:close/>
                  <a:moveTo>
                    <a:pt x="63" y="163"/>
                  </a:moveTo>
                  <a:lnTo>
                    <a:pt x="63" y="163"/>
                  </a:lnTo>
                  <a:lnTo>
                    <a:pt x="28" y="163"/>
                  </a:lnTo>
                  <a:lnTo>
                    <a:pt x="28" y="25"/>
                  </a:lnTo>
                  <a:lnTo>
                    <a:pt x="63" y="25"/>
                  </a:lnTo>
                  <a:cubicBezTo>
                    <a:pt x="77" y="25"/>
                    <a:pt x="88" y="28"/>
                    <a:pt x="96" y="38"/>
                  </a:cubicBezTo>
                  <a:cubicBezTo>
                    <a:pt x="105" y="48"/>
                    <a:pt x="106" y="66"/>
                    <a:pt x="106" y="94"/>
                  </a:cubicBezTo>
                  <a:cubicBezTo>
                    <a:pt x="106" y="122"/>
                    <a:pt x="105" y="140"/>
                    <a:pt x="96" y="150"/>
                  </a:cubicBezTo>
                  <a:cubicBezTo>
                    <a:pt x="88" y="160"/>
                    <a:pt x="77" y="163"/>
                    <a:pt x="63" y="16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010" y="23"/>
              <a:ext cx="75" cy="117"/>
            </a:xfrm>
            <a:custGeom>
              <a:avLst/>
              <a:gdLst>
                <a:gd name="T0" fmla="*/ 38 w 124"/>
                <a:gd name="T1" fmla="*/ 0 h 189"/>
                <a:gd name="T2" fmla="*/ 38 w 124"/>
                <a:gd name="T3" fmla="*/ 0 h 189"/>
                <a:gd name="T4" fmla="*/ 0 w 124"/>
                <a:gd name="T5" fmla="*/ 189 h 189"/>
                <a:gd name="T6" fmla="*/ 18 w 124"/>
                <a:gd name="T7" fmla="*/ 189 h 189"/>
                <a:gd name="T8" fmla="*/ 26 w 124"/>
                <a:gd name="T9" fmla="*/ 150 h 189"/>
                <a:gd name="T10" fmla="*/ 57 w 124"/>
                <a:gd name="T11" fmla="*/ 121 h 189"/>
                <a:gd name="T12" fmla="*/ 85 w 124"/>
                <a:gd name="T13" fmla="*/ 189 h 189"/>
                <a:gd name="T14" fmla="*/ 107 w 124"/>
                <a:gd name="T15" fmla="*/ 189 h 189"/>
                <a:gd name="T16" fmla="*/ 71 w 124"/>
                <a:gd name="T17" fmla="*/ 109 h 189"/>
                <a:gd name="T18" fmla="*/ 124 w 124"/>
                <a:gd name="T19" fmla="*/ 57 h 189"/>
                <a:gd name="T20" fmla="*/ 100 w 124"/>
                <a:gd name="T21" fmla="*/ 57 h 189"/>
                <a:gd name="T22" fmla="*/ 31 w 124"/>
                <a:gd name="T23" fmla="*/ 125 h 189"/>
                <a:gd name="T24" fmla="*/ 56 w 124"/>
                <a:gd name="T25" fmla="*/ 0 h 189"/>
                <a:gd name="T26" fmla="*/ 38 w 124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189">
                  <a:moveTo>
                    <a:pt x="38" y="0"/>
                  </a:moveTo>
                  <a:lnTo>
                    <a:pt x="38" y="0"/>
                  </a:lnTo>
                  <a:lnTo>
                    <a:pt x="0" y="189"/>
                  </a:lnTo>
                  <a:lnTo>
                    <a:pt x="18" y="189"/>
                  </a:lnTo>
                  <a:lnTo>
                    <a:pt x="26" y="150"/>
                  </a:lnTo>
                  <a:lnTo>
                    <a:pt x="57" y="121"/>
                  </a:lnTo>
                  <a:lnTo>
                    <a:pt x="85" y="189"/>
                  </a:lnTo>
                  <a:lnTo>
                    <a:pt x="107" y="189"/>
                  </a:lnTo>
                  <a:lnTo>
                    <a:pt x="71" y="109"/>
                  </a:lnTo>
                  <a:lnTo>
                    <a:pt x="124" y="57"/>
                  </a:lnTo>
                  <a:lnTo>
                    <a:pt x="100" y="57"/>
                  </a:lnTo>
                  <a:lnTo>
                    <a:pt x="31" y="125"/>
                  </a:lnTo>
                  <a:lnTo>
                    <a:pt x="56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"/>
            <p:cNvSpPr>
              <a:spLocks noEditPoints="1"/>
            </p:cNvSpPr>
            <p:nvPr userDrawn="1"/>
          </p:nvSpPr>
          <p:spPr bwMode="auto">
            <a:xfrm>
              <a:off x="1087" y="24"/>
              <a:ext cx="35" cy="116"/>
            </a:xfrm>
            <a:custGeom>
              <a:avLst/>
              <a:gdLst>
                <a:gd name="T0" fmla="*/ 35 w 57"/>
                <a:gd name="T1" fmla="*/ 0 h 188"/>
                <a:gd name="T2" fmla="*/ 35 w 57"/>
                <a:gd name="T3" fmla="*/ 0 h 188"/>
                <a:gd name="T4" fmla="*/ 32 w 57"/>
                <a:gd name="T5" fmla="*/ 19 h 188"/>
                <a:gd name="T6" fmla="*/ 53 w 57"/>
                <a:gd name="T7" fmla="*/ 19 h 188"/>
                <a:gd name="T8" fmla="*/ 57 w 57"/>
                <a:gd name="T9" fmla="*/ 0 h 188"/>
                <a:gd name="T10" fmla="*/ 35 w 57"/>
                <a:gd name="T11" fmla="*/ 0 h 188"/>
                <a:gd name="T12" fmla="*/ 26 w 57"/>
                <a:gd name="T13" fmla="*/ 56 h 188"/>
                <a:gd name="T14" fmla="*/ 26 w 57"/>
                <a:gd name="T15" fmla="*/ 56 h 188"/>
                <a:gd name="T16" fmla="*/ 0 w 57"/>
                <a:gd name="T17" fmla="*/ 188 h 188"/>
                <a:gd name="T18" fmla="*/ 18 w 57"/>
                <a:gd name="T19" fmla="*/ 188 h 188"/>
                <a:gd name="T20" fmla="*/ 44 w 57"/>
                <a:gd name="T21" fmla="*/ 56 h 188"/>
                <a:gd name="T22" fmla="*/ 26 w 57"/>
                <a:gd name="T23" fmla="*/ 5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188">
                  <a:moveTo>
                    <a:pt x="35" y="0"/>
                  </a:moveTo>
                  <a:lnTo>
                    <a:pt x="35" y="0"/>
                  </a:lnTo>
                  <a:lnTo>
                    <a:pt x="32" y="19"/>
                  </a:lnTo>
                  <a:lnTo>
                    <a:pt x="53" y="19"/>
                  </a:lnTo>
                  <a:lnTo>
                    <a:pt x="57" y="0"/>
                  </a:lnTo>
                  <a:lnTo>
                    <a:pt x="35" y="0"/>
                  </a:lnTo>
                  <a:close/>
                  <a:moveTo>
                    <a:pt x="26" y="56"/>
                  </a:moveTo>
                  <a:lnTo>
                    <a:pt x="26" y="56"/>
                  </a:lnTo>
                  <a:lnTo>
                    <a:pt x="0" y="188"/>
                  </a:lnTo>
                  <a:lnTo>
                    <a:pt x="18" y="188"/>
                  </a:lnTo>
                  <a:lnTo>
                    <a:pt x="44" y="56"/>
                  </a:lnTo>
                  <a:lnTo>
                    <a:pt x="26" y="5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25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Head, 1/3 Copy + 2/3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6013" y="1289050"/>
            <a:ext cx="5038726" cy="33893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to insert a visual here at 2/3 width of slide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1289050"/>
            <a:ext cx="3170238" cy="3389313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400" b="0"/>
            </a:lvl1pPr>
            <a:lvl2pPr>
              <a:spcBef>
                <a:spcPts val="600"/>
              </a:spcBef>
              <a:spcAft>
                <a:spcPts val="0"/>
              </a:spcAft>
              <a:defRPr sz="1300" baseline="0"/>
            </a:lvl2pPr>
            <a:lvl3pPr>
              <a:spcBef>
                <a:spcPts val="600"/>
              </a:spcBef>
              <a:spcAft>
                <a:spcPts val="0"/>
              </a:spcAft>
              <a:buClr>
                <a:srgbClr val="3086AB"/>
              </a:buClr>
              <a:defRPr sz="1200"/>
            </a:lvl3pPr>
            <a:lvl4pPr marL="515937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baseline="0"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Insert bullet list at 1/3 width of slide</a:t>
            </a:r>
          </a:p>
          <a:p>
            <a:pPr lvl="1"/>
            <a:r>
              <a:rPr lang="en-US" dirty="0" smtClean="0"/>
              <a:t>Bullet list level two</a:t>
            </a:r>
          </a:p>
          <a:p>
            <a:pPr lvl="2"/>
            <a:r>
              <a:rPr lang="en-US" dirty="0" smtClean="0"/>
              <a:t>Bullet list level three</a:t>
            </a:r>
          </a:p>
          <a:p>
            <a:pPr lvl="3"/>
            <a:r>
              <a:rPr lang="en-US" dirty="0" smtClean="0"/>
              <a:t>Bullet list level four</a:t>
            </a:r>
          </a:p>
          <a:p>
            <a:pPr lvl="4"/>
            <a:r>
              <a:rPr lang="en-US" dirty="0" smtClean="0"/>
              <a:t>Bullet list level five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00"/>
                </a:solidFill>
              </a:rPr>
              <a:t>© Bill &amp; Melinda Gates Foundation     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4" y="484632"/>
            <a:ext cx="8329613" cy="52318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INSERT HEADLINE HERE – UP TO 2 FULL WIDTH LINES (ALL CAPS)</a:t>
            </a:r>
            <a:endParaRPr lang="en-US"/>
          </a:p>
        </p:txBody>
      </p:sp>
      <p:pic>
        <p:nvPicPr>
          <p:cNvPr id="9" name="Picture 5" descr="http://buyersmeetingpoint.com/images/stories/pareto-principle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4" y="4861237"/>
            <a:ext cx="365760" cy="26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HBGDki"/>
          <p:cNvGrpSpPr>
            <a:grpSpLocks noChangeAspect="1"/>
          </p:cNvGrpSpPr>
          <p:nvPr userDrawn="1"/>
        </p:nvGrpSpPr>
        <p:grpSpPr bwMode="auto">
          <a:xfrm>
            <a:off x="389475" y="91440"/>
            <a:ext cx="763588" cy="188913"/>
            <a:chOff x="641" y="22"/>
            <a:chExt cx="481" cy="119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641" y="23"/>
              <a:ext cx="81" cy="117"/>
            </a:xfrm>
            <a:custGeom>
              <a:avLst/>
              <a:gdLst>
                <a:gd name="T0" fmla="*/ 105 w 134"/>
                <a:gd name="T1" fmla="*/ 0 h 189"/>
                <a:gd name="T2" fmla="*/ 105 w 134"/>
                <a:gd name="T3" fmla="*/ 0 h 189"/>
                <a:gd name="T4" fmla="*/ 105 w 134"/>
                <a:gd name="T5" fmla="*/ 80 h 189"/>
                <a:gd name="T6" fmla="*/ 28 w 134"/>
                <a:gd name="T7" fmla="*/ 80 h 189"/>
                <a:gd name="T8" fmla="*/ 28 w 134"/>
                <a:gd name="T9" fmla="*/ 0 h 189"/>
                <a:gd name="T10" fmla="*/ 0 w 134"/>
                <a:gd name="T11" fmla="*/ 0 h 189"/>
                <a:gd name="T12" fmla="*/ 0 w 134"/>
                <a:gd name="T13" fmla="*/ 189 h 189"/>
                <a:gd name="T14" fmla="*/ 28 w 134"/>
                <a:gd name="T15" fmla="*/ 189 h 189"/>
                <a:gd name="T16" fmla="*/ 28 w 134"/>
                <a:gd name="T17" fmla="*/ 106 h 189"/>
                <a:gd name="T18" fmla="*/ 105 w 134"/>
                <a:gd name="T19" fmla="*/ 106 h 189"/>
                <a:gd name="T20" fmla="*/ 105 w 134"/>
                <a:gd name="T21" fmla="*/ 189 h 189"/>
                <a:gd name="T22" fmla="*/ 134 w 134"/>
                <a:gd name="T23" fmla="*/ 189 h 189"/>
                <a:gd name="T24" fmla="*/ 134 w 134"/>
                <a:gd name="T25" fmla="*/ 0 h 189"/>
                <a:gd name="T26" fmla="*/ 105 w 134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89">
                  <a:moveTo>
                    <a:pt x="105" y="0"/>
                  </a:moveTo>
                  <a:lnTo>
                    <a:pt x="105" y="0"/>
                  </a:lnTo>
                  <a:lnTo>
                    <a:pt x="105" y="80"/>
                  </a:lnTo>
                  <a:lnTo>
                    <a:pt x="28" y="80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28" y="189"/>
                  </a:lnTo>
                  <a:lnTo>
                    <a:pt x="28" y="106"/>
                  </a:lnTo>
                  <a:lnTo>
                    <a:pt x="105" y="106"/>
                  </a:lnTo>
                  <a:lnTo>
                    <a:pt x="105" y="189"/>
                  </a:lnTo>
                  <a:lnTo>
                    <a:pt x="134" y="189"/>
                  </a:lnTo>
                  <a:lnTo>
                    <a:pt x="134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6"/>
            <p:cNvSpPr>
              <a:spLocks noEditPoints="1"/>
            </p:cNvSpPr>
            <p:nvPr userDrawn="1"/>
          </p:nvSpPr>
          <p:spPr bwMode="auto">
            <a:xfrm>
              <a:off x="739" y="23"/>
              <a:ext cx="82" cy="117"/>
            </a:xfrm>
            <a:custGeom>
              <a:avLst/>
              <a:gdLst>
                <a:gd name="T0" fmla="*/ 77 w 135"/>
                <a:gd name="T1" fmla="*/ 189 h 189"/>
                <a:gd name="T2" fmla="*/ 77 w 135"/>
                <a:gd name="T3" fmla="*/ 189 h 189"/>
                <a:gd name="T4" fmla="*/ 0 w 135"/>
                <a:gd name="T5" fmla="*/ 189 h 189"/>
                <a:gd name="T6" fmla="*/ 0 w 135"/>
                <a:gd name="T7" fmla="*/ 0 h 189"/>
                <a:gd name="T8" fmla="*/ 74 w 135"/>
                <a:gd name="T9" fmla="*/ 0 h 189"/>
                <a:gd name="T10" fmla="*/ 132 w 135"/>
                <a:gd name="T11" fmla="*/ 51 h 189"/>
                <a:gd name="T12" fmla="*/ 106 w 135"/>
                <a:gd name="T13" fmla="*/ 91 h 189"/>
                <a:gd name="T14" fmla="*/ 135 w 135"/>
                <a:gd name="T15" fmla="*/ 135 h 189"/>
                <a:gd name="T16" fmla="*/ 77 w 135"/>
                <a:gd name="T17" fmla="*/ 189 h 189"/>
                <a:gd name="T18" fmla="*/ 72 w 135"/>
                <a:gd name="T19" fmla="*/ 25 h 189"/>
                <a:gd name="T20" fmla="*/ 72 w 135"/>
                <a:gd name="T21" fmla="*/ 25 h 189"/>
                <a:gd name="T22" fmla="*/ 29 w 135"/>
                <a:gd name="T23" fmla="*/ 25 h 189"/>
                <a:gd name="T24" fmla="*/ 29 w 135"/>
                <a:gd name="T25" fmla="*/ 79 h 189"/>
                <a:gd name="T26" fmla="*/ 72 w 135"/>
                <a:gd name="T27" fmla="*/ 79 h 189"/>
                <a:gd name="T28" fmla="*/ 103 w 135"/>
                <a:gd name="T29" fmla="*/ 52 h 189"/>
                <a:gd name="T30" fmla="*/ 72 w 135"/>
                <a:gd name="T31" fmla="*/ 25 h 189"/>
                <a:gd name="T32" fmla="*/ 75 w 135"/>
                <a:gd name="T33" fmla="*/ 105 h 189"/>
                <a:gd name="T34" fmla="*/ 75 w 135"/>
                <a:gd name="T35" fmla="*/ 105 h 189"/>
                <a:gd name="T36" fmla="*/ 29 w 135"/>
                <a:gd name="T37" fmla="*/ 105 h 189"/>
                <a:gd name="T38" fmla="*/ 29 w 135"/>
                <a:gd name="T39" fmla="*/ 163 h 189"/>
                <a:gd name="T40" fmla="*/ 75 w 135"/>
                <a:gd name="T41" fmla="*/ 163 h 189"/>
                <a:gd name="T42" fmla="*/ 106 w 135"/>
                <a:gd name="T43" fmla="*/ 134 h 189"/>
                <a:gd name="T44" fmla="*/ 75 w 135"/>
                <a:gd name="T45" fmla="*/ 10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5" h="189">
                  <a:moveTo>
                    <a:pt x="77" y="189"/>
                  </a:moveTo>
                  <a:lnTo>
                    <a:pt x="77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74" y="0"/>
                  </a:lnTo>
                  <a:cubicBezTo>
                    <a:pt x="109" y="0"/>
                    <a:pt x="132" y="19"/>
                    <a:pt x="132" y="51"/>
                  </a:cubicBezTo>
                  <a:cubicBezTo>
                    <a:pt x="132" y="72"/>
                    <a:pt x="119" y="86"/>
                    <a:pt x="106" y="91"/>
                  </a:cubicBezTo>
                  <a:cubicBezTo>
                    <a:pt x="121" y="97"/>
                    <a:pt x="135" y="111"/>
                    <a:pt x="135" y="135"/>
                  </a:cubicBezTo>
                  <a:cubicBezTo>
                    <a:pt x="135" y="170"/>
                    <a:pt x="111" y="189"/>
                    <a:pt x="77" y="189"/>
                  </a:cubicBezTo>
                  <a:close/>
                  <a:moveTo>
                    <a:pt x="72" y="25"/>
                  </a:moveTo>
                  <a:lnTo>
                    <a:pt x="72" y="25"/>
                  </a:lnTo>
                  <a:lnTo>
                    <a:pt x="29" y="25"/>
                  </a:lnTo>
                  <a:lnTo>
                    <a:pt x="29" y="79"/>
                  </a:lnTo>
                  <a:lnTo>
                    <a:pt x="72" y="79"/>
                  </a:lnTo>
                  <a:cubicBezTo>
                    <a:pt x="90" y="79"/>
                    <a:pt x="103" y="70"/>
                    <a:pt x="103" y="52"/>
                  </a:cubicBezTo>
                  <a:cubicBezTo>
                    <a:pt x="103" y="34"/>
                    <a:pt x="90" y="25"/>
                    <a:pt x="72" y="25"/>
                  </a:cubicBezTo>
                  <a:close/>
                  <a:moveTo>
                    <a:pt x="75" y="105"/>
                  </a:moveTo>
                  <a:lnTo>
                    <a:pt x="75" y="105"/>
                  </a:lnTo>
                  <a:lnTo>
                    <a:pt x="29" y="105"/>
                  </a:lnTo>
                  <a:lnTo>
                    <a:pt x="29" y="163"/>
                  </a:lnTo>
                  <a:lnTo>
                    <a:pt x="75" y="163"/>
                  </a:lnTo>
                  <a:cubicBezTo>
                    <a:pt x="95" y="163"/>
                    <a:pt x="106" y="151"/>
                    <a:pt x="106" y="134"/>
                  </a:cubicBezTo>
                  <a:cubicBezTo>
                    <a:pt x="106" y="117"/>
                    <a:pt x="95" y="105"/>
                    <a:pt x="75" y="105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835" y="22"/>
              <a:ext cx="84" cy="119"/>
            </a:xfrm>
            <a:custGeom>
              <a:avLst/>
              <a:gdLst>
                <a:gd name="T0" fmla="*/ 121 w 138"/>
                <a:gd name="T1" fmla="*/ 171 h 193"/>
                <a:gd name="T2" fmla="*/ 121 w 138"/>
                <a:gd name="T3" fmla="*/ 171 h 193"/>
                <a:gd name="T4" fmla="*/ 68 w 138"/>
                <a:gd name="T5" fmla="*/ 193 h 193"/>
                <a:gd name="T6" fmla="*/ 19 w 138"/>
                <a:gd name="T7" fmla="*/ 173 h 193"/>
                <a:gd name="T8" fmla="*/ 0 w 138"/>
                <a:gd name="T9" fmla="*/ 96 h 193"/>
                <a:gd name="T10" fmla="*/ 19 w 138"/>
                <a:gd name="T11" fmla="*/ 19 h 193"/>
                <a:gd name="T12" fmla="*/ 68 w 138"/>
                <a:gd name="T13" fmla="*/ 0 h 193"/>
                <a:gd name="T14" fmla="*/ 137 w 138"/>
                <a:gd name="T15" fmla="*/ 58 h 193"/>
                <a:gd name="T16" fmla="*/ 108 w 138"/>
                <a:gd name="T17" fmla="*/ 58 h 193"/>
                <a:gd name="T18" fmla="*/ 68 w 138"/>
                <a:gd name="T19" fmla="*/ 25 h 193"/>
                <a:gd name="T20" fmla="*/ 40 w 138"/>
                <a:gd name="T21" fmla="*/ 37 h 193"/>
                <a:gd name="T22" fmla="*/ 29 w 138"/>
                <a:gd name="T23" fmla="*/ 96 h 193"/>
                <a:gd name="T24" fmla="*/ 40 w 138"/>
                <a:gd name="T25" fmla="*/ 155 h 193"/>
                <a:gd name="T26" fmla="*/ 68 w 138"/>
                <a:gd name="T27" fmla="*/ 167 h 193"/>
                <a:gd name="T28" fmla="*/ 100 w 138"/>
                <a:gd name="T29" fmla="*/ 153 h 193"/>
                <a:gd name="T30" fmla="*/ 109 w 138"/>
                <a:gd name="T31" fmla="*/ 123 h 193"/>
                <a:gd name="T32" fmla="*/ 109 w 138"/>
                <a:gd name="T33" fmla="*/ 113 h 193"/>
                <a:gd name="T34" fmla="*/ 68 w 138"/>
                <a:gd name="T35" fmla="*/ 113 h 193"/>
                <a:gd name="T36" fmla="*/ 68 w 138"/>
                <a:gd name="T37" fmla="*/ 88 h 193"/>
                <a:gd name="T38" fmla="*/ 138 w 138"/>
                <a:gd name="T39" fmla="*/ 88 h 193"/>
                <a:gd name="T40" fmla="*/ 138 w 138"/>
                <a:gd name="T41" fmla="*/ 117 h 193"/>
                <a:gd name="T42" fmla="*/ 121 w 138"/>
                <a:gd name="T43" fmla="*/ 17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" h="193">
                  <a:moveTo>
                    <a:pt x="121" y="171"/>
                  </a:moveTo>
                  <a:lnTo>
                    <a:pt x="121" y="171"/>
                  </a:lnTo>
                  <a:cubicBezTo>
                    <a:pt x="106" y="186"/>
                    <a:pt x="88" y="193"/>
                    <a:pt x="68" y="193"/>
                  </a:cubicBezTo>
                  <a:cubicBezTo>
                    <a:pt x="48" y="193"/>
                    <a:pt x="32" y="186"/>
                    <a:pt x="19" y="173"/>
                  </a:cubicBezTo>
                  <a:cubicBezTo>
                    <a:pt x="1" y="155"/>
                    <a:pt x="0" y="136"/>
                    <a:pt x="0" y="96"/>
                  </a:cubicBezTo>
                  <a:cubicBezTo>
                    <a:pt x="0" y="56"/>
                    <a:pt x="1" y="37"/>
                    <a:pt x="19" y="19"/>
                  </a:cubicBezTo>
                  <a:cubicBezTo>
                    <a:pt x="32" y="6"/>
                    <a:pt x="48" y="0"/>
                    <a:pt x="68" y="0"/>
                  </a:cubicBezTo>
                  <a:cubicBezTo>
                    <a:pt x="108" y="0"/>
                    <a:pt x="132" y="26"/>
                    <a:pt x="137" y="58"/>
                  </a:cubicBezTo>
                  <a:lnTo>
                    <a:pt x="108" y="58"/>
                  </a:lnTo>
                  <a:cubicBezTo>
                    <a:pt x="104" y="37"/>
                    <a:pt x="90" y="25"/>
                    <a:pt x="68" y="25"/>
                  </a:cubicBezTo>
                  <a:cubicBezTo>
                    <a:pt x="57" y="25"/>
                    <a:pt x="47" y="29"/>
                    <a:pt x="40" y="37"/>
                  </a:cubicBezTo>
                  <a:cubicBezTo>
                    <a:pt x="31" y="47"/>
                    <a:pt x="29" y="58"/>
                    <a:pt x="29" y="96"/>
                  </a:cubicBezTo>
                  <a:cubicBezTo>
                    <a:pt x="29" y="134"/>
                    <a:pt x="31" y="145"/>
                    <a:pt x="40" y="155"/>
                  </a:cubicBezTo>
                  <a:cubicBezTo>
                    <a:pt x="47" y="163"/>
                    <a:pt x="57" y="167"/>
                    <a:pt x="68" y="167"/>
                  </a:cubicBezTo>
                  <a:cubicBezTo>
                    <a:pt x="81" y="167"/>
                    <a:pt x="92" y="162"/>
                    <a:pt x="100" y="153"/>
                  </a:cubicBezTo>
                  <a:cubicBezTo>
                    <a:pt x="106" y="145"/>
                    <a:pt x="109" y="136"/>
                    <a:pt x="109" y="123"/>
                  </a:cubicBezTo>
                  <a:lnTo>
                    <a:pt x="109" y="113"/>
                  </a:lnTo>
                  <a:lnTo>
                    <a:pt x="68" y="113"/>
                  </a:lnTo>
                  <a:lnTo>
                    <a:pt x="68" y="88"/>
                  </a:lnTo>
                  <a:lnTo>
                    <a:pt x="138" y="88"/>
                  </a:lnTo>
                  <a:lnTo>
                    <a:pt x="138" y="117"/>
                  </a:lnTo>
                  <a:cubicBezTo>
                    <a:pt x="138" y="142"/>
                    <a:pt x="133" y="157"/>
                    <a:pt x="121" y="17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936" y="23"/>
              <a:ext cx="80" cy="117"/>
            </a:xfrm>
            <a:custGeom>
              <a:avLst/>
              <a:gdLst>
                <a:gd name="T0" fmla="*/ 132 w 132"/>
                <a:gd name="T1" fmla="*/ 49 h 189"/>
                <a:gd name="T2" fmla="*/ 132 w 132"/>
                <a:gd name="T3" fmla="*/ 49 h 189"/>
                <a:gd name="T4" fmla="*/ 120 w 132"/>
                <a:gd name="T5" fmla="*/ 23 h 189"/>
                <a:gd name="T6" fmla="*/ 66 w 132"/>
                <a:gd name="T7" fmla="*/ 0 h 189"/>
                <a:gd name="T8" fmla="*/ 0 w 132"/>
                <a:gd name="T9" fmla="*/ 0 h 189"/>
                <a:gd name="T10" fmla="*/ 0 w 132"/>
                <a:gd name="T11" fmla="*/ 189 h 189"/>
                <a:gd name="T12" fmla="*/ 66 w 132"/>
                <a:gd name="T13" fmla="*/ 189 h 189"/>
                <a:gd name="T14" fmla="*/ 106 w 132"/>
                <a:gd name="T15" fmla="*/ 178 h 189"/>
                <a:gd name="T16" fmla="*/ 132 w 132"/>
                <a:gd name="T17" fmla="*/ 49 h 189"/>
                <a:gd name="T18" fmla="*/ 63 w 132"/>
                <a:gd name="T19" fmla="*/ 163 h 189"/>
                <a:gd name="T20" fmla="*/ 63 w 132"/>
                <a:gd name="T21" fmla="*/ 163 h 189"/>
                <a:gd name="T22" fmla="*/ 28 w 132"/>
                <a:gd name="T23" fmla="*/ 163 h 189"/>
                <a:gd name="T24" fmla="*/ 28 w 132"/>
                <a:gd name="T25" fmla="*/ 25 h 189"/>
                <a:gd name="T26" fmla="*/ 63 w 132"/>
                <a:gd name="T27" fmla="*/ 25 h 189"/>
                <a:gd name="T28" fmla="*/ 96 w 132"/>
                <a:gd name="T29" fmla="*/ 38 h 189"/>
                <a:gd name="T30" fmla="*/ 106 w 132"/>
                <a:gd name="T31" fmla="*/ 94 h 189"/>
                <a:gd name="T32" fmla="*/ 96 w 132"/>
                <a:gd name="T33" fmla="*/ 150 h 189"/>
                <a:gd name="T34" fmla="*/ 63 w 132"/>
                <a:gd name="T35" fmla="*/ 1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89">
                  <a:moveTo>
                    <a:pt x="132" y="49"/>
                  </a:moveTo>
                  <a:lnTo>
                    <a:pt x="132" y="49"/>
                  </a:lnTo>
                  <a:cubicBezTo>
                    <a:pt x="130" y="39"/>
                    <a:pt x="126" y="30"/>
                    <a:pt x="120" y="23"/>
                  </a:cubicBezTo>
                  <a:cubicBezTo>
                    <a:pt x="107" y="6"/>
                    <a:pt x="90" y="0"/>
                    <a:pt x="66" y="0"/>
                  </a:cubicBezTo>
                  <a:lnTo>
                    <a:pt x="0" y="0"/>
                  </a:lnTo>
                  <a:lnTo>
                    <a:pt x="0" y="189"/>
                  </a:lnTo>
                  <a:lnTo>
                    <a:pt x="66" y="189"/>
                  </a:lnTo>
                  <a:cubicBezTo>
                    <a:pt x="82" y="189"/>
                    <a:pt x="95" y="185"/>
                    <a:pt x="106" y="178"/>
                  </a:cubicBezTo>
                  <a:lnTo>
                    <a:pt x="132" y="49"/>
                  </a:lnTo>
                  <a:close/>
                  <a:moveTo>
                    <a:pt x="63" y="163"/>
                  </a:moveTo>
                  <a:lnTo>
                    <a:pt x="63" y="163"/>
                  </a:lnTo>
                  <a:lnTo>
                    <a:pt x="28" y="163"/>
                  </a:lnTo>
                  <a:lnTo>
                    <a:pt x="28" y="25"/>
                  </a:lnTo>
                  <a:lnTo>
                    <a:pt x="63" y="25"/>
                  </a:lnTo>
                  <a:cubicBezTo>
                    <a:pt x="77" y="25"/>
                    <a:pt x="88" y="28"/>
                    <a:pt x="96" y="38"/>
                  </a:cubicBezTo>
                  <a:cubicBezTo>
                    <a:pt x="105" y="48"/>
                    <a:pt x="106" y="66"/>
                    <a:pt x="106" y="94"/>
                  </a:cubicBezTo>
                  <a:cubicBezTo>
                    <a:pt x="106" y="122"/>
                    <a:pt x="105" y="140"/>
                    <a:pt x="96" y="150"/>
                  </a:cubicBezTo>
                  <a:cubicBezTo>
                    <a:pt x="88" y="160"/>
                    <a:pt x="77" y="163"/>
                    <a:pt x="63" y="16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"/>
            <p:cNvSpPr>
              <a:spLocks/>
            </p:cNvSpPr>
            <p:nvPr userDrawn="1"/>
          </p:nvSpPr>
          <p:spPr bwMode="auto">
            <a:xfrm>
              <a:off x="1010" y="23"/>
              <a:ext cx="75" cy="117"/>
            </a:xfrm>
            <a:custGeom>
              <a:avLst/>
              <a:gdLst>
                <a:gd name="T0" fmla="*/ 38 w 124"/>
                <a:gd name="T1" fmla="*/ 0 h 189"/>
                <a:gd name="T2" fmla="*/ 38 w 124"/>
                <a:gd name="T3" fmla="*/ 0 h 189"/>
                <a:gd name="T4" fmla="*/ 0 w 124"/>
                <a:gd name="T5" fmla="*/ 189 h 189"/>
                <a:gd name="T6" fmla="*/ 18 w 124"/>
                <a:gd name="T7" fmla="*/ 189 h 189"/>
                <a:gd name="T8" fmla="*/ 26 w 124"/>
                <a:gd name="T9" fmla="*/ 150 h 189"/>
                <a:gd name="T10" fmla="*/ 57 w 124"/>
                <a:gd name="T11" fmla="*/ 121 h 189"/>
                <a:gd name="T12" fmla="*/ 85 w 124"/>
                <a:gd name="T13" fmla="*/ 189 h 189"/>
                <a:gd name="T14" fmla="*/ 107 w 124"/>
                <a:gd name="T15" fmla="*/ 189 h 189"/>
                <a:gd name="T16" fmla="*/ 71 w 124"/>
                <a:gd name="T17" fmla="*/ 109 h 189"/>
                <a:gd name="T18" fmla="*/ 124 w 124"/>
                <a:gd name="T19" fmla="*/ 57 h 189"/>
                <a:gd name="T20" fmla="*/ 100 w 124"/>
                <a:gd name="T21" fmla="*/ 57 h 189"/>
                <a:gd name="T22" fmla="*/ 31 w 124"/>
                <a:gd name="T23" fmla="*/ 125 h 189"/>
                <a:gd name="T24" fmla="*/ 56 w 124"/>
                <a:gd name="T25" fmla="*/ 0 h 189"/>
                <a:gd name="T26" fmla="*/ 38 w 124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189">
                  <a:moveTo>
                    <a:pt x="38" y="0"/>
                  </a:moveTo>
                  <a:lnTo>
                    <a:pt x="38" y="0"/>
                  </a:lnTo>
                  <a:lnTo>
                    <a:pt x="0" y="189"/>
                  </a:lnTo>
                  <a:lnTo>
                    <a:pt x="18" y="189"/>
                  </a:lnTo>
                  <a:lnTo>
                    <a:pt x="26" y="150"/>
                  </a:lnTo>
                  <a:lnTo>
                    <a:pt x="57" y="121"/>
                  </a:lnTo>
                  <a:lnTo>
                    <a:pt x="85" y="189"/>
                  </a:lnTo>
                  <a:lnTo>
                    <a:pt x="107" y="189"/>
                  </a:lnTo>
                  <a:lnTo>
                    <a:pt x="71" y="109"/>
                  </a:lnTo>
                  <a:lnTo>
                    <a:pt x="124" y="57"/>
                  </a:lnTo>
                  <a:lnTo>
                    <a:pt x="100" y="57"/>
                  </a:lnTo>
                  <a:lnTo>
                    <a:pt x="31" y="125"/>
                  </a:lnTo>
                  <a:lnTo>
                    <a:pt x="56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0"/>
            <p:cNvSpPr>
              <a:spLocks noEditPoints="1"/>
            </p:cNvSpPr>
            <p:nvPr userDrawn="1"/>
          </p:nvSpPr>
          <p:spPr bwMode="auto">
            <a:xfrm>
              <a:off x="1087" y="24"/>
              <a:ext cx="35" cy="116"/>
            </a:xfrm>
            <a:custGeom>
              <a:avLst/>
              <a:gdLst>
                <a:gd name="T0" fmla="*/ 35 w 57"/>
                <a:gd name="T1" fmla="*/ 0 h 188"/>
                <a:gd name="T2" fmla="*/ 35 w 57"/>
                <a:gd name="T3" fmla="*/ 0 h 188"/>
                <a:gd name="T4" fmla="*/ 32 w 57"/>
                <a:gd name="T5" fmla="*/ 19 h 188"/>
                <a:gd name="T6" fmla="*/ 53 w 57"/>
                <a:gd name="T7" fmla="*/ 19 h 188"/>
                <a:gd name="T8" fmla="*/ 57 w 57"/>
                <a:gd name="T9" fmla="*/ 0 h 188"/>
                <a:gd name="T10" fmla="*/ 35 w 57"/>
                <a:gd name="T11" fmla="*/ 0 h 188"/>
                <a:gd name="T12" fmla="*/ 26 w 57"/>
                <a:gd name="T13" fmla="*/ 56 h 188"/>
                <a:gd name="T14" fmla="*/ 26 w 57"/>
                <a:gd name="T15" fmla="*/ 56 h 188"/>
                <a:gd name="T16" fmla="*/ 0 w 57"/>
                <a:gd name="T17" fmla="*/ 188 h 188"/>
                <a:gd name="T18" fmla="*/ 18 w 57"/>
                <a:gd name="T19" fmla="*/ 188 h 188"/>
                <a:gd name="T20" fmla="*/ 44 w 57"/>
                <a:gd name="T21" fmla="*/ 56 h 188"/>
                <a:gd name="T22" fmla="*/ 26 w 57"/>
                <a:gd name="T23" fmla="*/ 5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188">
                  <a:moveTo>
                    <a:pt x="35" y="0"/>
                  </a:moveTo>
                  <a:lnTo>
                    <a:pt x="35" y="0"/>
                  </a:lnTo>
                  <a:lnTo>
                    <a:pt x="32" y="19"/>
                  </a:lnTo>
                  <a:lnTo>
                    <a:pt x="53" y="19"/>
                  </a:lnTo>
                  <a:lnTo>
                    <a:pt x="57" y="0"/>
                  </a:lnTo>
                  <a:lnTo>
                    <a:pt x="35" y="0"/>
                  </a:lnTo>
                  <a:close/>
                  <a:moveTo>
                    <a:pt x="26" y="56"/>
                  </a:moveTo>
                  <a:lnTo>
                    <a:pt x="26" y="56"/>
                  </a:lnTo>
                  <a:lnTo>
                    <a:pt x="0" y="188"/>
                  </a:lnTo>
                  <a:lnTo>
                    <a:pt x="18" y="188"/>
                  </a:lnTo>
                  <a:lnTo>
                    <a:pt x="44" y="56"/>
                  </a:lnTo>
                  <a:lnTo>
                    <a:pt x="26" y="5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17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68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6013" y="530452"/>
            <a:ext cx="5049836" cy="41558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01982"/>
            <a:ext cx="201168" cy="201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23564" y="4895959"/>
            <a:ext cx="2895600" cy="15559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spc="20" baseline="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r>
              <a:rPr lang="en-US" dirty="0" smtClean="0"/>
              <a:t>© Bill &amp; Melinda Gates Foundation      |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726" y="4895518"/>
            <a:ext cx="190083" cy="15559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3F7C509-FEEF-45D3-B896-7C07814C0C1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5125" y="4848932"/>
            <a:ext cx="8340725" cy="0"/>
          </a:xfrm>
          <a:prstGeom prst="line">
            <a:avLst/>
          </a:prstGeom>
          <a:ln w="63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125" y="480724"/>
            <a:ext cx="3170238" cy="64664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1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6" r:id="rId1"/>
    <p:sldLayoutId id="2147484315" r:id="rId2"/>
    <p:sldLayoutId id="2147484217" r:id="rId3"/>
    <p:sldLayoutId id="2147484218" r:id="rId4"/>
    <p:sldLayoutId id="2147484220" r:id="rId5"/>
    <p:sldLayoutId id="2147484221" r:id="rId6"/>
    <p:sldLayoutId id="214748431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300"/>
        </a:lnSpc>
        <a:spcBef>
          <a:spcPct val="0"/>
        </a:spcBef>
        <a:buNone/>
        <a:defRPr sz="2300" kern="1200" cap="all" baseline="0">
          <a:solidFill>
            <a:schemeClr val="accent6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Clr>
          <a:srgbClr val="2F85AA"/>
        </a:buClr>
        <a:buFont typeface="Wingdings" pitchFamily="2" charset="2"/>
        <a:buNone/>
        <a:defRPr sz="14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1pPr>
      <a:lvl2pPr marL="182563" indent="-182563" algn="l" defTabSz="914400" rtl="0" eaLnBrk="1" latinLnBrk="0" hangingPunct="1">
        <a:spcBef>
          <a:spcPts val="6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3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2pPr>
      <a:lvl3pPr marL="344488" indent="-149225" algn="l" defTabSz="914400" rtl="0" eaLnBrk="1" latinLnBrk="0" hangingPunct="1">
        <a:spcBef>
          <a:spcPts val="600"/>
        </a:spcBef>
        <a:buClr>
          <a:schemeClr val="accent3">
            <a:lumMod val="75000"/>
          </a:schemeClr>
        </a:buClr>
        <a:buFont typeface="Arial" pitchFamily="34" charset="0"/>
        <a:buChar char="•"/>
        <a:tabLst>
          <a:tab pos="400050" algn="l"/>
        </a:tabLst>
        <a:defRPr sz="12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3pPr>
      <a:lvl4pPr marL="514350" indent="-171450" algn="l" defTabSz="914400" rtl="0" eaLnBrk="1" latinLnBrk="0" hangingPunct="1">
        <a:spcBef>
          <a:spcPts val="600"/>
        </a:spcBef>
        <a:buClr>
          <a:schemeClr val="accent3">
            <a:lumMod val="75000"/>
          </a:schemeClr>
        </a:buClr>
        <a:buFont typeface="Arial" panose="020B0604020202020204" pitchFamily="34" charset="0"/>
        <a:buChar char="-"/>
        <a:defRPr sz="11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4pPr>
      <a:lvl5pPr marL="685800" indent="-171450" algn="l" defTabSz="914400" rtl="0" eaLnBrk="1" latinLnBrk="0" hangingPunct="1">
        <a:spcBef>
          <a:spcPts val="600"/>
        </a:spcBef>
        <a:buClr>
          <a:schemeClr val="accent3">
            <a:lumMod val="75000"/>
          </a:schemeClr>
        </a:buClr>
        <a:buSzPct val="100000"/>
        <a:buFont typeface="Arial" panose="020B0604020202020204" pitchFamily="34" charset="0"/>
        <a:buChar char="◦"/>
        <a:defRPr sz="11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/>
              <a:t>challenge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5" y="2919046"/>
            <a:ext cx="8347075" cy="96715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Improve upon Equations for Estimating Fetal Weight from </a:t>
            </a:r>
            <a:r>
              <a:rPr lang="en-US" dirty="0" err="1"/>
              <a:t>Ultrasonograms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Author: 	Jayson </a:t>
            </a:r>
            <a:r>
              <a:rPr lang="en-US" dirty="0" smtClean="0"/>
              <a:t>D. Wilbur, </a:t>
            </a:r>
            <a:r>
              <a:rPr lang="en-US" dirty="0" smtClean="0"/>
              <a:t>PhD</a:t>
            </a:r>
          </a:p>
          <a:p>
            <a:r>
              <a:rPr lang="en-US" dirty="0"/>
              <a:t>Presenter:	Sofia </a:t>
            </a:r>
            <a:r>
              <a:rPr lang="en-US" dirty="0" err="1"/>
              <a:t>Trommlerová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3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06-01 at 9.57.40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544" y="85815"/>
            <a:ext cx="3243572" cy="295794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000000"/>
                </a:solidFill>
              </a:rPr>
              <a:t>© Bill &amp; Melinda Gates Foundation     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05940" y="972980"/>
            <a:ext cx="3132022" cy="3008807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Accurate estimation of fetal weight has an important role in routine antenatal care and for detection of fetal growth abnormalities.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Fetal weight is an important predictive parameter of neonatal morbidity and mortality.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Estimated </a:t>
            </a:r>
            <a:r>
              <a:rPr lang="en-US" sz="1600" dirty="0"/>
              <a:t>fetal weight is taken into consideration when making clinical decisions involving induction or delay of labor and method of </a:t>
            </a:r>
            <a:r>
              <a:rPr lang="en-US" sz="1600" dirty="0" smtClean="0"/>
              <a:t>delivery. </a:t>
            </a: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3" name="Picture 2" descr="temp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19065" r="54841" b="58087"/>
          <a:stretch/>
        </p:blipFill>
        <p:spPr>
          <a:xfrm>
            <a:off x="5852160" y="2202348"/>
            <a:ext cx="3291841" cy="263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6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000000"/>
                </a:solidFill>
              </a:rPr>
              <a:t>© Bill &amp; Melinda Gates Foundation     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94720" y="852840"/>
            <a:ext cx="2797367" cy="2683023"/>
          </a:xfrm>
        </p:spPr>
        <p:txBody>
          <a:bodyPr/>
          <a:lstStyle/>
          <a:p>
            <a:r>
              <a:rPr lang="en-US" sz="1600" dirty="0" smtClean="0"/>
              <a:t>Several different equations have been proposed to estimate fetal weight from 4 key </a:t>
            </a:r>
            <a:r>
              <a:rPr lang="en-US" sz="1600" dirty="0" err="1" smtClean="0"/>
              <a:t>ultrasonogram</a:t>
            </a:r>
            <a:r>
              <a:rPr lang="en-US" sz="1600" dirty="0" smtClean="0"/>
              <a:t> measurements: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Head Circumference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Abdominal Circumference</a:t>
            </a:r>
            <a:r>
              <a:rPr lang="en-US" sz="1600" dirty="0"/>
              <a:t> 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Biparietal Diameter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Femur Length</a:t>
            </a:r>
          </a:p>
          <a:p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022" y="2840451"/>
            <a:ext cx="2743200" cy="189672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372" y="668750"/>
            <a:ext cx="2743200" cy="189280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421" y="676688"/>
            <a:ext cx="2743200" cy="189280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340" y="2847789"/>
            <a:ext cx="2743200" cy="188497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324022" y="2624550"/>
            <a:ext cx="2660650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Biparietal Diameter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55772" y="446500"/>
            <a:ext cx="2660650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Head Circumference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302172" y="465550"/>
            <a:ext cx="2660650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Abdominal Circumference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304064" y="2625539"/>
            <a:ext cx="2660650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Femur Length</a:t>
            </a:r>
          </a:p>
        </p:txBody>
      </p:sp>
    </p:spTree>
    <p:extLst>
      <p:ext uri="{BB962C8B-B14F-4D97-AF65-F5344CB8AC3E}">
        <p14:creationId xmlns:p14="http://schemas.microsoft.com/office/powerpoint/2010/main" val="89332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000000"/>
                </a:solidFill>
              </a:rPr>
              <a:t>© Bill &amp; Melinda Gates Foundation     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02480" y="837737"/>
            <a:ext cx="3853636" cy="3040510"/>
          </a:xfrm>
        </p:spPr>
        <p:txBody>
          <a:bodyPr/>
          <a:lstStyle/>
          <a:p>
            <a:r>
              <a:rPr lang="en-US" sz="1800" dirty="0"/>
              <a:t>Each method has been evaluated by comparing the estimated weight to the birth weight for an </a:t>
            </a:r>
            <a:r>
              <a:rPr lang="en-US" sz="1800" dirty="0" err="1"/>
              <a:t>ultrasonogram</a:t>
            </a:r>
            <a:r>
              <a:rPr lang="en-US" sz="1800" dirty="0"/>
              <a:t> that was done close to birth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 smtClean="0"/>
              <a:t>But these methods are not explicitly designed </a:t>
            </a:r>
            <a:r>
              <a:rPr lang="en-US" sz="1800" smtClean="0"/>
              <a:t>to be predictive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400" dirty="0"/>
              <a:t> 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0" name="Picture 9" descr="Screen Shot 2016-06-02 at 10.45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79" y="62386"/>
            <a:ext cx="3364510" cy="4729269"/>
          </a:xfrm>
          <a:prstGeom prst="rect">
            <a:avLst/>
          </a:prstGeom>
        </p:spPr>
      </p:pic>
      <p:pic>
        <p:nvPicPr>
          <p:cNvPr id="11" name="Picture 10" descr="Screen Shot 2016-06-02 at 10.45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27" y="3824697"/>
            <a:ext cx="4039274" cy="74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7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7574" y="847138"/>
            <a:ext cx="3706925" cy="5773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dirty="0" smtClean="0"/>
              <a:t>Predict Weight at Week 40</a:t>
            </a:r>
            <a:endParaRPr lang="en-US" sz="1800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000000"/>
                </a:solidFill>
              </a:rPr>
              <a:t>© Bill &amp; Melinda Gates Foundation     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82289" y="1947987"/>
            <a:ext cx="3487688" cy="170770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400" dirty="0" smtClean="0"/>
              <a:t>The problem proposed to Hackathon participants is to develop improved methods for predicting fetal weight at week 40 that take advantage of the longitudinal characteristics of the </a:t>
            </a:r>
            <a:r>
              <a:rPr lang="en-US" sz="1400" dirty="0" err="1" smtClean="0"/>
              <a:t>ultrasonogram</a:t>
            </a:r>
            <a:r>
              <a:rPr lang="en-US" sz="1400" dirty="0" smtClean="0"/>
              <a:t> and postnatal data set that will be made available to participants. </a:t>
            </a:r>
          </a:p>
          <a:p>
            <a:pPr>
              <a:lnSpc>
                <a:spcPct val="120000"/>
              </a:lnSpc>
            </a:pPr>
            <a:r>
              <a:rPr lang="en-US" sz="1400" dirty="0" smtClean="0"/>
              <a:t> </a:t>
            </a:r>
          </a:p>
          <a:p>
            <a:pPr>
              <a:lnSpc>
                <a:spcPct val="120000"/>
              </a:lnSpc>
            </a:pPr>
            <a:endParaRPr lang="en-US" sz="1400" dirty="0" smtClean="0"/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11" name="Picture 10" descr="temp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8" t="26748" r="8516" b="8623"/>
          <a:stretch/>
        </p:blipFill>
        <p:spPr>
          <a:xfrm>
            <a:off x="4316181" y="0"/>
            <a:ext cx="4317076" cy="482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0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000000"/>
                </a:solidFill>
              </a:rPr>
              <a:t>© Bill &amp; Melinda Gates Foundation     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7" name="Picture 6" descr="plot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9" y="1005080"/>
            <a:ext cx="4384830" cy="3666441"/>
          </a:xfrm>
          <a:prstGeom prst="rect">
            <a:avLst/>
          </a:prstGeom>
        </p:spPr>
      </p:pic>
      <p:pic>
        <p:nvPicPr>
          <p:cNvPr id="8" name="Picture 7" descr="plot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73" y="1046936"/>
            <a:ext cx="4386086" cy="36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7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000000"/>
                </a:solidFill>
              </a:rPr>
              <a:t>© Bill &amp; Melinda Gates Foundation     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Terminology During the Perinatal Period</a:t>
            </a:r>
          </a:p>
        </p:txBody>
      </p:sp>
      <p:pic>
        <p:nvPicPr>
          <p:cNvPr id="12" name="Content Placeholder 11" descr="F1.large.jpg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" r="-118"/>
          <a:stretch/>
        </p:blipFill>
        <p:spPr>
          <a:xfrm>
            <a:off x="1450167" y="905880"/>
            <a:ext cx="6367014" cy="3877738"/>
          </a:xfrm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671040" y="4479231"/>
            <a:ext cx="3918240" cy="232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000" dirty="0">
                <a:latin typeface="Arial" charset="0"/>
              </a:rPr>
              <a:t>Committee on </a:t>
            </a:r>
            <a:r>
              <a:rPr lang="en-GB" sz="1000" dirty="0" err="1">
                <a:latin typeface="Arial" charset="0"/>
              </a:rPr>
              <a:t>Fetus</a:t>
            </a:r>
            <a:r>
              <a:rPr lang="en-GB" sz="1000" dirty="0">
                <a:latin typeface="Arial" charset="0"/>
              </a:rPr>
              <a:t> and </a:t>
            </a:r>
            <a:r>
              <a:rPr lang="en-GB" sz="1000" dirty="0" err="1">
                <a:latin typeface="Arial" charset="0"/>
              </a:rPr>
              <a:t>Newborn</a:t>
            </a:r>
            <a:r>
              <a:rPr lang="en-GB" sz="1000" dirty="0">
                <a:latin typeface="Arial" charset="0"/>
              </a:rPr>
              <a:t> </a:t>
            </a:r>
            <a:r>
              <a:rPr lang="en-GB" sz="1000" dirty="0" err="1">
                <a:latin typeface="Arial" charset="0"/>
              </a:rPr>
              <a:t>Pediatrics</a:t>
            </a:r>
            <a:r>
              <a:rPr lang="en-GB" sz="1000" dirty="0">
                <a:latin typeface="Arial" charset="0"/>
              </a:rPr>
              <a:t> 2004;114:1362-1364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57304" y="1060191"/>
            <a:ext cx="914400" cy="2939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GAGEDAYS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2202" y="1999862"/>
            <a:ext cx="914400" cy="2939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AGEDAYS</a:t>
            </a:r>
          </a:p>
        </p:txBody>
      </p:sp>
    </p:spTree>
    <p:extLst>
      <p:ext uri="{BB962C8B-B14F-4D97-AF65-F5344CB8AC3E}">
        <p14:creationId xmlns:p14="http://schemas.microsoft.com/office/powerpoint/2010/main" val="23024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 err="1"/>
              <a:t>Pinette</a:t>
            </a:r>
            <a:r>
              <a:rPr lang="en-US" dirty="0"/>
              <a:t> MG, Pan Y, </a:t>
            </a:r>
            <a:r>
              <a:rPr lang="en-US" dirty="0" err="1"/>
              <a:t>Pinette</a:t>
            </a:r>
            <a:r>
              <a:rPr lang="en-US" dirty="0"/>
              <a:t> SG, Blackstone J, Garrett J, </a:t>
            </a:r>
            <a:r>
              <a:rPr lang="en-US" dirty="0" err="1"/>
              <a:t>Cartin</a:t>
            </a:r>
            <a:r>
              <a:rPr lang="en-US" dirty="0"/>
              <a:t> A. Estimation of fetal weight: mean values from multiple formulas. </a:t>
            </a:r>
            <a:r>
              <a:rPr lang="en-US" i="1" dirty="0"/>
              <a:t>J Ultrasound Med.</a:t>
            </a:r>
            <a:r>
              <a:rPr lang="en-US" dirty="0"/>
              <a:t> 1999;18(12):813-817.</a:t>
            </a:r>
          </a:p>
          <a:p>
            <a:pPr lvl="0"/>
            <a:r>
              <a:rPr lang="en-US" dirty="0"/>
              <a:t>Anderson NG, </a:t>
            </a:r>
            <a:r>
              <a:rPr lang="en-US" dirty="0" err="1"/>
              <a:t>Jolley</a:t>
            </a:r>
            <a:r>
              <a:rPr lang="en-US" dirty="0"/>
              <a:t> IJ, Wells JE. </a:t>
            </a:r>
            <a:r>
              <a:rPr lang="en-US" dirty="0" err="1"/>
              <a:t>Sonographic</a:t>
            </a:r>
            <a:r>
              <a:rPr lang="en-US" dirty="0"/>
              <a:t> estimation of fetal weight: comparison of bias, precision and consistency using 12 different formulae. </a:t>
            </a:r>
            <a:r>
              <a:rPr lang="en-US" i="1" dirty="0"/>
              <a:t>Ultrasound </a:t>
            </a:r>
            <a:r>
              <a:rPr lang="en-US" i="1" dirty="0" err="1"/>
              <a:t>Obstet</a:t>
            </a:r>
            <a:r>
              <a:rPr lang="en-US" i="1" dirty="0"/>
              <a:t> Gynecol.</a:t>
            </a:r>
            <a:r>
              <a:rPr lang="en-US" dirty="0"/>
              <a:t> 2007;30(2):173-179.</a:t>
            </a:r>
          </a:p>
          <a:p>
            <a:pPr lvl="0"/>
            <a:r>
              <a:rPr lang="en-US" dirty="0" err="1"/>
              <a:t>Melamed</a:t>
            </a:r>
            <a:r>
              <a:rPr lang="en-US" dirty="0"/>
              <a:t> N, </a:t>
            </a:r>
            <a:r>
              <a:rPr lang="en-US" dirty="0" err="1"/>
              <a:t>Yogev</a:t>
            </a:r>
            <a:r>
              <a:rPr lang="en-US" dirty="0"/>
              <a:t> Y, </a:t>
            </a:r>
            <a:r>
              <a:rPr lang="en-US" dirty="0" err="1"/>
              <a:t>Meizner</a:t>
            </a:r>
            <a:r>
              <a:rPr lang="en-US" dirty="0"/>
              <a:t> I, </a:t>
            </a:r>
            <a:r>
              <a:rPr lang="en-US" dirty="0" err="1"/>
              <a:t>Mashiach</a:t>
            </a:r>
            <a:r>
              <a:rPr lang="en-US" dirty="0"/>
              <a:t> R, </a:t>
            </a:r>
            <a:r>
              <a:rPr lang="en-US" dirty="0" err="1"/>
              <a:t>Bardin</a:t>
            </a:r>
            <a:r>
              <a:rPr lang="en-US" dirty="0"/>
              <a:t> R, Ben-</a:t>
            </a:r>
            <a:r>
              <a:rPr lang="en-US" dirty="0" err="1"/>
              <a:t>Haroush</a:t>
            </a:r>
            <a:r>
              <a:rPr lang="en-US" dirty="0"/>
              <a:t> A. </a:t>
            </a:r>
            <a:r>
              <a:rPr lang="en-US" dirty="0" err="1"/>
              <a:t>Sonographic</a:t>
            </a:r>
            <a:r>
              <a:rPr lang="en-US" dirty="0"/>
              <a:t> fetal weight estimation: which model should be used? </a:t>
            </a:r>
            <a:r>
              <a:rPr lang="en-US" i="1" dirty="0"/>
              <a:t>J Ultrasound Med.</a:t>
            </a:r>
            <a:r>
              <a:rPr lang="en-US" dirty="0"/>
              <a:t> 2009;28(5):617-629.</a:t>
            </a:r>
          </a:p>
          <a:p>
            <a:pPr lvl="0"/>
            <a:r>
              <a:rPr lang="en-US" dirty="0"/>
              <a:t>Papageorghiou AT, Ohuma EO, Altman DG, </a:t>
            </a:r>
            <a:r>
              <a:rPr lang="en-US" dirty="0" err="1"/>
              <a:t>Todros</a:t>
            </a:r>
            <a:r>
              <a:rPr lang="en-US" dirty="0"/>
              <a:t> T, </a:t>
            </a:r>
            <a:r>
              <a:rPr lang="en-US" dirty="0" err="1"/>
              <a:t>Cheikh</a:t>
            </a:r>
            <a:r>
              <a:rPr lang="en-US" dirty="0"/>
              <a:t> Ismail L, Lambert </a:t>
            </a:r>
            <a:r>
              <a:rPr lang="en-US" dirty="0" err="1"/>
              <a:t>A,et</a:t>
            </a:r>
            <a:r>
              <a:rPr lang="en-US" dirty="0"/>
              <a:t> al. International standards for fetal growth based on serial ultrasound measurements: the Fetal Growth Longitudinal Study of the INTERGROWTH-21st Project. </a:t>
            </a:r>
            <a:r>
              <a:rPr lang="en-US" i="1" dirty="0"/>
              <a:t>Lancet.</a:t>
            </a:r>
            <a:r>
              <a:rPr lang="en-US" dirty="0"/>
              <a:t> 2014;384(9946):869-879.</a:t>
            </a:r>
          </a:p>
          <a:p>
            <a:pPr lvl="0"/>
            <a:r>
              <a:rPr lang="en-US" dirty="0"/>
              <a:t>Villar J, </a:t>
            </a:r>
            <a:r>
              <a:rPr lang="en-US" dirty="0" err="1"/>
              <a:t>Cheikh</a:t>
            </a:r>
            <a:r>
              <a:rPr lang="en-US" dirty="0"/>
              <a:t> Ismail L, </a:t>
            </a:r>
            <a:r>
              <a:rPr lang="en-US" dirty="0" err="1"/>
              <a:t>Victora</a:t>
            </a:r>
            <a:r>
              <a:rPr lang="en-US" dirty="0"/>
              <a:t> CG, Ohuma EO, </a:t>
            </a:r>
            <a:r>
              <a:rPr lang="en-US" dirty="0" err="1"/>
              <a:t>Bertino</a:t>
            </a:r>
            <a:r>
              <a:rPr lang="en-US" dirty="0"/>
              <a:t> E, Altman DG, et al. International standards for newborn weight, length, and head circumference by gestational age and sex: the Newborn Cross-Sectional Study of the INTERGROWTH-21st Project. </a:t>
            </a:r>
            <a:r>
              <a:rPr lang="en-US" i="1" dirty="0"/>
              <a:t>Lancet.</a:t>
            </a:r>
            <a:r>
              <a:rPr lang="en-US" dirty="0"/>
              <a:t> 2014;384(9946):857-868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000000"/>
                </a:solidFill>
              </a:rPr>
              <a:t>© Bill &amp; Melinda Gates Foundation      |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4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oundation Master Slides">
  <a:themeElements>
    <a:clrScheme name="Foundation PPT Color Palette - Jan 2014">
      <a:dk1>
        <a:srgbClr val="59452A"/>
      </a:dk1>
      <a:lt1>
        <a:srgbClr val="FFFFFF"/>
      </a:lt1>
      <a:dk2>
        <a:srgbClr val="D5CB99"/>
      </a:dk2>
      <a:lt2>
        <a:srgbClr val="B6985E"/>
      </a:lt2>
      <a:accent1>
        <a:srgbClr val="977C00"/>
      </a:accent1>
      <a:accent2>
        <a:srgbClr val="CE6B29"/>
      </a:accent2>
      <a:accent3>
        <a:srgbClr val="8CB7C7"/>
      </a:accent3>
      <a:accent4>
        <a:srgbClr val="9B242D"/>
      </a:accent4>
      <a:accent5>
        <a:srgbClr val="AAA092"/>
      </a:accent5>
      <a:accent6>
        <a:srgbClr val="000000"/>
      </a:accent6>
      <a:hlink>
        <a:srgbClr val="3086AB"/>
      </a:hlink>
      <a:folHlink>
        <a:srgbClr val="3086AB"/>
      </a:folHlink>
    </a:clrScheme>
    <a:fontScheme name="Foundation PPT Fonts - Jan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smtClean="0">
            <a:solidFill>
              <a:schemeClr val="accent6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744ED9485E945B8532BB153406A23" ma:contentTypeVersion="4" ma:contentTypeDescription="Create a new document." ma:contentTypeScope="" ma:versionID="024a70e63a7dd909816a501775fa7355">
  <xsd:schema xmlns:xsd="http://www.w3.org/2001/XMLSchema" xmlns:xs="http://www.w3.org/2001/XMLSchema" xmlns:p="http://schemas.microsoft.com/office/2006/metadata/properties" xmlns:ns2="$ListId:Documents;" xmlns:ns3="15b7fb27-26aa-424f-992f-ea2e1b8fa63f" xmlns:ns4="5e555f17-4a5c-48f7-9668-0943cf465759" targetNamespace="http://schemas.microsoft.com/office/2006/metadata/properties" ma:root="true" ma:fieldsID="8d46c644c609e2d911ed8802b83ad60f" ns2:_="" ns3:_="" ns4:_="">
    <xsd:import namespace="$ListId:Documents;"/>
    <xsd:import namespace="15b7fb27-26aa-424f-992f-ea2e1b8fa63f"/>
    <xsd:import namespace="5e555f17-4a5c-48f7-9668-0943cf465759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Key" minOccurs="0"/>
                <xsd:element ref="ns4:TaxKeywordTaxHTField" minOccurs="0"/>
                <xsd:element ref="ns4:TaxCatchAll" minOccurs="0"/>
                <xsd:element ref="ns2:jfce1f8a03a84ed78680ebd8c7a1a831" minOccurs="0"/>
                <xsd:element ref="ns3:ifddcb73197843fc8cf390fbeb4cbe33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$ListId:Documents;" elementFormDefault="qualified">
    <xsd:import namespace="http://schemas.microsoft.com/office/2006/documentManagement/types"/>
    <xsd:import namespace="http://schemas.microsoft.com/office/infopath/2007/PartnerControls"/>
    <xsd:element name="Status" ma:index="4" nillable="true" ma:displayName="Status" ma:format="Dropdown" ma:indexed="true" ma:internalName="Status">
      <xsd:simpleType>
        <xsd:restriction base="dms:Choice">
          <xsd:enumeration value="Draft"/>
          <xsd:enumeration value="Final"/>
          <xsd:enumeration value="Archived"/>
        </xsd:restriction>
      </xsd:simpleType>
    </xsd:element>
    <xsd:element name="Key" ma:index="5" nillable="true" ma:displayName="Key" ma:default="0" ma:description="Show in Key Documents view?" ma:internalName="Key">
      <xsd:simpleType>
        <xsd:restriction base="dms:Boolean"/>
      </xsd:simpleType>
    </xsd:element>
    <xsd:element name="jfce1f8a03a84ed78680ebd8c7a1a831" ma:index="14" nillable="true" ma:taxonomy="true" ma:internalName="jfce1f8a03a84ed78680ebd8c7a1a831" ma:taxonomyFieldName="Topics" ma:displayName="Topics" ma:default="" ma:fieldId="{3fce1f8a-03a8-4ed7-8680-ebd8c7a1a831}" ma:taxonomyMulti="true" ma:sspId="98875dd2-710b-4ae2-95f9-123cefbfd08a" ma:termSetId="8c942abd-0509-4a28-9cc6-3acd1e348e1d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b7fb27-26aa-424f-992f-ea2e1b8fa63f" elementFormDefault="qualified">
    <xsd:import namespace="http://schemas.microsoft.com/office/2006/documentManagement/types"/>
    <xsd:import namespace="http://schemas.microsoft.com/office/infopath/2007/PartnerControls"/>
    <xsd:element name="ifddcb73197843fc8cf390fbeb4cbe33" ma:index="16" nillable="true" ma:taxonomy="true" ma:internalName="ifddcb73197843fc8cf390fbeb4cbe33" ma:taxonomyFieldName="Document_x0020_Type" ma:displayName="Document Type" ma:default="" ma:fieldId="{2fddcb73-1978-43fc-8cf3-90fbeb4cbe33}" ma:sspId="98875dd2-710b-4ae2-95f9-123cefbfd08a" ma:termSetId="a316c4d3-e25b-421e-b9d9-ddb3ec038b7d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555f17-4a5c-48f7-9668-0943cf46575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98875dd2-710b-4ae2-95f9-123cefbfd08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description="" ma:hidden="true" ma:list="{1896508b-cdc6-41eb-a139-5c52cb233599}" ma:internalName="TaxCatchAll" ma:showField="CatchAllData" ma:web="5e555f17-4a5c-48f7-9668-0943cf4657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5e555f17-4a5c-48f7-9668-0943cf465759">
      <Terms xmlns="http://schemas.microsoft.com/office/infopath/2007/PartnerControls"/>
    </TaxKeywordTaxHTField>
    <ifddcb73197843fc8cf390fbeb4cbe33 xmlns="15b7fb27-26aa-424f-992f-ea2e1b8fa63f">
      <Terms xmlns="http://schemas.microsoft.com/office/infopath/2007/PartnerControls"/>
    </ifddcb73197843fc8cf390fbeb4cbe33>
    <Status xmlns="$ListId:Documents;" xsi:nil="true"/>
    <jfce1f8a03a84ed78680ebd8c7a1a831 xmlns="$ListId:Documents;">
      <Terms xmlns="http://schemas.microsoft.com/office/infopath/2007/PartnerControls">
        <TermInfo xmlns="http://schemas.microsoft.com/office/infopath/2007/PartnerControls">
          <TermName xmlns="http://schemas.microsoft.com/office/infopath/2007/PartnerControls">PST</TermName>
          <TermId xmlns="http://schemas.microsoft.com/office/infopath/2007/PartnerControls">980516af-2827-478a-b19d-6c60ce25e0a4</TermId>
        </TermInfo>
      </Terms>
    </jfce1f8a03a84ed78680ebd8c7a1a831>
    <Key xmlns="$ListId:Documents;">false</Key>
    <TaxCatchAll xmlns="5e555f17-4a5c-48f7-9668-0943cf465759">
      <Value>71</Value>
    </TaxCatchAll>
  </documentManagement>
</p:properties>
</file>

<file path=customXml/itemProps1.xml><?xml version="1.0" encoding="utf-8"?>
<ds:datastoreItem xmlns:ds="http://schemas.openxmlformats.org/officeDocument/2006/customXml" ds:itemID="{5501F009-183D-485B-A289-7640E1A539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Documents;"/>
    <ds:schemaRef ds:uri="15b7fb27-26aa-424f-992f-ea2e1b8fa63f"/>
    <ds:schemaRef ds:uri="5e555f17-4a5c-48f7-9668-0943cf4657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7C25AA-7737-4618-80A0-0F5AD6CEEA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4EB856-7D40-4682-8915-3F4645398923}">
  <ds:schemaRefs>
    <ds:schemaRef ds:uri="5e555f17-4a5c-48f7-9668-0943cf465759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15b7fb27-26aa-424f-992f-ea2e1b8fa63f"/>
    <ds:schemaRef ds:uri="$ListId:Documents;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70879</TotalTime>
  <Words>478</Words>
  <Application>Microsoft Office PowerPoint</Application>
  <PresentationFormat>On-screen Show (16:9)</PresentationFormat>
  <Paragraphs>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msgothic</vt:lpstr>
      <vt:lpstr>Wingdings</vt:lpstr>
      <vt:lpstr>1_Foundation Master Slides</vt:lpstr>
      <vt:lpstr>Introduction to challenge #2</vt:lpstr>
      <vt:lpstr>Background</vt:lpstr>
      <vt:lpstr>Background</vt:lpstr>
      <vt:lpstr>BACKGROUND</vt:lpstr>
      <vt:lpstr>Problem</vt:lpstr>
      <vt:lpstr>DATA</vt:lpstr>
      <vt:lpstr>Age Terminology During the Perinatal Period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HBGDki</dc:title>
  <dc:creator>shasha</dc:creator>
  <cp:lastModifiedBy>Sofia</cp:lastModifiedBy>
  <cp:revision>2570</cp:revision>
  <cp:lastPrinted>2015-06-24T13:53:50Z</cp:lastPrinted>
  <dcterms:created xsi:type="dcterms:W3CDTF">2013-05-08T21:44:22Z</dcterms:created>
  <dcterms:modified xsi:type="dcterms:W3CDTF">2016-09-27T08:51:33Z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0x010100757744ED9485E945B8532BB153406A23</vt:lpwstr>
  </property>
  <property fmtid="{D5CDD505-2E9C-101B-9397-08002B2CF9AE}" pid="3" name="TaxKeyword">
    <vt:lpwstr/>
  </property>
  <property fmtid="{D5CDD505-2E9C-101B-9397-08002B2CF9AE}" pid="4" name="Document_x0020_Type">
    <vt:lpwstr/>
  </property>
  <property fmtid="{D5CDD505-2E9C-101B-9397-08002B2CF9AE}" pid="5" name="Topics">
    <vt:lpwstr>71;#PST|980516af-2827-478a-b19d-6c60ce25e0a4</vt:lpwstr>
  </property>
  <property fmtid="{D5CDD505-2E9C-101B-9397-08002B2CF9AE}" pid="6" name="Document Type">
    <vt:lpwstr/>
  </property>
</Properties>
</file>