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88AF3-F4B2-4071-B913-F6BDD0AB3B88}" type="datetimeFigureOut">
              <a:rPr lang="en-US" smtClean="0"/>
              <a:t>6/21/2017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3AB47-71B9-4078-8630-77E224477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5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AB47-71B9-4078-8630-77E224477D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AB47-71B9-4078-8630-77E224477D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0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3AB47-71B9-4078-8630-77E224477D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4D652-8F9D-439C-AD2B-881FCFC88389}" type="datetimeFigureOut">
              <a:rPr lang="en-IN" smtClean="0"/>
              <a:t>21-06-2017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1363-575A-4B8D-A87E-EF560665AC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</a:t>
            </a:r>
            <a:r>
              <a:rPr lang="en-US" dirty="0" smtClean="0"/>
              <a:t>Testin</a:t>
            </a:r>
            <a:r>
              <a:rPr lang="en-US" dirty="0" smtClean="0"/>
              <a:t>g In class Quiz-23/4/2017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US" b="1" dirty="0" smtClean="0"/>
              <a:t> </a:t>
            </a:r>
            <a:r>
              <a:rPr lang="en-US" b="1" dirty="0"/>
              <a:t>Problem </a:t>
            </a:r>
            <a:r>
              <a:rPr lang="en-US" b="1" dirty="0" smtClean="0"/>
              <a:t>Statement:</a:t>
            </a:r>
            <a:endParaRPr lang="en-US" b="1" dirty="0" smtClean="0"/>
          </a:p>
          <a:p>
            <a:pPr lvl="0">
              <a:buNone/>
            </a:pPr>
            <a:r>
              <a:rPr lang="en-US" dirty="0" smtClean="0"/>
              <a:t>      A </a:t>
            </a:r>
            <a:r>
              <a:rPr lang="en-US" dirty="0"/>
              <a:t>retailer is weighing strawberries to sell as 250g </a:t>
            </a:r>
            <a:r>
              <a:rPr lang="en-US" dirty="0" err="1" smtClean="0"/>
              <a:t>punnets</a:t>
            </a:r>
            <a:r>
              <a:rPr lang="en-US" dirty="0" smtClean="0"/>
              <a:t>. </a:t>
            </a:r>
            <a:r>
              <a:rPr lang="en-US" dirty="0"/>
              <a:t>A </a:t>
            </a:r>
            <a:r>
              <a:rPr lang="en-US" dirty="0" smtClean="0"/>
              <a:t>customer has </a:t>
            </a:r>
            <a:r>
              <a:rPr lang="en-US" dirty="0"/>
              <a:t>complained that strawberries he had bought previously weighed under 250g. The retailer decides to check the weight of 36 </a:t>
            </a:r>
            <a:r>
              <a:rPr lang="en-US" dirty="0" err="1"/>
              <a:t>punnets</a:t>
            </a:r>
            <a:r>
              <a:rPr lang="en-US" dirty="0"/>
              <a:t>. He finds that the average weight is 248.5g. with standard deviation 4.8g. In using a significance test to judge whether he is selling under-weight </a:t>
            </a:r>
            <a:r>
              <a:rPr lang="en-US" dirty="0" err="1"/>
              <a:t>punnets</a:t>
            </a:r>
            <a:r>
              <a:rPr lang="en-US" dirty="0"/>
              <a:t>, which of the following conclusions is correct?</a:t>
            </a:r>
            <a:endParaRPr lang="en-IN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pPr>
              <a:buNone/>
            </a:pPr>
            <a:r>
              <a:rPr lang="en-US" dirty="0"/>
              <a:t>a.	At 5% level he is selling under weight</a:t>
            </a:r>
            <a:endParaRPr lang="en-IN" dirty="0"/>
          </a:p>
          <a:p>
            <a:pPr>
              <a:buNone/>
            </a:pPr>
            <a:r>
              <a:rPr lang="en-US" dirty="0"/>
              <a:t>b.	At 5% level he is not selling under weight</a:t>
            </a:r>
            <a:endParaRPr lang="en-IN" dirty="0"/>
          </a:p>
          <a:p>
            <a:pPr>
              <a:buNone/>
            </a:pPr>
            <a:r>
              <a:rPr lang="en-US" dirty="0"/>
              <a:t>c.	At 5% level the test is inconclusive</a:t>
            </a:r>
            <a:endParaRPr lang="en-IN" dirty="0"/>
          </a:p>
          <a:p>
            <a:pPr>
              <a:buNone/>
            </a:pPr>
            <a:r>
              <a:rPr lang="en-US" dirty="0"/>
              <a:t>d.	A significance test is inappropriate in this case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Solution:</a:t>
            </a:r>
            <a:r>
              <a:rPr lang="en-US" sz="3200" dirty="0" smtClean="0"/>
              <a:t> </a:t>
            </a:r>
            <a:br>
              <a:rPr lang="en-US" sz="3200" dirty="0" smtClean="0"/>
            </a:br>
            <a:r>
              <a:rPr lang="en-US" sz="3200" dirty="0" smtClean="0"/>
              <a:t>Formulation </a:t>
            </a:r>
            <a:r>
              <a:rPr lang="en-US" sz="3200" dirty="0" smtClean="0"/>
              <a:t>of Null and Alternative Hypotheses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IN" altLang="en-US" noProof="1">
                <a:sym typeface="Symbol" pitchFamily="18" charset="2"/>
              </a:rPr>
              <a:t></a:t>
            </a:r>
            <a:r>
              <a:rPr lang="en-IN" altLang="en-US" noProof="1"/>
              <a:t> = Population Mean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/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: </a:t>
            </a:r>
            <a:r>
              <a:rPr lang="en-IN" altLang="en-US" noProof="1">
                <a:sym typeface="Symbol" pitchFamily="18" charset="2"/>
              </a:rPr>
              <a:t></a:t>
            </a:r>
            <a:r>
              <a:rPr lang="en-US" dirty="0" smtClean="0"/>
              <a:t> &gt; =250</a:t>
            </a:r>
          </a:p>
          <a:p>
            <a:pPr lvl="0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: </a:t>
            </a:r>
            <a:r>
              <a:rPr lang="en-IN" altLang="en-US" noProof="1">
                <a:sym typeface="Symbol" pitchFamily="18" charset="2"/>
              </a:rPr>
              <a:t></a:t>
            </a:r>
            <a:r>
              <a:rPr lang="en-US" dirty="0" smtClean="0"/>
              <a:t> &lt; 250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Test Statistics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81881"/>
              </p:ext>
            </p:extLst>
          </p:nvPr>
        </p:nvGraphicFramePr>
        <p:xfrm>
          <a:off x="2483768" y="1844824"/>
          <a:ext cx="1800200" cy="142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4" imgW="799753" imgH="634725" progId="Equation.3">
                  <p:embed/>
                </p:oleObj>
              </mc:Choice>
              <mc:Fallback>
                <p:oleObj name="Equation" r:id="rId4" imgW="799753" imgH="634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844824"/>
                        <a:ext cx="1800200" cy="142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734748"/>
              </p:ext>
            </p:extLst>
          </p:nvPr>
        </p:nvGraphicFramePr>
        <p:xfrm>
          <a:off x="2483768" y="4666148"/>
          <a:ext cx="3024336" cy="1075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6" imgW="1714320" imgH="609480" progId="Equation.3">
                  <p:embed/>
                </p:oleObj>
              </mc:Choice>
              <mc:Fallback>
                <p:oleObj name="Equation" r:id="rId6" imgW="171432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666148"/>
                        <a:ext cx="3024336" cy="1075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4188123"/>
            <a:ext cx="4126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Under the null hypothesis being true, </a:t>
            </a:r>
          </a:p>
          <a:p>
            <a:endParaRPr lang="en-US" sz="2000" dirty="0" smtClean="0"/>
          </a:p>
          <a:p>
            <a:r>
              <a:rPr lang="en-US" sz="2000" dirty="0" smtClean="0"/>
              <a:t>the Computed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024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Giving P-Value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6077" y="5604212"/>
            <a:ext cx="83478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Calculated Z= - 1.875 . </a:t>
            </a:r>
            <a:r>
              <a:rPr lang="en-US" sz="2400" dirty="0"/>
              <a:t>P-Value =P(Z&lt;-1.875</a:t>
            </a:r>
            <a:r>
              <a:rPr lang="en-US" sz="2400" dirty="0" smtClean="0"/>
              <a:t>)= 0.03040(4 decimals)</a:t>
            </a:r>
            <a:endParaRPr lang="en-US" sz="2400" dirty="0"/>
          </a:p>
          <a:p>
            <a:r>
              <a:rPr lang="en-US" sz="2400" dirty="0" smtClean="0"/>
              <a:t> P-Value less than alpha of 0.05. The null hypothesis is rejected.</a:t>
            </a:r>
          </a:p>
          <a:p>
            <a:r>
              <a:rPr lang="en-US" sz="2400" b="1" dirty="0" smtClean="0"/>
              <a:t>Choice a) </a:t>
            </a:r>
            <a:r>
              <a:rPr lang="en-US" sz="2400" b="1" dirty="0"/>
              <a:t>is correct</a:t>
            </a:r>
            <a:r>
              <a:rPr lang="en-US" sz="2400" dirty="0"/>
              <a:t>. At 5% level he is selling under weight</a:t>
            </a:r>
          </a:p>
          <a:p>
            <a:endParaRPr lang="en-US" sz="2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7720"/>
            <a:ext cx="757237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57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145</Words>
  <Application>Microsoft Office PowerPoint</Application>
  <PresentationFormat>On-screen Show (4:3)</PresentationFormat>
  <Paragraphs>25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Office Theme</vt:lpstr>
      <vt:lpstr>Equation</vt:lpstr>
      <vt:lpstr>Hypothesis Testing In class Quiz-23/4/2017 </vt:lpstr>
      <vt:lpstr>Solution:  Formulation of Null and Alternative Hypotheses</vt:lpstr>
      <vt:lpstr>Test Statistics</vt:lpstr>
      <vt:lpstr>Picture Giving P-Value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PKV</dc:creator>
  <cp:lastModifiedBy>Windows User</cp:lastModifiedBy>
  <cp:revision>9</cp:revision>
  <dcterms:created xsi:type="dcterms:W3CDTF">2017-01-21T14:55:36Z</dcterms:created>
  <dcterms:modified xsi:type="dcterms:W3CDTF">2017-06-21T09:09:36Z</dcterms:modified>
</cp:coreProperties>
</file>