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87" r:id="rId5"/>
    <p:sldId id="290" r:id="rId6"/>
    <p:sldId id="291" r:id="rId7"/>
    <p:sldId id="292" r:id="rId8"/>
    <p:sldId id="294" r:id="rId9"/>
    <p:sldId id="293" r:id="rId10"/>
    <p:sldId id="296" r:id="rId11"/>
    <p:sldId id="295" r:id="rId12"/>
    <p:sldId id="297" r:id="rId13"/>
    <p:sldId id="298" r:id="rId14"/>
    <p:sldId id="279" r:id="rId15"/>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p:cViewPr>
        <p:scale>
          <a:sx n="79" d="100"/>
          <a:sy n="79" d="100"/>
        </p:scale>
        <p:origin x="850" y="264"/>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302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17011C6F-C288-409C-AD48-1488E38FD8A8}" type="datetime1">
              <a:rPr lang="es-ES" smtClean="0"/>
              <a:t>18/12/2019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s-ES" smtClean="0"/>
              <a:pPr algn="r" rtl="0"/>
              <a:t>‹Nº›</a:t>
            </a:fld>
            <a:endParaRPr lang="es-ES"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993C7A80-60A9-45CE-8B7E-3428BB3E7EEE}" type="datetime1">
              <a:rPr lang="es-ES" noProof="0" smtClean="0"/>
              <a:pPr/>
              <a:t>18/12/2019</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9E11EC53-F507-411E-9ADC-FBCFECE09D3D}" type="slidenum">
              <a:rPr lang="es-ES" noProof="0" smtClean="0"/>
              <a:pPr/>
              <a:t>‹Nº›</a:t>
            </a:fld>
            <a:endParaRPr lang="es-ES" noProof="0"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1</a:t>
            </a:fld>
            <a:endParaRPr lang="es-ES" noProof="0" dirty="0"/>
          </a:p>
        </p:txBody>
      </p:sp>
    </p:spTree>
    <p:extLst>
      <p:ext uri="{BB962C8B-B14F-4D97-AF65-F5344CB8AC3E}">
        <p14:creationId xmlns:p14="http://schemas.microsoft.com/office/powerpoint/2010/main" val="159623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11</a:t>
            </a:fld>
            <a:endParaRPr lang="es-ES" noProof="0" dirty="0"/>
          </a:p>
        </p:txBody>
      </p:sp>
    </p:spTree>
    <p:extLst>
      <p:ext uri="{BB962C8B-B14F-4D97-AF65-F5344CB8AC3E}">
        <p14:creationId xmlns:p14="http://schemas.microsoft.com/office/powerpoint/2010/main" val="54127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2</a:t>
            </a:fld>
            <a:endParaRPr lang="es-ES" noProof="0" dirty="0"/>
          </a:p>
        </p:txBody>
      </p:sp>
    </p:spTree>
    <p:extLst>
      <p:ext uri="{BB962C8B-B14F-4D97-AF65-F5344CB8AC3E}">
        <p14:creationId xmlns:p14="http://schemas.microsoft.com/office/powerpoint/2010/main" val="258482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3</a:t>
            </a:fld>
            <a:endParaRPr lang="es-ES" noProof="0" dirty="0"/>
          </a:p>
        </p:txBody>
      </p:sp>
    </p:spTree>
    <p:extLst>
      <p:ext uri="{BB962C8B-B14F-4D97-AF65-F5344CB8AC3E}">
        <p14:creationId xmlns:p14="http://schemas.microsoft.com/office/powerpoint/2010/main" val="54432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4</a:t>
            </a:fld>
            <a:endParaRPr lang="es-ES" noProof="0" dirty="0"/>
          </a:p>
        </p:txBody>
      </p:sp>
    </p:spTree>
    <p:extLst>
      <p:ext uri="{BB962C8B-B14F-4D97-AF65-F5344CB8AC3E}">
        <p14:creationId xmlns:p14="http://schemas.microsoft.com/office/powerpoint/2010/main" val="332458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5</a:t>
            </a:fld>
            <a:endParaRPr lang="es-ES" noProof="0" dirty="0"/>
          </a:p>
        </p:txBody>
      </p:sp>
    </p:spTree>
    <p:extLst>
      <p:ext uri="{BB962C8B-B14F-4D97-AF65-F5344CB8AC3E}">
        <p14:creationId xmlns:p14="http://schemas.microsoft.com/office/powerpoint/2010/main" val="2056937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6</a:t>
            </a:fld>
            <a:endParaRPr lang="es-ES" noProof="0" dirty="0"/>
          </a:p>
        </p:txBody>
      </p:sp>
    </p:spTree>
    <p:extLst>
      <p:ext uri="{BB962C8B-B14F-4D97-AF65-F5344CB8AC3E}">
        <p14:creationId xmlns:p14="http://schemas.microsoft.com/office/powerpoint/2010/main" val="271956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7</a:t>
            </a:fld>
            <a:endParaRPr lang="es-ES" noProof="0" dirty="0"/>
          </a:p>
        </p:txBody>
      </p:sp>
    </p:spTree>
    <p:extLst>
      <p:ext uri="{BB962C8B-B14F-4D97-AF65-F5344CB8AC3E}">
        <p14:creationId xmlns:p14="http://schemas.microsoft.com/office/powerpoint/2010/main" val="137958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8</a:t>
            </a:fld>
            <a:endParaRPr lang="es-ES" noProof="0" dirty="0"/>
          </a:p>
        </p:txBody>
      </p:sp>
    </p:spTree>
    <p:extLst>
      <p:ext uri="{BB962C8B-B14F-4D97-AF65-F5344CB8AC3E}">
        <p14:creationId xmlns:p14="http://schemas.microsoft.com/office/powerpoint/2010/main" val="1814620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9</a:t>
            </a:fld>
            <a:endParaRPr lang="es-ES" noProof="0" dirty="0"/>
          </a:p>
        </p:txBody>
      </p:sp>
    </p:spTree>
    <p:extLst>
      <p:ext uri="{BB962C8B-B14F-4D97-AF65-F5344CB8AC3E}">
        <p14:creationId xmlns:p14="http://schemas.microsoft.com/office/powerpoint/2010/main" val="153893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62" name="Rectá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es-ES" sz="3200" noProof="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smtClean="0"/>
              <a:t>Haga clic para editar el estilo de subtítulo del patrón</a:t>
            </a:r>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alternativ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Autofit/>
          </a:bodyPr>
          <a:lstStyle>
            <a:lvl1pPr algn="l" rtl="0">
              <a:defRPr sz="2800" b="0"/>
            </a:lvl1pPr>
          </a:lstStyle>
          <a:p>
            <a:pPr rtl="0"/>
            <a:r>
              <a:rPr lang="es-ES" noProof="0" smtClean="0"/>
              <a:t>Haga clic para modificar el estilo de título del patrón</a:t>
            </a:r>
            <a:endParaRPr lang="es-ES" noProof="0" dirty="0"/>
          </a:p>
        </p:txBody>
      </p:sp>
      <p:sp>
        <p:nvSpPr>
          <p:cNvPr id="9" name="Rectá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Editar el estilo de texto del patrón</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50A0445-18EE-4C70-BC3D-024D088A5750}" type="datetime1">
              <a:rPr lang="es-ES" noProof="0" smtClean="0"/>
              <a:pPr/>
              <a:t>18/12/2019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194CE0A-7A00-4D17-9E5D-CD4AC42A6DB3}" type="datetime1">
              <a:rPr lang="es-ES" noProof="0" smtClean="0"/>
              <a:pPr/>
              <a:t>18/12/2019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5D929405-E207-449E-8404-747DF90F032E}" type="datetime1">
              <a:rPr lang="es-ES" noProof="0" smtClean="0"/>
              <a:pPr/>
              <a:t>18/12/2019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1"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smtClean="0"/>
              <a:t>Editar el estilo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C8F60BBB-E6E5-4F7E-BFDB-94111CB9462F}" type="datetime1">
              <a:rPr lang="es-ES" noProof="0" smtClean="0"/>
              <a:pPr/>
              <a:t>18/12/2019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2295CE37-3A88-4968-BA85-ECEE89E79164}" type="datetime1">
              <a:rPr lang="es-ES" noProof="0" smtClean="0"/>
              <a:pPr/>
              <a:t>18/12/2019</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lvl1pPr>
              <a:defRPr/>
            </a:lvl1pPr>
          </a:lstStyle>
          <a:p>
            <a:fld id="{8A4F2805-8B85-4903-8F5F-4A624AAFC76E}" type="datetime1">
              <a:rPr lang="es-ES" noProof="0" smtClean="0"/>
              <a:pPr/>
              <a:t>18/12/2019</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lvl1pPr>
              <a:defRPr/>
            </a:lvl1pPr>
          </a:lstStyle>
          <a:p>
            <a:fld id="{A107AC04-012B-449D-B0DD-3EA81C20D7E2}" type="datetime1">
              <a:rPr lang="es-ES" noProof="0" smtClean="0"/>
              <a:pPr/>
              <a:t>18/12/2019</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2800" b="0"/>
            </a:lvl1pPr>
          </a:lstStyle>
          <a:p>
            <a:pPr rtl="0"/>
            <a:r>
              <a:rPr lang="es-ES" noProof="0" smtClean="0"/>
              <a:t>Haga clic para modificar el estilo de título del patrón</a:t>
            </a:r>
            <a:endParaRPr lang="es-ES" noProof="0" dirty="0"/>
          </a:p>
        </p:txBody>
      </p:sp>
      <p:sp>
        <p:nvSpPr>
          <p:cNvPr id="20" name="Rectá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conteni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Editar el estilo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2800" b="0"/>
            </a:lvl1pPr>
          </a:lstStyle>
          <a:p>
            <a:pPr rtl="0"/>
            <a:r>
              <a:rPr lang="es-ES" noProof="0" smtClean="0"/>
              <a:t>Haga clic para modificar el estilo de título del patrón</a:t>
            </a:r>
            <a:endParaRPr lang="es-ES" noProof="0" dirty="0"/>
          </a:p>
        </p:txBody>
      </p:sp>
      <p:sp>
        <p:nvSpPr>
          <p:cNvPr id="9" name="Rectá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Editar el estilo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es-ES" noProof="0" dirty="0" smtClean="0"/>
              <a:t>Editar estilos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5" name="Marcador de posición de pie de página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lang="es-ES" noProof="0" dirty="0"/>
          </a:p>
        </p:txBody>
      </p:sp>
      <p:sp>
        <p:nvSpPr>
          <p:cNvPr id="4" name="Marcador de posición de fech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defRPr>
            </a:lvl1pPr>
          </a:lstStyle>
          <a:p>
            <a:fld id="{45FD839E-BC80-419A-8F19-8F1355F80B16}" type="datetime1">
              <a:rPr lang="es-ES" noProof="0" smtClean="0"/>
              <a:pPr/>
              <a:t>18/12/2019</a:t>
            </a:fld>
            <a:endParaRPr lang="es-ES" noProof="0" dirty="0"/>
          </a:p>
        </p:txBody>
      </p:sp>
      <p:sp>
        <p:nvSpPr>
          <p:cNvPr id="6" name="Marcador de posición de número de diapositiva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rtl="0">
              <a:defRPr sz="1100">
                <a:solidFill>
                  <a:schemeClr val="tx1"/>
                </a:solidFill>
              </a:defRPr>
            </a:lvl1pPr>
          </a:lstStyle>
          <a:p>
            <a:fld id="{E5FD5434-F838-4DD4-A17B-1CB1A1850DF4}" type="slidenum">
              <a:rPr lang="es-ES" noProof="0" smtClean="0"/>
              <a:pPr/>
              <a:t>‹Nº›</a:t>
            </a:fld>
            <a:endParaRPr lang="es-ES" noProof="0"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smtClean="0"/>
              <a:t>TEMA Y PROBLEMA</a:t>
            </a:r>
            <a:endParaRPr lang="es-ES" dirty="0"/>
          </a:p>
        </p:txBody>
      </p:sp>
      <p:sp>
        <p:nvSpPr>
          <p:cNvPr id="14" name="Marcador de posición de contenido 13"/>
          <p:cNvSpPr>
            <a:spLocks noGrp="1"/>
          </p:cNvSpPr>
          <p:nvPr>
            <p:ph idx="1"/>
          </p:nvPr>
        </p:nvSpPr>
        <p:spPr/>
        <p:txBody>
          <a:bodyPr rtlCol="0"/>
          <a:lstStyle/>
          <a:p>
            <a:pPr marL="0" indent="0" rtl="0">
              <a:buNone/>
            </a:pPr>
            <a:endParaRPr lang="es-ES" dirty="0" smtClean="0"/>
          </a:p>
          <a:p>
            <a:pPr rtl="0"/>
            <a:r>
              <a:rPr lang="es-ES" dirty="0" smtClean="0"/>
              <a:t>Despegue de nuevas plataformas relacionadas con el cine.</a:t>
            </a:r>
          </a:p>
          <a:p>
            <a:pPr rtl="0"/>
            <a:r>
              <a:rPr lang="es-ES" dirty="0" smtClean="0"/>
              <a:t>Gran parte de las películas están basadas en libros.</a:t>
            </a:r>
          </a:p>
          <a:p>
            <a:pPr rtl="0"/>
            <a:r>
              <a:rPr lang="es-ES" dirty="0" smtClean="0"/>
              <a:t>No hay recomendaciones de películas asentadas en criterios personales.</a:t>
            </a:r>
            <a:endParaRPr lang="es-ES" dirty="0" smtClean="0"/>
          </a:p>
          <a:p>
            <a:pPr rtl="0"/>
            <a:r>
              <a:rPr lang="es-ES" dirty="0" smtClean="0"/>
              <a:t>Recomendación acorde a lo que se busca en cada momento preciso.</a:t>
            </a:r>
            <a:endParaRPr lang="es-ES" dirty="0" smtClean="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Líneas de futuro</a:t>
            </a:r>
            <a:endParaRPr lang="es-ES" dirty="0"/>
          </a:p>
        </p:txBody>
      </p:sp>
      <p:sp>
        <p:nvSpPr>
          <p:cNvPr id="3" name="Marcador de contenido 2"/>
          <p:cNvSpPr>
            <a:spLocks noGrp="1"/>
          </p:cNvSpPr>
          <p:nvPr>
            <p:ph idx="1"/>
          </p:nvPr>
        </p:nvSpPr>
        <p:spPr/>
        <p:txBody>
          <a:bodyPr/>
          <a:lstStyle/>
          <a:p>
            <a:r>
              <a:rPr lang="es-ES" dirty="0" smtClean="0"/>
              <a:t>Escalabilidad.</a:t>
            </a:r>
          </a:p>
          <a:p>
            <a:r>
              <a:rPr lang="es-ES" dirty="0" smtClean="0"/>
              <a:t>Implementación de nuevas funciones.</a:t>
            </a:r>
          </a:p>
          <a:p>
            <a:r>
              <a:rPr lang="es-ES" dirty="0" smtClean="0"/>
              <a:t>Aplicación en páginas webs.</a:t>
            </a:r>
          </a:p>
          <a:p>
            <a:r>
              <a:rPr lang="es-ES" dirty="0" smtClean="0"/>
              <a:t>Aumento de la base de datos para mayor precisión.</a:t>
            </a:r>
          </a:p>
          <a:p>
            <a:r>
              <a:rPr lang="es-ES" dirty="0" smtClean="0"/>
              <a:t>Corrección de pequeños errores.</a:t>
            </a:r>
            <a:endParaRPr lang="es-ES" dirty="0"/>
          </a:p>
        </p:txBody>
      </p:sp>
    </p:spTree>
    <p:extLst>
      <p:ext uri="{BB962C8B-B14F-4D97-AF65-F5344CB8AC3E}">
        <p14:creationId xmlns:p14="http://schemas.microsoft.com/office/powerpoint/2010/main" val="66042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smtClean="0"/>
              <a:t>Sistema recomendación películas</a:t>
            </a:r>
            <a:endParaRPr lang="es-ES" dirty="0"/>
          </a:p>
        </p:txBody>
      </p:sp>
      <p:sp>
        <p:nvSpPr>
          <p:cNvPr id="2" name="Subtítulo 1"/>
          <p:cNvSpPr>
            <a:spLocks noGrp="1"/>
          </p:cNvSpPr>
          <p:nvPr>
            <p:ph type="subTitle" idx="1"/>
          </p:nvPr>
        </p:nvSpPr>
        <p:spPr/>
        <p:txBody>
          <a:bodyPr rtlCol="0">
            <a:normAutofit/>
          </a:bodyPr>
          <a:lstStyle/>
          <a:p>
            <a:pPr rtl="0"/>
            <a:r>
              <a:rPr lang="es-ES" dirty="0" smtClean="0"/>
              <a:t>Daniel Alonso Rodríguez</a:t>
            </a:r>
          </a:p>
          <a:p>
            <a:pPr rtl="0"/>
            <a:r>
              <a:rPr lang="es-ES" dirty="0" smtClean="0"/>
              <a:t>18/12/2019</a:t>
            </a:r>
            <a:endParaRPr lang="es-ES"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smtClean="0"/>
              <a:t>Base de datos</a:t>
            </a:r>
            <a:endParaRPr lang="es-ES" dirty="0"/>
          </a:p>
        </p:txBody>
      </p:sp>
      <p:sp>
        <p:nvSpPr>
          <p:cNvPr id="14" name="Marcador de posición de contenido 13"/>
          <p:cNvSpPr>
            <a:spLocks noGrp="1"/>
          </p:cNvSpPr>
          <p:nvPr>
            <p:ph idx="1"/>
          </p:nvPr>
        </p:nvSpPr>
        <p:spPr/>
        <p:txBody>
          <a:bodyPr rtlCol="0"/>
          <a:lstStyle/>
          <a:p>
            <a:pPr marL="0" indent="0" rtl="0">
              <a:buNone/>
            </a:pPr>
            <a:endParaRPr lang="es-ES" dirty="0" smtClean="0"/>
          </a:p>
          <a:p>
            <a:pPr rtl="0"/>
            <a:r>
              <a:rPr lang="es-ES" dirty="0" smtClean="0"/>
              <a:t>Tres tipos de nodos: Géneros, Películas, Libros.</a:t>
            </a:r>
          </a:p>
          <a:p>
            <a:pPr rtl="0"/>
            <a:r>
              <a:rPr lang="es-ES" dirty="0" smtClean="0"/>
              <a:t>Dos tipos de relaciones: Géneros-Películas, Películas-Libros</a:t>
            </a:r>
            <a:endParaRPr lang="es-ES" dirty="0" smtClean="0"/>
          </a:p>
        </p:txBody>
      </p:sp>
      <p:pic>
        <p:nvPicPr>
          <p:cNvPr id="5" name="Picture 932"/>
          <p:cNvPicPr/>
          <p:nvPr/>
        </p:nvPicPr>
        <p:blipFill>
          <a:blip r:embed="rId3"/>
          <a:stretch>
            <a:fillRect/>
          </a:stretch>
        </p:blipFill>
        <p:spPr>
          <a:xfrm>
            <a:off x="1611863" y="3914478"/>
            <a:ext cx="3352800" cy="1185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959"/>
          <p:cNvPicPr/>
          <p:nvPr/>
        </p:nvPicPr>
        <p:blipFill>
          <a:blip r:embed="rId4"/>
          <a:stretch>
            <a:fillRect/>
          </a:stretch>
        </p:blipFill>
        <p:spPr>
          <a:xfrm>
            <a:off x="5662364" y="3879554"/>
            <a:ext cx="4047490" cy="1255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3050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smtClean="0"/>
              <a:t>Base de datos</a:t>
            </a:r>
            <a:endParaRPr lang="es-ES" dirty="0"/>
          </a:p>
        </p:txBody>
      </p:sp>
      <p:sp>
        <p:nvSpPr>
          <p:cNvPr id="14" name="Marcador de posición de contenido 13"/>
          <p:cNvSpPr>
            <a:spLocks noGrp="1"/>
          </p:cNvSpPr>
          <p:nvPr>
            <p:ph idx="1"/>
          </p:nvPr>
        </p:nvSpPr>
        <p:spPr/>
        <p:txBody>
          <a:bodyPr rtlCol="0"/>
          <a:lstStyle/>
          <a:p>
            <a:pPr marL="0" indent="0" rtl="0">
              <a:buNone/>
            </a:pPr>
            <a:endParaRPr lang="es-ES" dirty="0" smtClean="0"/>
          </a:p>
        </p:txBody>
      </p:sp>
      <p:grpSp>
        <p:nvGrpSpPr>
          <p:cNvPr id="7" name="Group 19634"/>
          <p:cNvGrpSpPr/>
          <p:nvPr/>
        </p:nvGrpSpPr>
        <p:grpSpPr>
          <a:xfrm>
            <a:off x="3250096" y="1803401"/>
            <a:ext cx="5688632" cy="6012971"/>
            <a:chOff x="0" y="0"/>
            <a:chExt cx="5779008" cy="7021394"/>
          </a:xfrm>
        </p:grpSpPr>
        <p:sp>
          <p:nvSpPr>
            <p:cNvPr id="8" name="Rectangle 974"/>
            <p:cNvSpPr/>
            <p:nvPr/>
          </p:nvSpPr>
          <p:spPr>
            <a:xfrm>
              <a:off x="4967605" y="6831458"/>
              <a:ext cx="42143" cy="189936"/>
            </a:xfrm>
            <a:prstGeom prst="rect">
              <a:avLst/>
            </a:prstGeom>
            <a:ln w="76200">
              <a:solidFill>
                <a:schemeClr val="tx1"/>
              </a:solidFill>
            </a:ln>
          </p:spPr>
          <p:txBody>
            <a:bodyPr vert="horz" lIns="0" tIns="0" rIns="0" bIns="0" rtlCol="0">
              <a:noAutofit/>
            </a:bodyPr>
            <a:lstStyle/>
            <a:p>
              <a:pPr marL="6350" indent="-6350">
                <a:lnSpc>
                  <a:spcPct val="107000"/>
                </a:lnSpc>
                <a:spcAft>
                  <a:spcPts val="800"/>
                </a:spcAft>
              </a:pPr>
              <a:r>
                <a:rPr lang="es-ES" sz="1100">
                  <a:solidFill>
                    <a:srgbClr val="000000"/>
                  </a:solidFill>
                  <a:effectLst/>
                  <a:latin typeface="Calibri" panose="020F0502020204030204" pitchFamily="34" charset="0"/>
                  <a:ea typeface="Calibri" panose="020F0502020204030204" pitchFamily="34" charset="0"/>
                </a:rPr>
                <a:t> </a:t>
              </a:r>
            </a:p>
          </p:txBody>
        </p:sp>
        <p:pic>
          <p:nvPicPr>
            <p:cNvPr id="9" name="Picture 984"/>
            <p:cNvPicPr/>
            <p:nvPr/>
          </p:nvPicPr>
          <p:blipFill>
            <a:blip r:embed="rId3"/>
            <a:stretch>
              <a:fillRect/>
            </a:stretch>
          </p:blipFill>
          <p:spPr>
            <a:xfrm>
              <a:off x="0" y="0"/>
              <a:ext cx="5779008" cy="5309616"/>
            </a:xfrm>
            <a:prstGeom prst="rect">
              <a:avLst/>
            </a:prstGeom>
            <a:ln w="762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212692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smtClean="0"/>
              <a:t>Funcionamiento</a:t>
            </a:r>
            <a:endParaRPr lang="es-ES" dirty="0"/>
          </a:p>
        </p:txBody>
      </p:sp>
      <p:sp>
        <p:nvSpPr>
          <p:cNvPr id="14" name="Marcador de posición de contenido 13"/>
          <p:cNvSpPr>
            <a:spLocks noGrp="1"/>
          </p:cNvSpPr>
          <p:nvPr>
            <p:ph idx="1"/>
          </p:nvPr>
        </p:nvSpPr>
        <p:spPr/>
        <p:txBody>
          <a:bodyPr rtlCol="0">
            <a:normAutofit/>
          </a:bodyPr>
          <a:lstStyle/>
          <a:p>
            <a:r>
              <a:rPr lang="es-ES" dirty="0" smtClean="0"/>
              <a:t>Parámetros introducidos por el usuario.</a:t>
            </a:r>
          </a:p>
          <a:p>
            <a:r>
              <a:rPr lang="es-ES" dirty="0" smtClean="0"/>
              <a:t>Sistema de coeficientes para cada cajita:</a:t>
            </a:r>
          </a:p>
          <a:p>
            <a:pPr lvl="1"/>
            <a:r>
              <a:rPr lang="es-ES" dirty="0"/>
              <a:t>1ª: Coeficiente 1.</a:t>
            </a:r>
          </a:p>
          <a:p>
            <a:pPr lvl="1"/>
            <a:r>
              <a:rPr lang="es-ES" dirty="0"/>
              <a:t>2ª: Coeficiente 0,8.</a:t>
            </a:r>
          </a:p>
          <a:p>
            <a:pPr lvl="1"/>
            <a:r>
              <a:rPr lang="es-ES" dirty="0"/>
              <a:t>3ª: Coeficiente 0,6.</a:t>
            </a:r>
          </a:p>
          <a:p>
            <a:pPr lvl="1"/>
            <a:r>
              <a:rPr lang="es-ES" dirty="0"/>
              <a:t>4ª: Coeficiente 0,4.</a:t>
            </a:r>
          </a:p>
          <a:p>
            <a:pPr lvl="1"/>
            <a:r>
              <a:rPr lang="es-ES" dirty="0"/>
              <a:t>5ª: Coeficiente 0,2.</a:t>
            </a:r>
          </a:p>
          <a:p>
            <a:r>
              <a:rPr lang="es-ES" dirty="0" smtClean="0"/>
              <a:t>Sumamos coeficientes.</a:t>
            </a:r>
          </a:p>
          <a:p>
            <a:r>
              <a:rPr lang="es-ES" dirty="0" smtClean="0"/>
              <a:t>Extraemos la película con mayor valoración.</a:t>
            </a:r>
          </a:p>
          <a:p>
            <a:pPr marL="0" indent="0">
              <a:buNone/>
            </a:pPr>
            <a:endParaRPr lang="es-ES" dirty="0" smtClean="0"/>
          </a:p>
          <a:p>
            <a:endParaRPr lang="es-ES" dirty="0" smtClean="0"/>
          </a:p>
          <a:p>
            <a:endParaRPr lang="es-ES" dirty="0" smtClean="0"/>
          </a:p>
          <a:p>
            <a:pPr marL="274320" lvl="1" indent="0">
              <a:buNone/>
            </a:pPr>
            <a:endParaRPr lang="es-ES" dirty="0"/>
          </a:p>
        </p:txBody>
      </p:sp>
      <p:pic>
        <p:nvPicPr>
          <p:cNvPr id="10" name="Picture 1114"/>
          <p:cNvPicPr/>
          <p:nvPr/>
        </p:nvPicPr>
        <p:blipFill>
          <a:blip r:embed="rId3"/>
          <a:stretch>
            <a:fillRect/>
          </a:stretch>
        </p:blipFill>
        <p:spPr>
          <a:xfrm>
            <a:off x="6310436" y="2996952"/>
            <a:ext cx="5328592" cy="2592288"/>
          </a:xfrm>
          <a:prstGeom prst="rect">
            <a:avLst/>
          </a:prstGeom>
        </p:spPr>
      </p:pic>
    </p:spTree>
    <p:extLst>
      <p:ext uri="{BB962C8B-B14F-4D97-AF65-F5344CB8AC3E}">
        <p14:creationId xmlns:p14="http://schemas.microsoft.com/office/powerpoint/2010/main" val="89937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es-ES" dirty="0" smtClean="0"/>
              <a:t>Funcionamiento</a:t>
            </a:r>
            <a:endParaRPr lang="es-ES" dirty="0"/>
          </a:p>
        </p:txBody>
      </p:sp>
      <p:sp>
        <p:nvSpPr>
          <p:cNvPr id="14" name="Marcador de posición de contenido 13"/>
          <p:cNvSpPr>
            <a:spLocks noGrp="1"/>
          </p:cNvSpPr>
          <p:nvPr>
            <p:ph idx="1"/>
          </p:nvPr>
        </p:nvSpPr>
        <p:spPr/>
        <p:txBody>
          <a:bodyPr rtlCol="0">
            <a:normAutofit/>
          </a:bodyPr>
          <a:lstStyle/>
          <a:p>
            <a:r>
              <a:rPr lang="es-ES" dirty="0" smtClean="0"/>
              <a:t>Tres ventanas distintas:</a:t>
            </a:r>
          </a:p>
          <a:p>
            <a:pPr lvl="1"/>
            <a:r>
              <a:rPr lang="es-ES" dirty="0" smtClean="0"/>
              <a:t>Ventana principal con la recomendación.</a:t>
            </a:r>
          </a:p>
          <a:p>
            <a:pPr lvl="1"/>
            <a:r>
              <a:rPr lang="es-ES" dirty="0" smtClean="0"/>
              <a:t>Ventana de información de la película:</a:t>
            </a:r>
          </a:p>
          <a:p>
            <a:pPr lvl="2"/>
            <a:r>
              <a:rPr lang="es-ES" dirty="0" smtClean="0"/>
              <a:t>Observamos todos los datos de la película recomendada.</a:t>
            </a:r>
          </a:p>
          <a:p>
            <a:pPr lvl="1"/>
            <a:r>
              <a:rPr lang="es-ES" dirty="0" smtClean="0"/>
              <a:t>Ventana de información del libro:</a:t>
            </a:r>
          </a:p>
          <a:p>
            <a:pPr lvl="2"/>
            <a:r>
              <a:rPr lang="es-ES" dirty="0" smtClean="0"/>
              <a:t>Observamos los datos del libro asociado a la película.</a:t>
            </a:r>
          </a:p>
          <a:p>
            <a:endParaRPr lang="es-ES" dirty="0" smtClean="0"/>
          </a:p>
          <a:p>
            <a:pPr marL="0" indent="0">
              <a:buNone/>
            </a:pPr>
            <a:endParaRPr lang="es-ES" dirty="0" smtClean="0"/>
          </a:p>
          <a:p>
            <a:endParaRPr lang="es-ES" dirty="0" smtClean="0"/>
          </a:p>
          <a:p>
            <a:endParaRPr lang="es-ES" dirty="0" smtClean="0"/>
          </a:p>
          <a:p>
            <a:pPr marL="274320" lvl="1" indent="0">
              <a:buNone/>
            </a:pPr>
            <a:endParaRPr lang="es-ES" dirty="0"/>
          </a:p>
        </p:txBody>
      </p:sp>
    </p:spTree>
    <p:extLst>
      <p:ext uri="{BB962C8B-B14F-4D97-AF65-F5344CB8AC3E}">
        <p14:creationId xmlns:p14="http://schemas.microsoft.com/office/powerpoint/2010/main" val="229405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895623" y="2636912"/>
            <a:ext cx="10360501" cy="1219200"/>
          </a:xfrm>
        </p:spPr>
        <p:txBody>
          <a:bodyPr rtlCol="0"/>
          <a:lstStyle/>
          <a:p>
            <a:pPr rtl="0"/>
            <a:r>
              <a:rPr lang="es-ES" dirty="0" smtClean="0"/>
              <a:t>Ventana principal</a:t>
            </a:r>
            <a:endParaRPr lang="es-ES" dirty="0"/>
          </a:p>
        </p:txBody>
      </p:sp>
      <p:sp>
        <p:nvSpPr>
          <p:cNvPr id="14" name="Marcador de posición de contenido 13"/>
          <p:cNvSpPr>
            <a:spLocks noGrp="1"/>
          </p:cNvSpPr>
          <p:nvPr>
            <p:ph idx="1"/>
          </p:nvPr>
        </p:nvSpPr>
        <p:spPr/>
        <p:txBody>
          <a:bodyPr rtlCol="0">
            <a:normAutofit/>
          </a:bodyPr>
          <a:lstStyle/>
          <a:p>
            <a:pPr marL="0" indent="0">
              <a:buNone/>
            </a:pPr>
            <a:endParaRPr lang="es-ES" dirty="0" smtClean="0"/>
          </a:p>
          <a:p>
            <a:endParaRPr lang="es-ES" dirty="0" smtClean="0"/>
          </a:p>
          <a:p>
            <a:endParaRPr lang="es-ES" dirty="0" smtClean="0"/>
          </a:p>
          <a:p>
            <a:pPr marL="274320" lvl="1" indent="0">
              <a:buNone/>
            </a:pPr>
            <a:endParaRPr lang="es-ES" dirty="0"/>
          </a:p>
        </p:txBody>
      </p:sp>
      <p:pic>
        <p:nvPicPr>
          <p:cNvPr id="7" name="Picture 1377"/>
          <p:cNvPicPr/>
          <p:nvPr/>
        </p:nvPicPr>
        <p:blipFill rotWithShape="1">
          <a:blip r:embed="rId3"/>
          <a:srcRect l="5402" t="4805" r="23482" b="2751"/>
          <a:stretch/>
        </p:blipFill>
        <p:spPr>
          <a:xfrm>
            <a:off x="6410872" y="332656"/>
            <a:ext cx="5012132" cy="6192689"/>
          </a:xfrm>
          <a:prstGeom prst="rect">
            <a:avLst/>
          </a:prstGeom>
        </p:spPr>
      </p:pic>
    </p:spTree>
    <p:extLst>
      <p:ext uri="{BB962C8B-B14F-4D97-AF65-F5344CB8AC3E}">
        <p14:creationId xmlns:p14="http://schemas.microsoft.com/office/powerpoint/2010/main" val="254205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862856" y="517612"/>
            <a:ext cx="10360501" cy="1219200"/>
          </a:xfrm>
        </p:spPr>
        <p:txBody>
          <a:bodyPr rtlCol="0"/>
          <a:lstStyle/>
          <a:p>
            <a:pPr algn="ctr" rtl="0"/>
            <a:r>
              <a:rPr lang="es-ES" dirty="0" smtClean="0"/>
              <a:t>Ventana info</a:t>
            </a:r>
            <a:r>
              <a:rPr lang="es-ES" dirty="0" smtClean="0"/>
              <a:t>rmación</a:t>
            </a:r>
            <a:br>
              <a:rPr lang="es-ES" dirty="0" smtClean="0"/>
            </a:br>
            <a:r>
              <a:rPr lang="es-ES" dirty="0" smtClean="0"/>
              <a:t>película</a:t>
            </a:r>
            <a:endParaRPr lang="es-ES" dirty="0"/>
          </a:p>
        </p:txBody>
      </p:sp>
      <p:sp>
        <p:nvSpPr>
          <p:cNvPr id="14" name="Marcador de posición de contenido 13"/>
          <p:cNvSpPr>
            <a:spLocks noGrp="1"/>
          </p:cNvSpPr>
          <p:nvPr>
            <p:ph idx="1"/>
          </p:nvPr>
        </p:nvSpPr>
        <p:spPr>
          <a:xfrm>
            <a:off x="862857" y="1844824"/>
            <a:ext cx="10360501" cy="4470400"/>
          </a:xfrm>
        </p:spPr>
        <p:txBody>
          <a:bodyPr rtlCol="0">
            <a:normAutofit/>
          </a:bodyPr>
          <a:lstStyle/>
          <a:p>
            <a:pPr marL="0" indent="0">
              <a:buNone/>
            </a:pPr>
            <a:endParaRPr lang="es-ES" dirty="0" smtClean="0"/>
          </a:p>
          <a:p>
            <a:endParaRPr lang="es-ES" dirty="0" smtClean="0"/>
          </a:p>
          <a:p>
            <a:endParaRPr lang="es-ES" dirty="0" smtClean="0"/>
          </a:p>
          <a:p>
            <a:pPr marL="274320" lvl="1" indent="0">
              <a:buNone/>
            </a:pPr>
            <a:endParaRPr lang="es-ES" dirty="0"/>
          </a:p>
        </p:txBody>
      </p:sp>
      <p:pic>
        <p:nvPicPr>
          <p:cNvPr id="5" name="Picture 1392"/>
          <p:cNvPicPr/>
          <p:nvPr/>
        </p:nvPicPr>
        <p:blipFill rotWithShape="1">
          <a:blip r:embed="rId3"/>
          <a:srcRect t="5348"/>
          <a:stretch/>
        </p:blipFill>
        <p:spPr>
          <a:xfrm>
            <a:off x="2514715" y="1772816"/>
            <a:ext cx="7056784" cy="4757394"/>
          </a:xfrm>
          <a:prstGeom prst="rect">
            <a:avLst/>
          </a:prstGeom>
        </p:spPr>
      </p:pic>
    </p:spTree>
    <p:extLst>
      <p:ext uri="{BB962C8B-B14F-4D97-AF65-F5344CB8AC3E}">
        <p14:creationId xmlns:p14="http://schemas.microsoft.com/office/powerpoint/2010/main" val="175067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862856" y="517612"/>
            <a:ext cx="10360501" cy="1219200"/>
          </a:xfrm>
        </p:spPr>
        <p:txBody>
          <a:bodyPr rtlCol="0"/>
          <a:lstStyle/>
          <a:p>
            <a:pPr algn="ctr" rtl="0"/>
            <a:r>
              <a:rPr lang="es-ES" dirty="0" smtClean="0"/>
              <a:t>Ventana info</a:t>
            </a:r>
            <a:r>
              <a:rPr lang="es-ES" dirty="0" smtClean="0"/>
              <a:t>rmación</a:t>
            </a:r>
            <a:br>
              <a:rPr lang="es-ES" dirty="0" smtClean="0"/>
            </a:br>
            <a:r>
              <a:rPr lang="es-ES" dirty="0" smtClean="0"/>
              <a:t>libro</a:t>
            </a:r>
            <a:endParaRPr lang="es-ES" dirty="0"/>
          </a:p>
        </p:txBody>
      </p:sp>
      <p:sp>
        <p:nvSpPr>
          <p:cNvPr id="14" name="Marcador de posición de contenido 13"/>
          <p:cNvSpPr>
            <a:spLocks noGrp="1"/>
          </p:cNvSpPr>
          <p:nvPr>
            <p:ph idx="1"/>
          </p:nvPr>
        </p:nvSpPr>
        <p:spPr>
          <a:xfrm>
            <a:off x="862857" y="1844824"/>
            <a:ext cx="10360501" cy="4470400"/>
          </a:xfrm>
        </p:spPr>
        <p:txBody>
          <a:bodyPr rtlCol="0">
            <a:normAutofit/>
          </a:bodyPr>
          <a:lstStyle/>
          <a:p>
            <a:pPr marL="0" indent="0">
              <a:buNone/>
            </a:pPr>
            <a:endParaRPr lang="es-ES" dirty="0" smtClean="0"/>
          </a:p>
          <a:p>
            <a:endParaRPr lang="es-ES" dirty="0" smtClean="0"/>
          </a:p>
          <a:p>
            <a:endParaRPr lang="es-ES" dirty="0" smtClean="0"/>
          </a:p>
          <a:p>
            <a:pPr marL="274320" lvl="1" indent="0">
              <a:buNone/>
            </a:pPr>
            <a:endParaRPr lang="es-ES" dirty="0"/>
          </a:p>
        </p:txBody>
      </p:sp>
      <p:pic>
        <p:nvPicPr>
          <p:cNvPr id="6" name="Picture 1394"/>
          <p:cNvPicPr/>
          <p:nvPr/>
        </p:nvPicPr>
        <p:blipFill rotWithShape="1">
          <a:blip r:embed="rId3"/>
          <a:srcRect t="4640" r="14756"/>
          <a:stretch/>
        </p:blipFill>
        <p:spPr>
          <a:xfrm>
            <a:off x="2884735" y="1844824"/>
            <a:ext cx="6316741" cy="4614416"/>
          </a:xfrm>
          <a:prstGeom prst="rect">
            <a:avLst/>
          </a:prstGeom>
        </p:spPr>
      </p:pic>
    </p:spTree>
    <p:extLst>
      <p:ext uri="{BB962C8B-B14F-4D97-AF65-F5344CB8AC3E}">
        <p14:creationId xmlns:p14="http://schemas.microsoft.com/office/powerpoint/2010/main" val="233330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832874" y="476672"/>
            <a:ext cx="10360501" cy="828092"/>
          </a:xfrm>
        </p:spPr>
        <p:txBody>
          <a:bodyPr rtlCol="0"/>
          <a:lstStyle/>
          <a:p>
            <a:pPr algn="ctr" rtl="0"/>
            <a:r>
              <a:rPr lang="es-ES" dirty="0" smtClean="0"/>
              <a:t>DAFO</a:t>
            </a:r>
            <a:endParaRPr lang="es-ES" dirty="0"/>
          </a:p>
        </p:txBody>
      </p:sp>
      <p:sp>
        <p:nvSpPr>
          <p:cNvPr id="14" name="Marcador de posición de contenido 13"/>
          <p:cNvSpPr>
            <a:spLocks noGrp="1"/>
          </p:cNvSpPr>
          <p:nvPr>
            <p:ph idx="1"/>
          </p:nvPr>
        </p:nvSpPr>
        <p:spPr>
          <a:xfrm>
            <a:off x="862857" y="1844824"/>
            <a:ext cx="10360501" cy="4470400"/>
          </a:xfrm>
        </p:spPr>
        <p:txBody>
          <a:bodyPr rtlCol="0">
            <a:normAutofit/>
          </a:bodyPr>
          <a:lstStyle/>
          <a:p>
            <a:pPr marL="0" indent="0">
              <a:buNone/>
            </a:pPr>
            <a:endParaRPr lang="es-ES" dirty="0" smtClean="0"/>
          </a:p>
          <a:p>
            <a:endParaRPr lang="es-ES" dirty="0" smtClean="0"/>
          </a:p>
          <a:p>
            <a:endParaRPr lang="es-ES" dirty="0" smtClean="0"/>
          </a:p>
          <a:p>
            <a:pPr marL="274320" lvl="1" indent="0">
              <a:buNone/>
            </a:pPr>
            <a:endParaRPr lang="es-ES" dirty="0"/>
          </a:p>
        </p:txBody>
      </p:sp>
      <p:pic>
        <p:nvPicPr>
          <p:cNvPr id="5" name="Picture 1627"/>
          <p:cNvPicPr/>
          <p:nvPr/>
        </p:nvPicPr>
        <p:blipFill>
          <a:blip r:embed="rId3"/>
          <a:stretch>
            <a:fillRect/>
          </a:stretch>
        </p:blipFill>
        <p:spPr>
          <a:xfrm>
            <a:off x="1989956" y="1484784"/>
            <a:ext cx="8272472" cy="4940084"/>
          </a:xfrm>
          <a:prstGeom prst="rect">
            <a:avLst/>
          </a:prstGeom>
        </p:spPr>
      </p:pic>
    </p:spTree>
    <p:extLst>
      <p:ext uri="{BB962C8B-B14F-4D97-AF65-F5344CB8AC3E}">
        <p14:creationId xmlns:p14="http://schemas.microsoft.com/office/powerpoint/2010/main" val="26816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adial rojo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507_TF02804895_TF02804895.potx" id="{2E094358-37A7-41FD-8FD9-AF35140AB5E1}" vid="{6EEF7D0C-27E5-4081-AE9F-3209866B2F3D}"/>
    </a:ext>
  </a:extLst>
</a:theme>
</file>

<file path=ppt/theme/theme2.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http://schemas.microsoft.com/office/2006/documentManagement/types"/>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4873beb7-5857-4685-be1f-d57550cc96c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con líneas radiales rojas (pantalla panorámica)</Template>
  <TotalTime>62</TotalTime>
  <Words>216</Words>
  <Application>Microsoft Office PowerPoint</Application>
  <PresentationFormat>Personalizado</PresentationFormat>
  <Paragraphs>65</Paragraphs>
  <Slides>11</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Cambria</vt:lpstr>
      <vt:lpstr>Radial rojo 16x9</vt:lpstr>
      <vt:lpstr>TEMA Y PROBLEMA</vt:lpstr>
      <vt:lpstr>Base de datos</vt:lpstr>
      <vt:lpstr>Base de datos</vt:lpstr>
      <vt:lpstr>Funcionamiento</vt:lpstr>
      <vt:lpstr>Funcionamiento</vt:lpstr>
      <vt:lpstr>Ventana principal</vt:lpstr>
      <vt:lpstr>Ventana información película</vt:lpstr>
      <vt:lpstr>Ventana información libro</vt:lpstr>
      <vt:lpstr>DAFO</vt:lpstr>
      <vt:lpstr>Líneas de futuro</vt:lpstr>
      <vt:lpstr>Sistema recomendación películas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recomendación películas</dc:title>
  <dc:creator>Daniel Alonso</dc:creator>
  <cp:lastModifiedBy>Daniel Alonso</cp:lastModifiedBy>
  <cp:revision>7</cp:revision>
  <dcterms:created xsi:type="dcterms:W3CDTF">2019-12-18T11:19:05Z</dcterms:created>
  <dcterms:modified xsi:type="dcterms:W3CDTF">2019-12-18T12:21:44Z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