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8"/>
  </p:notesMasterIdLst>
  <p:sldIdLst>
    <p:sldId id="268" r:id="rId3"/>
    <p:sldId id="271" r:id="rId4"/>
    <p:sldId id="286" r:id="rId5"/>
    <p:sldId id="287" r:id="rId6"/>
    <p:sldId id="28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F00"/>
    <a:srgbClr val="676662"/>
    <a:srgbClr val="FFE699"/>
    <a:srgbClr val="F6D26A"/>
    <a:srgbClr val="FFC001"/>
    <a:srgbClr val="F5D26A"/>
    <a:srgbClr val="FFDC6F"/>
    <a:srgbClr val="FFDD6F"/>
    <a:srgbClr val="FFDA66"/>
    <a:srgbClr val="FFEC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61"/>
    <p:restoredTop sz="94664"/>
  </p:normalViewPr>
  <p:slideViewPr>
    <p:cSldViewPr snapToGrid="0" snapToObjects="1">
      <p:cViewPr varScale="1">
        <p:scale>
          <a:sx n="111" d="100"/>
          <a:sy n="111" d="100"/>
        </p:scale>
        <p:origin x="9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FF1B8-E7B6-5142-A01F-C5B8CBB83AEB}"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D7A19-2F07-7848-960D-FC70A845E875}" type="slidenum">
              <a:rPr lang="en-US" smtClean="0"/>
              <a:t>‹Nº›</a:t>
            </a:fld>
            <a:endParaRPr lang="en-US"/>
          </a:p>
        </p:txBody>
      </p:sp>
    </p:spTree>
    <p:extLst>
      <p:ext uri="{BB962C8B-B14F-4D97-AF65-F5344CB8AC3E}">
        <p14:creationId xmlns:p14="http://schemas.microsoft.com/office/powerpoint/2010/main" val="105359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C6B4F7-ED1E-CF43-8AB9-7B0A3BB7BCCE}"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6448425"/>
            <a:ext cx="2743200" cy="365125"/>
          </a:xfrm>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169301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A537FA-38BB-2C4F-B2E2-A1FA2A627844}"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189469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072FC8-B955-FB46-837C-94C275A614E0}"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1245296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C07EC9C-196D-7148-9ED4-F6466DD0A175}"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45519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7EC9C-196D-7148-9ED4-F6466DD0A175}"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1163631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7EC9C-196D-7148-9ED4-F6466DD0A175}"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2642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07EC9C-196D-7148-9ED4-F6466DD0A175}"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1751932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07EC9C-196D-7148-9ED4-F6466DD0A175}"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574436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07EC9C-196D-7148-9ED4-F6466DD0A175}"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161774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7EC9C-196D-7148-9ED4-F6466DD0A175}"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2282658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07EC9C-196D-7148-9ED4-F6466DD0A175}"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105801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66600" cy="1181100"/>
          </a:xfrm>
        </p:spPr>
        <p:txBody>
          <a:bodyPr/>
          <a:lstStyle/>
          <a:p>
            <a:r>
              <a:rPr lang="en-US"/>
              <a:t>Click to edit Master title style</a:t>
            </a:r>
          </a:p>
        </p:txBody>
      </p:sp>
      <p:sp>
        <p:nvSpPr>
          <p:cNvPr id="3" name="Content Placeholder 2"/>
          <p:cNvSpPr>
            <a:spLocks noGrp="1"/>
          </p:cNvSpPr>
          <p:nvPr>
            <p:ph idx="1"/>
          </p:nvPr>
        </p:nvSpPr>
        <p:spPr>
          <a:xfrm>
            <a:off x="838200" y="1524000"/>
            <a:ext cx="10515600" cy="4652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AFA8CD-2FB3-1641-B2B2-5BE741A18704}"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C2EA-F343-8F42-A0FE-326D31CDBB48}" type="slidenum">
              <a:rPr lang="en-US" smtClean="0"/>
              <a:t>‹Nº›</a:t>
            </a:fld>
            <a:endParaRPr lang="en-US"/>
          </a:p>
        </p:txBody>
      </p:sp>
      <p:cxnSp>
        <p:nvCxnSpPr>
          <p:cNvPr id="8" name="Straight Connector 7"/>
          <p:cNvCxnSpPr/>
          <p:nvPr userDrawn="1"/>
        </p:nvCxnSpPr>
        <p:spPr>
          <a:xfrm>
            <a:off x="0" y="1181101"/>
            <a:ext cx="12192000" cy="0"/>
          </a:xfrm>
          <a:prstGeom prst="line">
            <a:avLst/>
          </a:prstGeom>
          <a:ln w="57150">
            <a:solidFill>
              <a:schemeClr val="accent4">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12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07EC9C-196D-7148-9ED4-F6466DD0A175}"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830784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7EC9C-196D-7148-9ED4-F6466DD0A175}"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49964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7EC9C-196D-7148-9ED4-F6466DD0A175}"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12628-3F8B-574A-801B-55681FB90FE7}" type="slidenum">
              <a:rPr lang="en-US" smtClean="0"/>
              <a:t>‹Nº›</a:t>
            </a:fld>
            <a:endParaRPr lang="en-US"/>
          </a:p>
        </p:txBody>
      </p:sp>
    </p:spTree>
    <p:extLst>
      <p:ext uri="{BB962C8B-B14F-4D97-AF65-F5344CB8AC3E}">
        <p14:creationId xmlns:p14="http://schemas.microsoft.com/office/powerpoint/2010/main" val="9259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0947D-6499-EE40-A96E-1FC4AD5E0A55}"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8759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805E84-4F33-384E-8430-721BBD3C8F83}" type="datetime1">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117419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4E4475-7FBC-B74E-92E8-5162E82554CD}" type="datetime1">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145793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0272D-5AA0-F64B-A7FF-B229C4536A54}" type="datetime1">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65568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A1342-3C4C-5247-8624-5D8881A82A9E}" type="datetime1">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137947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695E0-AD77-8645-B100-EBEC23F08445}" type="datetime1">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5437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DCCFB9-3149-084D-9658-D77CCF64BF31}" type="datetime1">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5C2EA-F343-8F42-A0FE-326D31CDBB48}" type="slidenum">
              <a:rPr lang="en-US" smtClean="0"/>
              <a:t>‹Nº›</a:t>
            </a:fld>
            <a:endParaRPr lang="en-US"/>
          </a:p>
        </p:txBody>
      </p:sp>
    </p:spTree>
    <p:extLst>
      <p:ext uri="{BB962C8B-B14F-4D97-AF65-F5344CB8AC3E}">
        <p14:creationId xmlns:p14="http://schemas.microsoft.com/office/powerpoint/2010/main" val="202608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11811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808A6-F56E-954B-AB0E-8E52F85E5E40}" type="datetime1">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5C2EA-F343-8F42-A0FE-326D31CDBB48}" type="slidenum">
              <a:rPr lang="en-US" smtClean="0"/>
              <a:t>‹Nº›</a:t>
            </a:fld>
            <a:endParaRPr lang="en-US"/>
          </a:p>
        </p:txBody>
      </p:sp>
      <p:cxnSp>
        <p:nvCxnSpPr>
          <p:cNvPr id="7" name="Straight Connector 6"/>
          <p:cNvCxnSpPr/>
          <p:nvPr userDrawn="1"/>
        </p:nvCxnSpPr>
        <p:spPr>
          <a:xfrm>
            <a:off x="0" y="1181101"/>
            <a:ext cx="12192000" cy="0"/>
          </a:xfrm>
          <a:prstGeom prst="line">
            <a:avLst/>
          </a:prstGeom>
          <a:ln w="57150">
            <a:solidFill>
              <a:schemeClr val="accent4">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3">
            <a:alphaModFix amt="59000"/>
            <a:extLst>
              <a:ext uri="{28A0092B-C50C-407E-A947-70E740481C1C}">
                <a14:useLocalDpi xmlns:a14="http://schemas.microsoft.com/office/drawing/2010/main" val="0"/>
              </a:ext>
            </a:extLst>
          </a:blip>
          <a:stretch>
            <a:fillRect/>
          </a:stretch>
        </p:blipFill>
        <p:spPr>
          <a:xfrm>
            <a:off x="11269945" y="51661"/>
            <a:ext cx="769443" cy="950053"/>
          </a:xfrm>
          <a:prstGeom prst="rect">
            <a:avLst/>
          </a:prstGeom>
        </p:spPr>
      </p:pic>
    </p:spTree>
    <p:extLst>
      <p:ext uri="{BB962C8B-B14F-4D97-AF65-F5344CB8AC3E}">
        <p14:creationId xmlns:p14="http://schemas.microsoft.com/office/powerpoint/2010/main" val="1766692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larendon" charset="0"/>
          <a:ea typeface="Clarendon" charset="0"/>
          <a:cs typeface="Clarendon" charset="0"/>
        </a:defRPr>
      </a:lvl1pPr>
    </p:titleStyle>
    <p:bodyStyle>
      <a:lvl1pPr marL="228600" indent="-228600" algn="l" defTabSz="914400" rtl="0" eaLnBrk="1" latinLnBrk="0" hangingPunct="1">
        <a:lnSpc>
          <a:spcPct val="90000"/>
        </a:lnSpc>
        <a:spcBef>
          <a:spcPts val="1000"/>
        </a:spcBef>
        <a:buFont typeface="Arial"/>
        <a:buChar char="•"/>
        <a:defRPr sz="2200" kern="1200">
          <a:solidFill>
            <a:schemeClr val="tx1"/>
          </a:solidFill>
          <a:latin typeface="Times" charset="0"/>
          <a:ea typeface="Times" charset="0"/>
          <a:cs typeface="Times" charset="0"/>
        </a:defRPr>
      </a:lvl1pPr>
      <a:lvl2pPr marL="685800" indent="-228600" algn="l" defTabSz="914400" rtl="0" eaLnBrk="1" latinLnBrk="0" hangingPunct="1">
        <a:lnSpc>
          <a:spcPct val="90000"/>
        </a:lnSpc>
        <a:spcBef>
          <a:spcPts val="500"/>
        </a:spcBef>
        <a:buFont typeface="Arial"/>
        <a:buChar char="•"/>
        <a:defRPr sz="2000" kern="1200">
          <a:solidFill>
            <a:schemeClr val="tx1"/>
          </a:solidFill>
          <a:latin typeface="Times" charset="0"/>
          <a:ea typeface="Times" charset="0"/>
          <a:cs typeface="Times" charset="0"/>
        </a:defRPr>
      </a:lvl2pPr>
      <a:lvl3pPr marL="1143000" indent="-228600" algn="l" defTabSz="914400" rtl="0" eaLnBrk="1" latinLnBrk="0" hangingPunct="1">
        <a:lnSpc>
          <a:spcPct val="90000"/>
        </a:lnSpc>
        <a:spcBef>
          <a:spcPts val="500"/>
        </a:spcBef>
        <a:buFont typeface="Arial"/>
        <a:buChar char="•"/>
        <a:defRPr sz="1800" kern="1200">
          <a:solidFill>
            <a:schemeClr val="tx1"/>
          </a:solidFill>
          <a:latin typeface="Times" charset="0"/>
          <a:ea typeface="Times" charset="0"/>
          <a:cs typeface="Times" charset="0"/>
        </a:defRPr>
      </a:lvl3pPr>
      <a:lvl4pPr marL="1600200" indent="-228600" algn="l" defTabSz="914400" rtl="0" eaLnBrk="1" latinLnBrk="0" hangingPunct="1">
        <a:lnSpc>
          <a:spcPct val="90000"/>
        </a:lnSpc>
        <a:spcBef>
          <a:spcPts val="500"/>
        </a:spcBef>
        <a:buFont typeface="Arial"/>
        <a:buChar char="•"/>
        <a:defRPr sz="1600" kern="1200">
          <a:solidFill>
            <a:schemeClr val="tx1"/>
          </a:solidFill>
          <a:latin typeface="Times" charset="0"/>
          <a:ea typeface="Times" charset="0"/>
          <a:cs typeface="Times" charset="0"/>
        </a:defRPr>
      </a:lvl4pPr>
      <a:lvl5pPr marL="2057400" indent="-228600" algn="l" defTabSz="914400" rtl="0" eaLnBrk="1" latinLnBrk="0" hangingPunct="1">
        <a:lnSpc>
          <a:spcPct val="90000"/>
        </a:lnSpc>
        <a:spcBef>
          <a:spcPts val="500"/>
        </a:spcBef>
        <a:buFont typeface="Arial"/>
        <a:buChar char="•"/>
        <a:defRPr sz="1400" kern="1200">
          <a:solidFill>
            <a:schemeClr val="tx1"/>
          </a:solidFill>
          <a:latin typeface="Times" charset="0"/>
          <a:ea typeface="Times" charset="0"/>
          <a:cs typeface="Time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7EC9C-196D-7148-9ED4-F6466DD0A175}"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12628-3F8B-574A-801B-55681FB90FE7}" type="slidenum">
              <a:rPr lang="en-US" smtClean="0"/>
              <a:t>‹Nº›</a:t>
            </a:fld>
            <a:endParaRPr lang="en-US"/>
          </a:p>
        </p:txBody>
      </p:sp>
    </p:spTree>
    <p:extLst>
      <p:ext uri="{BB962C8B-B14F-4D97-AF65-F5344CB8AC3E}">
        <p14:creationId xmlns:p14="http://schemas.microsoft.com/office/powerpoint/2010/main" val="1513116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9-22 at 1.49.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31763"/>
            <a:ext cx="9144000" cy="6349887"/>
          </a:xfrm>
          <a:prstGeom prst="rect">
            <a:avLst/>
          </a:prstGeom>
        </p:spPr>
      </p:pic>
      <p:pic>
        <p:nvPicPr>
          <p:cNvPr id="5" name="Imagen 4">
            <a:extLst>
              <a:ext uri="{FF2B5EF4-FFF2-40B4-BE49-F238E27FC236}">
                <a16:creationId xmlns:a16="http://schemas.microsoft.com/office/drawing/2014/main" id="{E9DADA37-10E9-5F13-DF2F-116BD6B7FE17}"/>
              </a:ext>
            </a:extLst>
          </p:cNvPr>
          <p:cNvPicPr>
            <a:picLocks noChangeAspect="1"/>
          </p:cNvPicPr>
          <p:nvPr/>
        </p:nvPicPr>
        <p:blipFill>
          <a:blip r:embed="rId3"/>
          <a:stretch>
            <a:fillRect/>
          </a:stretch>
        </p:blipFill>
        <p:spPr>
          <a:xfrm>
            <a:off x="5135452" y="231763"/>
            <a:ext cx="1921095" cy="2714030"/>
          </a:xfrm>
          <a:prstGeom prst="rect">
            <a:avLst/>
          </a:prstGeom>
        </p:spPr>
      </p:pic>
    </p:spTree>
    <p:extLst>
      <p:ext uri="{BB962C8B-B14F-4D97-AF65-F5344CB8AC3E}">
        <p14:creationId xmlns:p14="http://schemas.microsoft.com/office/powerpoint/2010/main" val="138447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C0E3-59FF-4FBD-8E86-24FFB0FAFEA3}"/>
              </a:ext>
            </a:extLst>
          </p:cNvPr>
          <p:cNvSpPr>
            <a:spLocks noGrp="1"/>
          </p:cNvSpPr>
          <p:nvPr>
            <p:ph type="title"/>
          </p:nvPr>
        </p:nvSpPr>
        <p:spPr/>
        <p:txBody>
          <a:bodyPr/>
          <a:lstStyle/>
          <a:p>
            <a:r>
              <a:rPr lang="es-AR" dirty="0"/>
              <a:t>Situación actual</a:t>
            </a:r>
          </a:p>
        </p:txBody>
      </p:sp>
      <p:sp>
        <p:nvSpPr>
          <p:cNvPr id="3" name="Content Placeholder 2">
            <a:extLst>
              <a:ext uri="{FF2B5EF4-FFF2-40B4-BE49-F238E27FC236}">
                <a16:creationId xmlns:a16="http://schemas.microsoft.com/office/drawing/2014/main" id="{48264106-E247-405E-8F9B-47A7924B4E70}"/>
              </a:ext>
            </a:extLst>
          </p:cNvPr>
          <p:cNvSpPr>
            <a:spLocks noGrp="1"/>
          </p:cNvSpPr>
          <p:nvPr>
            <p:ph idx="1"/>
          </p:nvPr>
        </p:nvSpPr>
        <p:spPr>
          <a:xfrm>
            <a:off x="499153" y="1386875"/>
            <a:ext cx="8881153" cy="5466854"/>
          </a:xfrm>
        </p:spPr>
        <p:txBody>
          <a:bodyPr>
            <a:noAutofit/>
          </a:bodyPr>
          <a:lstStyle/>
          <a:p>
            <a:pPr marL="0" indent="0">
              <a:buSzPct val="50000"/>
              <a:buNone/>
            </a:pPr>
            <a:r>
              <a:rPr lang="es-ES" sz="1600" dirty="0">
                <a:latin typeface="+mn-lt"/>
              </a:rPr>
              <a:t>- Los índices de rotación no volvieron a los valores pre pandemia.</a:t>
            </a:r>
          </a:p>
          <a:p>
            <a:pPr marL="0" indent="0">
              <a:buSzPct val="50000"/>
              <a:buNone/>
            </a:pPr>
            <a:r>
              <a:rPr lang="es-ES" sz="1600" dirty="0">
                <a:latin typeface="+mn-lt"/>
              </a:rPr>
              <a:t>- La gastronomía en su totalidad quedó muy golpeada, muchos trabajadores decidieron cambiar de rubro.</a:t>
            </a:r>
          </a:p>
          <a:p>
            <a:pPr marL="0" indent="0">
              <a:buNone/>
            </a:pPr>
            <a:r>
              <a:rPr lang="es-ES" sz="1600" dirty="0">
                <a:latin typeface="+mn-lt"/>
              </a:rPr>
              <a:t>- Actualmente tenemos muchas nuevas oportunidades de negocio lo que genera una gran cantidad de vacantes. Estas, a pesar del esfuerzo de nuestros reclutadores, no logramos cubrir debido a la gran rotación de personal.</a:t>
            </a:r>
          </a:p>
          <a:p>
            <a:pPr marL="0" indent="0">
              <a:buNone/>
            </a:pPr>
            <a:endParaRPr lang="es-ES" sz="1800" dirty="0">
              <a:latin typeface="+mn-lt"/>
            </a:endParaRPr>
          </a:p>
          <a:p>
            <a:pPr marL="0" indent="0">
              <a:buNone/>
            </a:pPr>
            <a:endParaRPr lang="es-ES" sz="1800" dirty="0">
              <a:latin typeface="+mn-lt"/>
            </a:endParaRPr>
          </a:p>
          <a:p>
            <a:pPr marL="0" indent="0">
              <a:buNone/>
            </a:pPr>
            <a:endParaRPr lang="es-ES" sz="1800" dirty="0">
              <a:latin typeface="+mn-lt"/>
            </a:endParaRPr>
          </a:p>
          <a:p>
            <a:pPr marL="0" indent="0">
              <a:buNone/>
            </a:pPr>
            <a:endParaRPr lang="es-ES" sz="1800" dirty="0">
              <a:latin typeface="+mn-lt"/>
            </a:endParaRPr>
          </a:p>
          <a:p>
            <a:pPr marL="0" indent="0">
              <a:buNone/>
            </a:pPr>
            <a:endParaRPr lang="es-ES" sz="1800" dirty="0">
              <a:latin typeface="+mn-lt"/>
            </a:endParaRPr>
          </a:p>
          <a:p>
            <a:pPr marL="0" indent="0">
              <a:buNone/>
            </a:pPr>
            <a:endParaRPr lang="es-ES" sz="1400" dirty="0">
              <a:latin typeface="+mn-lt"/>
            </a:endParaRPr>
          </a:p>
          <a:p>
            <a:pPr marL="0" indent="0">
              <a:buNone/>
            </a:pPr>
            <a:r>
              <a:rPr lang="es-ES" sz="1600" dirty="0">
                <a:latin typeface="+mn-lt"/>
              </a:rPr>
              <a:t>- Detectamos que la gran mayoría de los egresos corresponden a trabajadores que no superan el periodo de prueba (primeros 3 meses). Esto ya sea por decisión de la empresa o por renuncia del trabajador.</a:t>
            </a:r>
          </a:p>
          <a:p>
            <a:pPr marL="0" indent="0">
              <a:buNone/>
            </a:pPr>
            <a:endParaRPr lang="es-ES" sz="1600" b="1" dirty="0">
              <a:latin typeface="+mn-lt"/>
            </a:endParaRPr>
          </a:p>
          <a:p>
            <a:pPr marL="0" indent="0">
              <a:buNone/>
            </a:pPr>
            <a:r>
              <a:rPr lang="es-ES" sz="1600" b="1" dirty="0">
                <a:latin typeface="+mn-lt"/>
              </a:rPr>
              <a:t>Se precisa generar una herramienta para mejorar el proceso de selección de personal.</a:t>
            </a:r>
            <a:endParaRPr lang="es-AR" sz="1800" dirty="0">
              <a:latin typeface="+mn-lt"/>
            </a:endParaRPr>
          </a:p>
          <a:p>
            <a:endParaRPr lang="es-AR" sz="1800" dirty="0">
              <a:latin typeface="+mn-lt"/>
            </a:endParaRPr>
          </a:p>
        </p:txBody>
      </p:sp>
      <p:pic>
        <p:nvPicPr>
          <p:cNvPr id="4" name="Picture 2" descr="Pan cerca de aguacate a bordo Foto Gratis">
            <a:extLst>
              <a:ext uri="{FF2B5EF4-FFF2-40B4-BE49-F238E27FC236}">
                <a16:creationId xmlns:a16="http://schemas.microsoft.com/office/drawing/2014/main" id="{2BCF67BA-6D38-4AA2-A081-2C9D21812F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9746"/>
          <a:stretch/>
        </p:blipFill>
        <p:spPr bwMode="auto">
          <a:xfrm rot="16200000">
            <a:off x="8070506" y="2761905"/>
            <a:ext cx="5580555" cy="2611631"/>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18FA744F-FE6F-99B3-E707-0BD3A43DD0DF}"/>
              </a:ext>
            </a:extLst>
          </p:cNvPr>
          <p:cNvPicPr>
            <a:picLocks noChangeAspect="1"/>
          </p:cNvPicPr>
          <p:nvPr/>
        </p:nvPicPr>
        <p:blipFill>
          <a:blip r:embed="rId3"/>
          <a:stretch>
            <a:fillRect/>
          </a:stretch>
        </p:blipFill>
        <p:spPr>
          <a:xfrm>
            <a:off x="1723388" y="2859656"/>
            <a:ext cx="6232333" cy="2201246"/>
          </a:xfrm>
          <a:prstGeom prst="rect">
            <a:avLst/>
          </a:prstGeom>
        </p:spPr>
      </p:pic>
      <p:pic>
        <p:nvPicPr>
          <p:cNvPr id="10" name="Imagen 9">
            <a:extLst>
              <a:ext uri="{FF2B5EF4-FFF2-40B4-BE49-F238E27FC236}">
                <a16:creationId xmlns:a16="http://schemas.microsoft.com/office/drawing/2014/main" id="{EB3A5B85-EDE1-BCF6-B15C-B06574E3DCC0}"/>
              </a:ext>
            </a:extLst>
          </p:cNvPr>
          <p:cNvPicPr>
            <a:picLocks noChangeAspect="1"/>
          </p:cNvPicPr>
          <p:nvPr/>
        </p:nvPicPr>
        <p:blipFill>
          <a:blip r:embed="rId4"/>
          <a:stretch>
            <a:fillRect/>
          </a:stretch>
        </p:blipFill>
        <p:spPr>
          <a:xfrm>
            <a:off x="11262943" y="0"/>
            <a:ext cx="796785" cy="1125659"/>
          </a:xfrm>
          <a:prstGeom prst="rect">
            <a:avLst/>
          </a:prstGeom>
        </p:spPr>
      </p:pic>
    </p:spTree>
    <p:extLst>
      <p:ext uri="{BB962C8B-B14F-4D97-AF65-F5344CB8AC3E}">
        <p14:creationId xmlns:p14="http://schemas.microsoft.com/office/powerpoint/2010/main" val="162814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C0E3-59FF-4FBD-8E86-24FFB0FAFEA3}"/>
              </a:ext>
            </a:extLst>
          </p:cNvPr>
          <p:cNvSpPr>
            <a:spLocks noGrp="1"/>
          </p:cNvSpPr>
          <p:nvPr>
            <p:ph type="title"/>
          </p:nvPr>
        </p:nvSpPr>
        <p:spPr/>
        <p:txBody>
          <a:bodyPr/>
          <a:lstStyle/>
          <a:p>
            <a:r>
              <a:rPr lang="es-AR" dirty="0"/>
              <a:t>Modelo de Machine </a:t>
            </a:r>
            <a:r>
              <a:rPr lang="es-AR" dirty="0" err="1"/>
              <a:t>Learning</a:t>
            </a:r>
            <a:endParaRPr lang="es-AR" dirty="0"/>
          </a:p>
        </p:txBody>
      </p:sp>
      <p:pic>
        <p:nvPicPr>
          <p:cNvPr id="8" name="Picture 6" descr="Qué es el aprendizaje automático? | Oracle Argentina">
            <a:extLst>
              <a:ext uri="{FF2B5EF4-FFF2-40B4-BE49-F238E27FC236}">
                <a16:creationId xmlns:a16="http://schemas.microsoft.com/office/drawing/2014/main" id="{27399913-0843-A162-2ECE-366DC3844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20" y="3548947"/>
            <a:ext cx="3776812" cy="26977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8264106-E247-405E-8F9B-47A7924B4E70}"/>
              </a:ext>
            </a:extLst>
          </p:cNvPr>
          <p:cNvSpPr>
            <a:spLocks noGrp="1"/>
          </p:cNvSpPr>
          <p:nvPr>
            <p:ph idx="1"/>
          </p:nvPr>
        </p:nvSpPr>
        <p:spPr>
          <a:xfrm>
            <a:off x="422694" y="1465301"/>
            <a:ext cx="9057736" cy="1935786"/>
          </a:xfrm>
        </p:spPr>
        <p:txBody>
          <a:bodyPr>
            <a:noAutofit/>
          </a:bodyPr>
          <a:lstStyle/>
          <a:p>
            <a:pPr marL="0" indent="0">
              <a:buNone/>
            </a:pPr>
            <a:r>
              <a:rPr lang="es-ES" sz="1600" dirty="0">
                <a:latin typeface="+mn-lt"/>
              </a:rPr>
              <a:t>Se sugiere la creación de un modelo capaz de predecir si un nuevo candidato superará o no el periodo de prueba. Esta herramienta se suma al análisis del reclutador al momento de la selección de personal, se trata de un </a:t>
            </a:r>
            <a:r>
              <a:rPr lang="es-ES" sz="1600" b="1" dirty="0">
                <a:latin typeface="+mn-lt"/>
              </a:rPr>
              <a:t>complemento</a:t>
            </a:r>
            <a:r>
              <a:rPr lang="es-ES" sz="1600" dirty="0">
                <a:latin typeface="+mn-lt"/>
              </a:rPr>
              <a:t>.</a:t>
            </a:r>
          </a:p>
          <a:p>
            <a:pPr marL="0" indent="0">
              <a:buNone/>
            </a:pPr>
            <a:r>
              <a:rPr lang="es-ES" sz="1600" dirty="0">
                <a:latin typeface="+mn-lt"/>
              </a:rPr>
              <a:t>La herramienta será utilizada sólo para la selección de personal de posiciones con más rotación: equipo de Salón y equipo de Cocina, ambos de sucursales.</a:t>
            </a:r>
          </a:p>
          <a:p>
            <a:pPr marL="0" indent="0">
              <a:buNone/>
            </a:pPr>
            <a:r>
              <a:rPr lang="es-ES" sz="1600" dirty="0">
                <a:latin typeface="+mn-lt"/>
              </a:rPr>
              <a:t>Desde RRHH nos proveen de un Archivo Nómina con los datos de todos los trabajadores en cuestión y se inició un relevamiento de Cualidades LPQ.</a:t>
            </a:r>
            <a:endParaRPr lang="es-AR" sz="1600" dirty="0">
              <a:latin typeface="+mn-lt"/>
            </a:endParaRPr>
          </a:p>
          <a:p>
            <a:pPr marL="0" indent="0">
              <a:buNone/>
            </a:pPr>
            <a:endParaRPr lang="es-AR" sz="1800" dirty="0">
              <a:latin typeface="+mn-lt"/>
            </a:endParaRPr>
          </a:p>
        </p:txBody>
      </p:sp>
      <p:sp>
        <p:nvSpPr>
          <p:cNvPr id="10" name="CuadroTexto 9">
            <a:extLst>
              <a:ext uri="{FF2B5EF4-FFF2-40B4-BE49-F238E27FC236}">
                <a16:creationId xmlns:a16="http://schemas.microsoft.com/office/drawing/2014/main" id="{A6EB509D-87DD-2D35-8193-7ACCDF67A24A}"/>
              </a:ext>
            </a:extLst>
          </p:cNvPr>
          <p:cNvSpPr txBox="1"/>
          <p:nvPr/>
        </p:nvSpPr>
        <p:spPr>
          <a:xfrm>
            <a:off x="4437331" y="3548947"/>
            <a:ext cx="6768381" cy="2308324"/>
          </a:xfrm>
          <a:prstGeom prst="rect">
            <a:avLst/>
          </a:prstGeom>
          <a:noFill/>
        </p:spPr>
        <p:txBody>
          <a:bodyPr wrap="square">
            <a:spAutoFit/>
          </a:bodyPr>
          <a:lstStyle/>
          <a:p>
            <a:pPr marL="0" indent="0">
              <a:buNone/>
            </a:pPr>
            <a:r>
              <a:rPr lang="es-AR" sz="1600" dirty="0">
                <a:latin typeface="+mn-lt"/>
              </a:rPr>
              <a:t>Funcionamiento</a:t>
            </a:r>
          </a:p>
          <a:p>
            <a:pPr marL="0" indent="0">
              <a:buNone/>
            </a:pPr>
            <a:endParaRPr lang="es-AR" sz="1600" dirty="0">
              <a:latin typeface="+mn-lt"/>
            </a:endParaRPr>
          </a:p>
          <a:p>
            <a:pPr marL="0" indent="0">
              <a:buNone/>
            </a:pPr>
            <a:r>
              <a:rPr lang="es-ES" sz="1600" dirty="0">
                <a:latin typeface="+mn-lt"/>
              </a:rPr>
              <a:t>- El reclutador deberá completar un archivo Excel con los datos del trabajador y sus Cualidades LPQ (siendo lo más objetivo posible).</a:t>
            </a:r>
          </a:p>
          <a:p>
            <a:pPr marL="0" indent="0">
              <a:buNone/>
            </a:pPr>
            <a:r>
              <a:rPr lang="es-ES" sz="1600" dirty="0">
                <a:latin typeface="+mn-lt"/>
              </a:rPr>
              <a:t>- Los datos serán probados en el Modelo arrojando un resultado que será utilizado como soporte para la toma de decisión.</a:t>
            </a:r>
          </a:p>
          <a:p>
            <a:pPr marL="0" indent="0">
              <a:buNone/>
            </a:pPr>
            <a:r>
              <a:rPr lang="es-ES" sz="1600" dirty="0">
                <a:latin typeface="+mn-lt"/>
              </a:rPr>
              <a:t>- En caso de que el candidato ingrese a la compañía, sus datos pasarán a formar parte de la base de datos.</a:t>
            </a:r>
          </a:p>
          <a:p>
            <a:pPr marL="0" indent="0">
              <a:buNone/>
            </a:pPr>
            <a:r>
              <a:rPr lang="es-ES" sz="1600" dirty="0">
                <a:latin typeface="+mn-lt"/>
              </a:rPr>
              <a:t>- Se realizará un relevamiento de datos del personal activo cada 3 meses.</a:t>
            </a:r>
            <a:endParaRPr lang="es-AR" sz="1600" dirty="0">
              <a:latin typeface="+mn-lt"/>
            </a:endParaRPr>
          </a:p>
        </p:txBody>
      </p:sp>
      <p:pic>
        <p:nvPicPr>
          <p:cNvPr id="13" name="Imagen 12">
            <a:extLst>
              <a:ext uri="{FF2B5EF4-FFF2-40B4-BE49-F238E27FC236}">
                <a16:creationId xmlns:a16="http://schemas.microsoft.com/office/drawing/2014/main" id="{4E0DDD8D-AF59-F849-7F20-17707AEF2FDA}"/>
              </a:ext>
            </a:extLst>
          </p:cNvPr>
          <p:cNvPicPr>
            <a:picLocks noChangeAspect="1"/>
          </p:cNvPicPr>
          <p:nvPr/>
        </p:nvPicPr>
        <p:blipFill>
          <a:blip r:embed="rId3"/>
          <a:stretch>
            <a:fillRect/>
          </a:stretch>
        </p:blipFill>
        <p:spPr>
          <a:xfrm>
            <a:off x="11262943" y="0"/>
            <a:ext cx="796785" cy="1125659"/>
          </a:xfrm>
          <a:prstGeom prst="rect">
            <a:avLst/>
          </a:prstGeom>
        </p:spPr>
      </p:pic>
    </p:spTree>
    <p:extLst>
      <p:ext uri="{BB962C8B-B14F-4D97-AF65-F5344CB8AC3E}">
        <p14:creationId xmlns:p14="http://schemas.microsoft.com/office/powerpoint/2010/main" val="167125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5533-6BC4-422A-8F0C-0513782DC1D2}"/>
              </a:ext>
            </a:extLst>
          </p:cNvPr>
          <p:cNvSpPr>
            <a:spLocks noGrp="1"/>
          </p:cNvSpPr>
          <p:nvPr>
            <p:ph type="title"/>
          </p:nvPr>
        </p:nvSpPr>
        <p:spPr/>
        <p:txBody>
          <a:bodyPr/>
          <a:lstStyle/>
          <a:p>
            <a:r>
              <a:rPr lang="es-ES" dirty="0"/>
              <a:t>¿Q</a:t>
            </a:r>
            <a:r>
              <a:rPr lang="es-AR" dirty="0" err="1"/>
              <a:t>ué</a:t>
            </a:r>
            <a:r>
              <a:rPr lang="es-AR" dirty="0"/>
              <a:t> son las Cualidades LPQ?</a:t>
            </a:r>
          </a:p>
        </p:txBody>
      </p:sp>
      <p:sp>
        <p:nvSpPr>
          <p:cNvPr id="5" name="CuadroTexto 17"/>
          <p:cNvSpPr txBox="1">
            <a:spLocks noGrp="1"/>
          </p:cNvSpPr>
          <p:nvPr>
            <p:ph idx="1"/>
          </p:nvPr>
        </p:nvSpPr>
        <p:spPr>
          <a:xfrm>
            <a:off x="450761" y="1524000"/>
            <a:ext cx="11290478" cy="968470"/>
          </a:xfrm>
          <a:prstGeom prst="rect">
            <a:avLst/>
          </a:prstGeom>
          <a:noFill/>
        </p:spPr>
        <p:txBody>
          <a:bodyPr wrap="square" rtlCol="0">
            <a:spAutoFit/>
          </a:bodyPr>
          <a:lstStyle/>
          <a:p>
            <a:pPr marL="0" indent="0">
              <a:buNone/>
            </a:pPr>
            <a:r>
              <a:rPr lang="es-ES" sz="1800" dirty="0">
                <a:latin typeface="+mn-lt"/>
              </a:rPr>
              <a:t>Los reclutadores cuentan con una guía basada en 10 cualidades que debe tener un trabajador de LPQ.</a:t>
            </a:r>
          </a:p>
          <a:p>
            <a:pPr marL="0" indent="0">
              <a:buNone/>
            </a:pPr>
            <a:r>
              <a:rPr lang="es-ES" sz="1800" dirty="0">
                <a:latin typeface="+mn-lt"/>
              </a:rPr>
              <a:t>Procedo a detallar las cualidades no así como pueden mostrarse durante el proceso de la entrevista porque no es de interés para el presente trabajo</a:t>
            </a:r>
            <a:r>
              <a:rPr lang="es-AR" sz="1800" dirty="0">
                <a:latin typeface="+mn-lt"/>
              </a:rPr>
              <a:t>.</a:t>
            </a:r>
          </a:p>
        </p:txBody>
      </p:sp>
      <p:pic>
        <p:nvPicPr>
          <p:cNvPr id="6" name="Imagen 5">
            <a:extLst>
              <a:ext uri="{FF2B5EF4-FFF2-40B4-BE49-F238E27FC236}">
                <a16:creationId xmlns:a16="http://schemas.microsoft.com/office/drawing/2014/main" id="{F86E07B9-B519-72BA-AEF9-AB8FBD51209E}"/>
              </a:ext>
            </a:extLst>
          </p:cNvPr>
          <p:cNvPicPr>
            <a:picLocks noChangeAspect="1"/>
          </p:cNvPicPr>
          <p:nvPr/>
        </p:nvPicPr>
        <p:blipFill rotWithShape="1">
          <a:blip r:embed="rId2"/>
          <a:srcRect l="1308" t="1732" r="1250" b="1940"/>
          <a:stretch/>
        </p:blipFill>
        <p:spPr>
          <a:xfrm>
            <a:off x="6400799" y="3006578"/>
            <a:ext cx="5658929" cy="3678894"/>
          </a:xfrm>
          <a:prstGeom prst="rect">
            <a:avLst/>
          </a:prstGeom>
        </p:spPr>
      </p:pic>
      <p:pic>
        <p:nvPicPr>
          <p:cNvPr id="10" name="Imagen 9">
            <a:extLst>
              <a:ext uri="{FF2B5EF4-FFF2-40B4-BE49-F238E27FC236}">
                <a16:creationId xmlns:a16="http://schemas.microsoft.com/office/drawing/2014/main" id="{0733EB57-6F0D-C923-D5C9-86A5133EF45F}"/>
              </a:ext>
            </a:extLst>
          </p:cNvPr>
          <p:cNvPicPr>
            <a:picLocks noChangeAspect="1"/>
          </p:cNvPicPr>
          <p:nvPr/>
        </p:nvPicPr>
        <p:blipFill>
          <a:blip r:embed="rId3"/>
          <a:stretch>
            <a:fillRect/>
          </a:stretch>
        </p:blipFill>
        <p:spPr>
          <a:xfrm>
            <a:off x="297763" y="2662685"/>
            <a:ext cx="5798237" cy="4126302"/>
          </a:xfrm>
          <a:prstGeom prst="rect">
            <a:avLst/>
          </a:prstGeom>
        </p:spPr>
      </p:pic>
      <p:sp>
        <p:nvSpPr>
          <p:cNvPr id="11" name="CuadroTexto 10">
            <a:extLst>
              <a:ext uri="{FF2B5EF4-FFF2-40B4-BE49-F238E27FC236}">
                <a16:creationId xmlns:a16="http://schemas.microsoft.com/office/drawing/2014/main" id="{DEB8B513-E9E2-8D5B-9570-B651741F5E53}"/>
              </a:ext>
            </a:extLst>
          </p:cNvPr>
          <p:cNvSpPr txBox="1"/>
          <p:nvPr/>
        </p:nvSpPr>
        <p:spPr>
          <a:xfrm>
            <a:off x="6083300" y="2668024"/>
            <a:ext cx="5807538" cy="338554"/>
          </a:xfrm>
          <a:prstGeom prst="rect">
            <a:avLst/>
          </a:prstGeom>
          <a:noFill/>
        </p:spPr>
        <p:txBody>
          <a:bodyPr wrap="square" rtlCol="0">
            <a:spAutoFit/>
          </a:bodyPr>
          <a:lstStyle/>
          <a:p>
            <a:pPr algn="ctr"/>
            <a:r>
              <a:rPr lang="es-ES" sz="1600" i="1" dirty="0"/>
              <a:t>Resultado del primer relevamiento de cualidades</a:t>
            </a:r>
            <a:endParaRPr lang="es-AR" sz="1600" i="1" dirty="0"/>
          </a:p>
        </p:txBody>
      </p:sp>
      <p:pic>
        <p:nvPicPr>
          <p:cNvPr id="12" name="Imagen 11">
            <a:extLst>
              <a:ext uri="{FF2B5EF4-FFF2-40B4-BE49-F238E27FC236}">
                <a16:creationId xmlns:a16="http://schemas.microsoft.com/office/drawing/2014/main" id="{ED574748-8906-96B7-8CE3-253F1FB49D58}"/>
              </a:ext>
            </a:extLst>
          </p:cNvPr>
          <p:cNvPicPr>
            <a:picLocks noChangeAspect="1"/>
          </p:cNvPicPr>
          <p:nvPr/>
        </p:nvPicPr>
        <p:blipFill>
          <a:blip r:embed="rId4"/>
          <a:stretch>
            <a:fillRect/>
          </a:stretch>
        </p:blipFill>
        <p:spPr>
          <a:xfrm>
            <a:off x="11262943" y="0"/>
            <a:ext cx="796785" cy="1125659"/>
          </a:xfrm>
          <a:prstGeom prst="rect">
            <a:avLst/>
          </a:prstGeom>
        </p:spPr>
      </p:pic>
    </p:spTree>
    <p:extLst>
      <p:ext uri="{BB962C8B-B14F-4D97-AF65-F5344CB8AC3E}">
        <p14:creationId xmlns:p14="http://schemas.microsoft.com/office/powerpoint/2010/main" val="345399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C0E3-59FF-4FBD-8E86-24FFB0FAFEA3}"/>
              </a:ext>
            </a:extLst>
          </p:cNvPr>
          <p:cNvSpPr>
            <a:spLocks noGrp="1"/>
          </p:cNvSpPr>
          <p:nvPr>
            <p:ph type="title"/>
          </p:nvPr>
        </p:nvSpPr>
        <p:spPr/>
        <p:txBody>
          <a:bodyPr/>
          <a:lstStyle/>
          <a:p>
            <a:r>
              <a:rPr lang="es-AR" dirty="0"/>
              <a:t>Conclusiones</a:t>
            </a:r>
          </a:p>
        </p:txBody>
      </p:sp>
      <p:sp>
        <p:nvSpPr>
          <p:cNvPr id="3" name="Content Placeholder 2">
            <a:extLst>
              <a:ext uri="{FF2B5EF4-FFF2-40B4-BE49-F238E27FC236}">
                <a16:creationId xmlns:a16="http://schemas.microsoft.com/office/drawing/2014/main" id="{48264106-E247-405E-8F9B-47A7924B4E70}"/>
              </a:ext>
            </a:extLst>
          </p:cNvPr>
          <p:cNvSpPr>
            <a:spLocks noGrp="1"/>
          </p:cNvSpPr>
          <p:nvPr>
            <p:ph idx="1"/>
          </p:nvPr>
        </p:nvSpPr>
        <p:spPr>
          <a:xfrm>
            <a:off x="3131389" y="1274334"/>
            <a:ext cx="9060611" cy="1417108"/>
          </a:xfrm>
        </p:spPr>
        <p:txBody>
          <a:bodyPr>
            <a:noAutofit/>
          </a:bodyPr>
          <a:lstStyle/>
          <a:p>
            <a:pPr>
              <a:buFontTx/>
              <a:buChar char="-"/>
            </a:pPr>
            <a:r>
              <a:rPr lang="es-AR" sz="1400" dirty="0">
                <a:latin typeface="+mn-lt"/>
              </a:rPr>
              <a:t>Se trata de un modelo de Aprendizaje Supervisado.</a:t>
            </a:r>
          </a:p>
          <a:p>
            <a:pPr>
              <a:buFontTx/>
              <a:buChar char="-"/>
            </a:pPr>
            <a:r>
              <a:rPr lang="es-AR" sz="1400" dirty="0">
                <a:latin typeface="+mn-lt"/>
              </a:rPr>
              <a:t>Como el relevamiento de información se realizó recientemente, no se cuenta con suficiente información de los trabajadores que ya no forman parte de la compañía. Esto dificulta una correcta elección del modelo.</a:t>
            </a:r>
          </a:p>
          <a:p>
            <a:pPr>
              <a:buFontTx/>
              <a:buChar char="-"/>
            </a:pPr>
            <a:r>
              <a:rPr lang="es-AR" sz="1400" dirty="0">
                <a:latin typeface="+mn-lt"/>
              </a:rPr>
              <a:t>La intención del proyecto es recopilar constantemente nuevos datos para mejorar la eficacia del modelo.</a:t>
            </a:r>
          </a:p>
          <a:p>
            <a:pPr>
              <a:buFontTx/>
              <a:buChar char="-"/>
            </a:pPr>
            <a:r>
              <a:rPr lang="es-AR" sz="1400" dirty="0">
                <a:latin typeface="+mn-lt"/>
              </a:rPr>
              <a:t>Con la información actual se realizo una comparación de posibles modelos y estos fueron los resultados.</a:t>
            </a:r>
          </a:p>
          <a:p>
            <a:pPr marL="0" indent="0">
              <a:buNone/>
            </a:pPr>
            <a:endParaRPr lang="es-AR" sz="1600" dirty="0">
              <a:latin typeface="+mn-lt"/>
            </a:endParaRPr>
          </a:p>
          <a:p>
            <a:endParaRPr lang="es-AR" sz="1800" dirty="0">
              <a:latin typeface="+mn-lt"/>
            </a:endParaRPr>
          </a:p>
          <a:p>
            <a:endParaRPr lang="es-AR" sz="1800" dirty="0">
              <a:latin typeface="+mn-lt"/>
            </a:endParaRPr>
          </a:p>
          <a:p>
            <a:endParaRPr lang="es-AR" sz="1800" dirty="0">
              <a:latin typeface="+mn-lt"/>
            </a:endParaRPr>
          </a:p>
        </p:txBody>
      </p:sp>
      <p:pic>
        <p:nvPicPr>
          <p:cNvPr id="5" name="1 Imagen">
            <a:extLst>
              <a:ext uri="{FF2B5EF4-FFF2-40B4-BE49-F238E27FC236}">
                <a16:creationId xmlns:a16="http://schemas.microsoft.com/office/drawing/2014/main" id="{7145CCDC-7DCD-56CD-F18A-61F0EB64B8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05" r="48400"/>
          <a:stretch/>
        </p:blipFill>
        <p:spPr>
          <a:xfrm>
            <a:off x="0" y="1361913"/>
            <a:ext cx="3053688" cy="5466854"/>
          </a:xfrm>
          <a:prstGeom prst="rect">
            <a:avLst/>
          </a:prstGeom>
        </p:spPr>
      </p:pic>
      <p:pic>
        <p:nvPicPr>
          <p:cNvPr id="1034" name="Picture 10">
            <a:extLst>
              <a:ext uri="{FF2B5EF4-FFF2-40B4-BE49-F238E27FC236}">
                <a16:creationId xmlns:a16="http://schemas.microsoft.com/office/drawing/2014/main" id="{82B4FE1D-7A46-C928-0922-5BBACA9A3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927" y="3942161"/>
            <a:ext cx="3085256" cy="288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75B5836-29F0-BA1C-4CE1-03C7FB9267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248" y="3894972"/>
            <a:ext cx="3044571" cy="28800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47750927-5BB5-861D-5304-CEB92D4AC0AB}"/>
              </a:ext>
            </a:extLst>
          </p:cNvPr>
          <p:cNvSpPr txBox="1"/>
          <p:nvPr/>
        </p:nvSpPr>
        <p:spPr>
          <a:xfrm>
            <a:off x="3065907" y="4784959"/>
            <a:ext cx="1130061" cy="646331"/>
          </a:xfrm>
          <a:prstGeom prst="rect">
            <a:avLst/>
          </a:prstGeom>
          <a:noFill/>
        </p:spPr>
        <p:txBody>
          <a:bodyPr wrap="square" rtlCol="0">
            <a:spAutoFit/>
          </a:bodyPr>
          <a:lstStyle/>
          <a:p>
            <a:pPr algn="ctr"/>
            <a:r>
              <a:rPr lang="es-ES" dirty="0"/>
              <a:t>Regresión Logística</a:t>
            </a:r>
            <a:endParaRPr lang="es-AR" dirty="0"/>
          </a:p>
        </p:txBody>
      </p:sp>
      <p:sp>
        <p:nvSpPr>
          <p:cNvPr id="21" name="CuadroTexto 20">
            <a:extLst>
              <a:ext uri="{FF2B5EF4-FFF2-40B4-BE49-F238E27FC236}">
                <a16:creationId xmlns:a16="http://schemas.microsoft.com/office/drawing/2014/main" id="{1F260668-A617-8AB9-EE8C-739DD5BBCBD0}"/>
              </a:ext>
            </a:extLst>
          </p:cNvPr>
          <p:cNvSpPr txBox="1"/>
          <p:nvPr/>
        </p:nvSpPr>
        <p:spPr>
          <a:xfrm>
            <a:off x="7394268" y="4784960"/>
            <a:ext cx="1130061" cy="646331"/>
          </a:xfrm>
          <a:prstGeom prst="rect">
            <a:avLst/>
          </a:prstGeom>
          <a:noFill/>
        </p:spPr>
        <p:txBody>
          <a:bodyPr wrap="square" rtlCol="0">
            <a:spAutoFit/>
          </a:bodyPr>
          <a:lstStyle/>
          <a:p>
            <a:pPr algn="ctr"/>
            <a:r>
              <a:rPr lang="es-ES" dirty="0" err="1"/>
              <a:t>Random</a:t>
            </a:r>
            <a:r>
              <a:rPr lang="es-ES" dirty="0"/>
              <a:t> Forest</a:t>
            </a:r>
            <a:endParaRPr lang="es-AR" dirty="0"/>
          </a:p>
        </p:txBody>
      </p:sp>
      <p:pic>
        <p:nvPicPr>
          <p:cNvPr id="22" name="Imagen 21">
            <a:extLst>
              <a:ext uri="{FF2B5EF4-FFF2-40B4-BE49-F238E27FC236}">
                <a16:creationId xmlns:a16="http://schemas.microsoft.com/office/drawing/2014/main" id="{224BD0B5-15EC-40D2-48F2-FCC6261EE9E8}"/>
              </a:ext>
            </a:extLst>
          </p:cNvPr>
          <p:cNvPicPr>
            <a:picLocks noChangeAspect="1"/>
          </p:cNvPicPr>
          <p:nvPr/>
        </p:nvPicPr>
        <p:blipFill>
          <a:blip r:embed="rId5"/>
          <a:stretch>
            <a:fillRect/>
          </a:stretch>
        </p:blipFill>
        <p:spPr>
          <a:xfrm>
            <a:off x="11262943" y="0"/>
            <a:ext cx="796785" cy="1125659"/>
          </a:xfrm>
          <a:prstGeom prst="rect">
            <a:avLst/>
          </a:prstGeom>
        </p:spPr>
      </p:pic>
      <p:pic>
        <p:nvPicPr>
          <p:cNvPr id="1042" name="Picture 18">
            <a:extLst>
              <a:ext uri="{FF2B5EF4-FFF2-40B4-BE49-F238E27FC236}">
                <a16:creationId xmlns:a16="http://schemas.microsoft.com/office/drawing/2014/main" id="{697C0D4E-D299-E94B-65BB-CD038F9E11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42" y="2609629"/>
            <a:ext cx="5260082" cy="1381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84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34565</TotalTime>
  <Words>449</Words>
  <Application>Microsoft Office PowerPoint</Application>
  <PresentationFormat>Panorámica</PresentationFormat>
  <Paragraphs>36</Paragraphs>
  <Slides>5</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5</vt:i4>
      </vt:variant>
    </vt:vector>
  </HeadingPairs>
  <TitlesOfParts>
    <vt:vector size="12" baseType="lpstr">
      <vt:lpstr>Arial</vt:lpstr>
      <vt:lpstr>Calibri</vt:lpstr>
      <vt:lpstr>Calibri Light</vt:lpstr>
      <vt:lpstr>Clarendon</vt:lpstr>
      <vt:lpstr>Times</vt:lpstr>
      <vt:lpstr>Office Theme</vt:lpstr>
      <vt:lpstr>Custom Design</vt:lpstr>
      <vt:lpstr>Presentación de PowerPoint</vt:lpstr>
      <vt:lpstr>Situación actual</vt:lpstr>
      <vt:lpstr>Modelo de Machine Learning</vt:lpstr>
      <vt:lpstr>¿Qué son las Cualidades LPQ?</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 Gutierrez</dc:creator>
  <cp:lastModifiedBy>Daniel Lopez</cp:lastModifiedBy>
  <cp:revision>68</cp:revision>
  <cp:lastPrinted>2017-06-18T20:49:20Z</cp:lastPrinted>
  <dcterms:created xsi:type="dcterms:W3CDTF">2017-06-02T16:36:40Z</dcterms:created>
  <dcterms:modified xsi:type="dcterms:W3CDTF">2022-05-23T18:37:51Z</dcterms:modified>
</cp:coreProperties>
</file>