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1" r:id="rId2"/>
    <p:sldId id="257" r:id="rId3"/>
    <p:sldId id="258" r:id="rId4"/>
    <p:sldId id="264" r:id="rId5"/>
    <p:sldId id="284" r:id="rId6"/>
    <p:sldId id="270" r:id="rId7"/>
    <p:sldId id="265" r:id="rId8"/>
    <p:sldId id="293" r:id="rId9"/>
    <p:sldId id="294" r:id="rId10"/>
    <p:sldId id="296" r:id="rId11"/>
    <p:sldId id="260" r:id="rId12"/>
    <p:sldId id="285" r:id="rId13"/>
    <p:sldId id="286" r:id="rId14"/>
    <p:sldId id="292" r:id="rId15"/>
    <p:sldId id="287" r:id="rId16"/>
    <p:sldId id="288" r:id="rId17"/>
    <p:sldId id="289" r:id="rId18"/>
    <p:sldId id="272" r:id="rId19"/>
    <p:sldId id="290" r:id="rId20"/>
    <p:sldId id="297" r:id="rId21"/>
    <p:sldId id="29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ACB3A-A386-4CB9-BE08-2E6631AED211}" type="datetimeFigureOut">
              <a:rPr lang="en-ID" smtClean="0"/>
              <a:t>17/12/2021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B8795-0D0D-4C26-98FE-C42E8B23A3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5403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EFDF1D2-28D2-4B91-8D19-DF21A190FC4D}" type="datetime1">
              <a:rPr lang="zh-CN" altLang="en-US"/>
              <a:t>2021/12/17</a:t>
            </a:fld>
            <a:endParaRPr lang="zh-CN" alt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05181-2EEF-4D42-9B9F-77BB5E9BEC34}" type="slidenum">
              <a:rPr lang="zh-CN" altLang="en-US"/>
              <a:t>2</a:t>
            </a:fld>
            <a:endParaRPr lang="zh-CN" altLang="en-US" sz="12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467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43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15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36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36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57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58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90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02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70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47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4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C7C993-0FE6-470D-AEBB-FB5A4E9E4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957D349-5B60-4399-81A6-4234EC89B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F61B32-D8BD-4302-A70F-7123E397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B76A-E7D9-4498-9DE4-78F3EFD106F4}" type="datetimeFigureOut">
              <a:rPr lang="en-ID" smtClean="0"/>
              <a:t>17/12/2021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4E3D2E-3D13-4BAF-8E79-FBEFA9B9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147125-BBDC-446E-BDB0-3FA59BEB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CF9A-8ED8-45DB-9CDF-23E7FC054D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807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B09AD4-85B5-4EF4-8623-48C2AFC4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E206E71-80C1-4260-9CF1-67E9CB81C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CD1EA6-BD36-4207-BCD6-FAB7B09E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B76A-E7D9-4498-9DE4-78F3EFD106F4}" type="datetimeFigureOut">
              <a:rPr lang="en-ID" smtClean="0"/>
              <a:t>17/12/2021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0D2745-4946-4E1B-ACF7-39A775550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E71B3B-AE5D-4954-99C0-7E1A22FA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CF9A-8ED8-45DB-9CDF-23E7FC054D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603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1E16940-FAC5-4833-871F-E295CC1E3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1911513-B333-40E6-9225-A0CB55BBC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1487E3-F32E-4EF1-8539-BFFC63B4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B76A-E7D9-4498-9DE4-78F3EFD106F4}" type="datetimeFigureOut">
              <a:rPr lang="en-ID" smtClean="0"/>
              <a:t>17/12/2021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D17BCC-D6B7-497A-BD79-E6C34E17F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91DF63-F5EF-420C-B5B8-C775224F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CF9A-8ED8-45DB-9CDF-23E7FC054D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256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361DEB-D435-43C8-B69C-88C3BB1E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56D6BB-0E6B-466F-BABC-61429F78F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9A3B15-242D-4148-A97D-CCAD09E1F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B76A-E7D9-4498-9DE4-78F3EFD106F4}" type="datetimeFigureOut">
              <a:rPr lang="en-ID" smtClean="0"/>
              <a:t>17/12/2021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DDC2EE-92DB-45DB-B783-C7D6A303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9D6122-B91F-4379-8402-7C570DFD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CF9A-8ED8-45DB-9CDF-23E7FC054D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002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1A1A2-F236-4D16-988D-15CDB9695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BB986A5-1A7F-48ED-8584-285935FB8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9AEF95-6CC2-47CA-87D3-F7E21DC4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B76A-E7D9-4498-9DE4-78F3EFD106F4}" type="datetimeFigureOut">
              <a:rPr lang="en-ID" smtClean="0"/>
              <a:t>17/12/2021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E76C07-E9C1-49FB-A933-378B791A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14B8E0-4263-49FD-B6F9-FF0B653E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CF9A-8ED8-45DB-9CDF-23E7FC054D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573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FA7467-74A9-42DC-B44D-B6E4397B8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CAD880-8A97-42FE-BC38-45C605F4F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016E4FD-9874-4773-91F6-3CFE06E33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3E0B4B1-CC43-488C-8BD3-8D26DFED5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B76A-E7D9-4498-9DE4-78F3EFD106F4}" type="datetimeFigureOut">
              <a:rPr lang="en-ID" smtClean="0"/>
              <a:t>17/12/2021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5947EFF-218A-4C06-A437-693CFB0F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A8D7DC3-FE0B-4F5A-912B-C0F1EB9C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CF9A-8ED8-45DB-9CDF-23E7FC054D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9417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559A12-891D-4107-B757-0BCEC8C2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50426A9-E605-4AC0-843C-AA19C42EF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A962945-8487-4E87-A3BB-ADDC20D5B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C2D4376-F133-41BA-8510-A56FDD9B7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57DDA2D-DBFB-4449-8A62-BD370D4A5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56EFBA9-13FC-4D3E-8132-D54D9E92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B76A-E7D9-4498-9DE4-78F3EFD106F4}" type="datetimeFigureOut">
              <a:rPr lang="en-ID" smtClean="0"/>
              <a:t>17/12/2021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BB78848-D8E7-4572-A841-BD17B63F6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AC618F1-F842-4F20-A2D6-2A4E6BFD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CF9A-8ED8-45DB-9CDF-23E7FC054D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805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2FAA57-4613-403B-B38F-1DCD1BE9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B26CD25-9C1C-40C6-BD30-B8CAD5566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B76A-E7D9-4498-9DE4-78F3EFD106F4}" type="datetimeFigureOut">
              <a:rPr lang="en-ID" smtClean="0"/>
              <a:t>17/12/2021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6307F12-2C91-43A4-AC73-7ED437EE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0321DE8-9C9C-4D96-A792-6E73B548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CF9A-8ED8-45DB-9CDF-23E7FC054D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9658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D01334C-1C67-493C-8181-AFA0A04F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B76A-E7D9-4498-9DE4-78F3EFD106F4}" type="datetimeFigureOut">
              <a:rPr lang="en-ID" smtClean="0"/>
              <a:t>17/12/2021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27B1CD0-8A8F-4C0B-A6E6-12280C89A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A6CDADD-641B-41E6-ABEC-4C796BA6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CF9A-8ED8-45DB-9CDF-23E7FC054D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039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6FE72F-E46B-47CB-8103-4306982D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FA069C-04BF-4377-8456-B69EAB75D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751F26C-90C9-4E1C-93EF-50D2D47BD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71B2961-5DBE-4889-9370-D17F2EC4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B76A-E7D9-4498-9DE4-78F3EFD106F4}" type="datetimeFigureOut">
              <a:rPr lang="en-ID" smtClean="0"/>
              <a:t>17/12/2021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AABB4E7-6F86-4EE8-B2B9-92AFD892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2227CC3-6063-4CE8-AB0E-FD88CA07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CF9A-8ED8-45DB-9CDF-23E7FC054D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743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E04D3C-4BB1-4381-9DD7-6168707D2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B3F9804-9DD2-4F51-84F5-003D7FC1A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CDB9CD1-8803-42E5-BCF4-C6C8CA10E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D18BB12-5298-4451-BEA4-7AE2E1874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B76A-E7D9-4498-9DE4-78F3EFD106F4}" type="datetimeFigureOut">
              <a:rPr lang="en-ID" smtClean="0"/>
              <a:t>17/12/2021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C558B47-0450-4468-87E9-29F123CE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83C3913-5DB5-4E5E-B7D5-0CC14401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CF9A-8ED8-45DB-9CDF-23E7FC054D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928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D8FF813-ECF5-4C33-B7A9-DEF58CD99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6DEBB2A-F4B0-4C97-91CD-40FCCC9FD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FEDA1B-1C45-4E0D-A9A7-353A95C77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9B76A-E7D9-4498-9DE4-78F3EFD106F4}" type="datetimeFigureOut">
              <a:rPr lang="en-ID" smtClean="0"/>
              <a:t>17/12/2021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92C4BA-2081-4CB6-A1B3-1C9D957B3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828D04-3478-4978-9A90-FBA45D2A0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DCF9A-8ED8-45DB-9CDF-23E7FC054D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1348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web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矩形 5"/>
          <p:cNvSpPr>
            <a:spLocks noChangeArrowheads="1"/>
          </p:cNvSpPr>
          <p:nvPr/>
        </p:nvSpPr>
        <p:spPr bwMode="auto">
          <a:xfrm>
            <a:off x="6096000" y="1878955"/>
            <a:ext cx="616394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5000" b="1" dirty="0">
                <a:solidFill>
                  <a:srgbClr val="FFFFFF"/>
                </a:solidFill>
                <a:latin typeface="微软雅黑" charset="-122"/>
                <a:ea typeface="微软雅黑" charset="-122"/>
                <a:sym typeface="微软雅黑" charset="-122"/>
              </a:rPr>
              <a:t>UNRESTRICTED FILE UPLOAD</a:t>
            </a:r>
          </a:p>
        </p:txBody>
      </p:sp>
      <p:sp>
        <p:nvSpPr>
          <p:cNvPr id="3078" name="矩形 7"/>
          <p:cNvSpPr>
            <a:spLocks noChangeArrowheads="1"/>
          </p:cNvSpPr>
          <p:nvPr/>
        </p:nvSpPr>
        <p:spPr bwMode="auto">
          <a:xfrm>
            <a:off x="6211910" y="4650218"/>
            <a:ext cx="2661634" cy="495300"/>
          </a:xfrm>
          <a:prstGeom prst="rect">
            <a:avLst/>
          </a:prstGeom>
          <a:noFill/>
          <a:ln w="254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3080" name="文本框 9"/>
          <p:cNvSpPr>
            <a:spLocks noChangeArrowheads="1"/>
          </p:cNvSpPr>
          <p:nvPr/>
        </p:nvSpPr>
        <p:spPr bwMode="auto">
          <a:xfrm>
            <a:off x="6354269" y="4774466"/>
            <a:ext cx="23444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PRESENTED BY : KELOMPOK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BB7E0BF-C7A2-48D3-B252-44FA72E132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6042">
                        <a14:foregroundMark x1="77500" y1="23056" x2="77500" y2="23056"/>
                        <a14:foregroundMark x1="76667" y1="26389" x2="76667" y2="26389"/>
                        <a14:foregroundMark x1="77083" y1="29444" x2="77083" y2="29444"/>
                        <a14:foregroundMark x1="82708" y1="25833" x2="82708" y2="25833"/>
                        <a14:foregroundMark x1="96042" y1="25000" x2="96042" y2="25000"/>
                        <a14:foregroundMark x1="95208" y1="24444" x2="95208" y2="24444"/>
                        <a14:backgroundMark x1="70833" y1="46389" x2="70833" y2="46389"/>
                        <a14:backgroundMark x1="80833" y1="43611" x2="80833" y2="43611"/>
                        <a14:backgroundMark x1="79375" y1="51667" x2="79375" y2="51667"/>
                        <a14:backgroundMark x1="83333" y1="54444" x2="83333" y2="54444"/>
                        <a14:backgroundMark x1="79792" y1="54167" x2="79792" y2="54167"/>
                        <a14:backgroundMark x1="75625" y1="54444" x2="75625" y2="54444"/>
                        <a14:backgroundMark x1="72292" y1="54722" x2="72292" y2="54722"/>
                        <a14:backgroundMark x1="77708" y1="58333" x2="77708" y2="5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238" t="15491" b="36938"/>
          <a:stretch/>
        </p:blipFill>
        <p:spPr>
          <a:xfrm>
            <a:off x="727430" y="1368124"/>
            <a:ext cx="4477956" cy="412175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B9E75726-AAE7-48F1-BBC5-E83CAB1B0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8833" y="3424237"/>
            <a:ext cx="403809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Analysis </a:t>
            </a:r>
            <a:r>
              <a:rPr lang="en-US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of types of attacks on website vulnerabilities</a:t>
            </a:r>
            <a:endParaRPr lang="en-US" alt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矩形 48"/>
          <p:cNvSpPr>
            <a:spLocks noChangeArrowheads="1"/>
          </p:cNvSpPr>
          <p:nvPr/>
        </p:nvSpPr>
        <p:spPr bwMode="auto">
          <a:xfrm>
            <a:off x="19050" y="0"/>
            <a:ext cx="12192000" cy="6858000"/>
          </a:xfrm>
          <a:prstGeom prst="rect">
            <a:avLst/>
          </a:prstGeom>
          <a:solidFill>
            <a:srgbClr val="101A25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400">
              <a:solidFill>
                <a:srgbClr val="7F7F7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3316" name="直接连接符 5"/>
          <p:cNvSpPr>
            <a:spLocks noChangeShapeType="1"/>
          </p:cNvSpPr>
          <p:nvPr/>
        </p:nvSpPr>
        <p:spPr bwMode="auto">
          <a:xfrm>
            <a:off x="1004888" y="784225"/>
            <a:ext cx="1528762" cy="0"/>
          </a:xfrm>
          <a:prstGeom prst="line">
            <a:avLst/>
          </a:prstGeom>
          <a:noFill/>
          <a:ln w="28575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7" name="矩形 18"/>
          <p:cNvSpPr>
            <a:spLocks noChangeArrowheads="1"/>
          </p:cNvSpPr>
          <p:nvPr/>
        </p:nvSpPr>
        <p:spPr bwMode="auto">
          <a:xfrm>
            <a:off x="890588" y="1101725"/>
            <a:ext cx="17491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 dirty="0" err="1" smtClean="0">
                <a:solidFill>
                  <a:srgbClr val="F2F2F2"/>
                </a:solidFill>
                <a:latin typeface="微软雅黑" charset="-122"/>
                <a:ea typeface="微软雅黑" charset="-122"/>
                <a:sym typeface="微软雅黑" charset="-122"/>
              </a:rPr>
              <a:t>Desain</a:t>
            </a:r>
            <a:endParaRPr lang="en-US" altLang="en-US" sz="3600" b="1" dirty="0">
              <a:solidFill>
                <a:srgbClr val="F2F2F2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grpSp>
        <p:nvGrpSpPr>
          <p:cNvPr id="13324" name="组合 40"/>
          <p:cNvGrpSpPr>
            <a:grpSpLocks noChangeAspect="1"/>
          </p:cNvGrpSpPr>
          <p:nvPr/>
        </p:nvGrpSpPr>
        <p:grpSpPr bwMode="auto">
          <a:xfrm>
            <a:off x="485775" y="1203325"/>
            <a:ext cx="404813" cy="446088"/>
            <a:chOff x="0" y="0"/>
            <a:chExt cx="1487694" cy="1643388"/>
          </a:xfrm>
        </p:grpSpPr>
        <p:pic>
          <p:nvPicPr>
            <p:cNvPr id="13325" name="图片 4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6" name="图片 4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7" name="图片 4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8" name="图片 4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9" name="图片 4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30" name="图片 4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438" name="文本框 182"/>
          <p:cNvSpPr>
            <a:spLocks noChangeArrowheads="1"/>
          </p:cNvSpPr>
          <p:nvPr/>
        </p:nvSpPr>
        <p:spPr bwMode="auto">
          <a:xfrm>
            <a:off x="6693178" y="2413879"/>
            <a:ext cx="4294505" cy="1257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Pada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Gambar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3.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Menunjukkan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bahwa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proses filter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dalam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mengupload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file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pada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modul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file upload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berhasil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Penyerang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hanya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diizinkan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untuk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mengunggah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jenis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file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gambar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ID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3440" name="直接连接符 184"/>
          <p:cNvSpPr>
            <a:spLocks noChangeShapeType="1"/>
          </p:cNvSpPr>
          <p:nvPr/>
        </p:nvSpPr>
        <p:spPr bwMode="auto">
          <a:xfrm>
            <a:off x="6926700" y="1746469"/>
            <a:ext cx="3827462" cy="1587"/>
          </a:xfrm>
          <a:prstGeom prst="line">
            <a:avLst/>
          </a:prstGeom>
          <a:noFill/>
          <a:ln w="28575" cap="flat" cmpd="sng">
            <a:solidFill>
              <a:srgbClr val="A5A5A5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41" name="椭圆 185"/>
          <p:cNvSpPr>
            <a:spLocks noChangeArrowheads="1"/>
          </p:cNvSpPr>
          <p:nvPr/>
        </p:nvSpPr>
        <p:spPr bwMode="auto">
          <a:xfrm>
            <a:off x="11350625" y="1866900"/>
            <a:ext cx="141288" cy="141288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3442" name="椭圆 186"/>
          <p:cNvSpPr>
            <a:spLocks noChangeArrowheads="1"/>
          </p:cNvSpPr>
          <p:nvPr/>
        </p:nvSpPr>
        <p:spPr bwMode="auto">
          <a:xfrm>
            <a:off x="11350625" y="4487863"/>
            <a:ext cx="141288" cy="141287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3443" name="椭圆 187"/>
          <p:cNvSpPr>
            <a:spLocks noChangeArrowheads="1"/>
          </p:cNvSpPr>
          <p:nvPr/>
        </p:nvSpPr>
        <p:spPr bwMode="auto">
          <a:xfrm>
            <a:off x="11350625" y="2522538"/>
            <a:ext cx="141288" cy="141287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3444" name="椭圆 188"/>
          <p:cNvSpPr>
            <a:spLocks noChangeArrowheads="1"/>
          </p:cNvSpPr>
          <p:nvPr/>
        </p:nvSpPr>
        <p:spPr bwMode="auto">
          <a:xfrm>
            <a:off x="11350625" y="3178175"/>
            <a:ext cx="141288" cy="139700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3445" name="椭圆 189"/>
          <p:cNvSpPr>
            <a:spLocks noChangeArrowheads="1"/>
          </p:cNvSpPr>
          <p:nvPr/>
        </p:nvSpPr>
        <p:spPr bwMode="auto">
          <a:xfrm>
            <a:off x="11350625" y="3832225"/>
            <a:ext cx="141288" cy="141288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3446" name="直接连接符 190"/>
          <p:cNvSpPr>
            <a:spLocks noChangeShapeType="1"/>
          </p:cNvSpPr>
          <p:nvPr/>
        </p:nvSpPr>
        <p:spPr bwMode="auto">
          <a:xfrm>
            <a:off x="11293475" y="2590800"/>
            <a:ext cx="247650" cy="1588"/>
          </a:xfrm>
          <a:prstGeom prst="line">
            <a:avLst/>
          </a:prstGeom>
          <a:noFill/>
          <a:ln w="1905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矩形 18"/>
          <p:cNvSpPr>
            <a:spLocks noChangeArrowheads="1"/>
          </p:cNvSpPr>
          <p:nvPr/>
        </p:nvSpPr>
        <p:spPr bwMode="auto">
          <a:xfrm>
            <a:off x="728167" y="5954717"/>
            <a:ext cx="470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 dirty="0">
                <a:solidFill>
                  <a:srgbClr val="F2F2F2"/>
                </a:solidFill>
                <a:latin typeface="微软雅黑" charset="-122"/>
                <a:ea typeface="微软雅黑" charset="-122"/>
                <a:sym typeface="微软雅黑" charset="-122"/>
              </a:rPr>
              <a:t>3</a:t>
            </a:r>
            <a:endParaRPr lang="en-US" altLang="en-US" sz="3600" b="1" dirty="0">
              <a:solidFill>
                <a:srgbClr val="F2F2F2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pic>
        <p:nvPicPr>
          <p:cNvPr id="23" name="Picture 2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8" y="2415327"/>
            <a:ext cx="5255895" cy="25755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30575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矩形 48"/>
          <p:cNvSpPr>
            <a:spLocks noChangeArrowheads="1"/>
          </p:cNvSpPr>
          <p:nvPr/>
        </p:nvSpPr>
        <p:spPr bwMode="auto">
          <a:xfrm>
            <a:off x="19050" y="0"/>
            <a:ext cx="12192000" cy="6858000"/>
          </a:xfrm>
          <a:prstGeom prst="rect">
            <a:avLst/>
          </a:prstGeom>
          <a:solidFill>
            <a:srgbClr val="101A25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400">
              <a:solidFill>
                <a:srgbClr val="7F7F7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3316" name="直接连接符 5"/>
          <p:cNvSpPr>
            <a:spLocks noChangeShapeType="1"/>
          </p:cNvSpPr>
          <p:nvPr/>
        </p:nvSpPr>
        <p:spPr bwMode="auto">
          <a:xfrm>
            <a:off x="1004888" y="784225"/>
            <a:ext cx="1528762" cy="0"/>
          </a:xfrm>
          <a:prstGeom prst="line">
            <a:avLst/>
          </a:prstGeom>
          <a:noFill/>
          <a:ln w="28575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7" name="矩形 18"/>
          <p:cNvSpPr>
            <a:spLocks noChangeArrowheads="1"/>
          </p:cNvSpPr>
          <p:nvPr/>
        </p:nvSpPr>
        <p:spPr bwMode="auto">
          <a:xfrm>
            <a:off x="890588" y="1101725"/>
            <a:ext cx="29883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3600" b="1" dirty="0">
                <a:solidFill>
                  <a:srgbClr val="F2F2F2"/>
                </a:solidFill>
                <a:latin typeface="微软雅黑" charset="-122"/>
                <a:ea typeface="微软雅黑" charset="-122"/>
                <a:sym typeface="微软雅黑" charset="-122"/>
              </a:rPr>
              <a:t>Exploitation</a:t>
            </a:r>
          </a:p>
        </p:txBody>
      </p:sp>
      <p:grpSp>
        <p:nvGrpSpPr>
          <p:cNvPr id="13324" name="组合 40"/>
          <p:cNvGrpSpPr>
            <a:grpSpLocks noChangeAspect="1"/>
          </p:cNvGrpSpPr>
          <p:nvPr/>
        </p:nvGrpSpPr>
        <p:grpSpPr bwMode="auto">
          <a:xfrm>
            <a:off x="485775" y="1203325"/>
            <a:ext cx="404813" cy="446088"/>
            <a:chOff x="0" y="0"/>
            <a:chExt cx="1487694" cy="1643388"/>
          </a:xfrm>
        </p:grpSpPr>
        <p:pic>
          <p:nvPicPr>
            <p:cNvPr id="13325" name="图片 4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6" name="图片 4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7" name="图片 4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8" name="图片 4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9" name="图片 4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30" name="图片 4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438" name="文本框 182"/>
          <p:cNvSpPr>
            <a:spLocks noChangeArrowheads="1"/>
          </p:cNvSpPr>
          <p:nvPr/>
        </p:nvSpPr>
        <p:spPr bwMode="auto">
          <a:xfrm>
            <a:off x="6798151" y="1608070"/>
            <a:ext cx="4294505" cy="1554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Karena kami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hanya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focus pada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pengujian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/testing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fitur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upload, kami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langsung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tertuju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pada salah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fitur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upload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foto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profil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penambahan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user.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Untuk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skema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kecilnya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seperti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ini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:</a:t>
            </a:r>
          </a:p>
        </p:txBody>
      </p:sp>
      <p:sp>
        <p:nvSpPr>
          <p:cNvPr id="13439" name="文本框 183"/>
          <p:cNvSpPr>
            <a:spLocks noChangeArrowheads="1"/>
          </p:cNvSpPr>
          <p:nvPr/>
        </p:nvSpPr>
        <p:spPr bwMode="auto">
          <a:xfrm>
            <a:off x="6797516" y="3336857"/>
            <a:ext cx="4295140" cy="246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Login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menggunakan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credential yang </a:t>
            </a:r>
            <a:r>
              <a:rPr lang="en-ID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telah</a:t>
            </a:r>
            <a:r>
              <a:rPr lang="en-ID" dirty="0" smtClean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diperoleh</a:t>
            </a:r>
            <a:endParaRPr lang="en-ID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Dihalaman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dashboard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kemudian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klik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“User Management”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Kemudian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klik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“Add User” 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Isi form dan pada form Image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penyerang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bisa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mengunggah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sebuah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semua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jenis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file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tanpa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ada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filter.</a:t>
            </a:r>
          </a:p>
        </p:txBody>
      </p:sp>
      <p:sp>
        <p:nvSpPr>
          <p:cNvPr id="13440" name="直接连接符 184"/>
          <p:cNvSpPr>
            <a:spLocks noChangeShapeType="1"/>
          </p:cNvSpPr>
          <p:nvPr/>
        </p:nvSpPr>
        <p:spPr bwMode="auto">
          <a:xfrm>
            <a:off x="6840697" y="3246438"/>
            <a:ext cx="3827462" cy="1587"/>
          </a:xfrm>
          <a:prstGeom prst="line">
            <a:avLst/>
          </a:prstGeom>
          <a:noFill/>
          <a:ln w="28575" cap="flat" cmpd="sng">
            <a:solidFill>
              <a:srgbClr val="A5A5A5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41" name="椭圆 185"/>
          <p:cNvSpPr>
            <a:spLocks noChangeArrowheads="1"/>
          </p:cNvSpPr>
          <p:nvPr/>
        </p:nvSpPr>
        <p:spPr bwMode="auto">
          <a:xfrm>
            <a:off x="11350625" y="1866900"/>
            <a:ext cx="141288" cy="141288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3442" name="椭圆 186"/>
          <p:cNvSpPr>
            <a:spLocks noChangeArrowheads="1"/>
          </p:cNvSpPr>
          <p:nvPr/>
        </p:nvSpPr>
        <p:spPr bwMode="auto">
          <a:xfrm>
            <a:off x="11350625" y="4487863"/>
            <a:ext cx="141288" cy="141287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3443" name="椭圆 187"/>
          <p:cNvSpPr>
            <a:spLocks noChangeArrowheads="1"/>
          </p:cNvSpPr>
          <p:nvPr/>
        </p:nvSpPr>
        <p:spPr bwMode="auto">
          <a:xfrm>
            <a:off x="11350625" y="2522538"/>
            <a:ext cx="141288" cy="141287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3444" name="椭圆 188"/>
          <p:cNvSpPr>
            <a:spLocks noChangeArrowheads="1"/>
          </p:cNvSpPr>
          <p:nvPr/>
        </p:nvSpPr>
        <p:spPr bwMode="auto">
          <a:xfrm>
            <a:off x="11350625" y="3178175"/>
            <a:ext cx="141288" cy="139700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3445" name="椭圆 189"/>
          <p:cNvSpPr>
            <a:spLocks noChangeArrowheads="1"/>
          </p:cNvSpPr>
          <p:nvPr/>
        </p:nvSpPr>
        <p:spPr bwMode="auto">
          <a:xfrm>
            <a:off x="11350625" y="3832225"/>
            <a:ext cx="141288" cy="141288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3446" name="直接连接符 190"/>
          <p:cNvSpPr>
            <a:spLocks noChangeShapeType="1"/>
          </p:cNvSpPr>
          <p:nvPr/>
        </p:nvSpPr>
        <p:spPr bwMode="auto">
          <a:xfrm>
            <a:off x="11293475" y="2590800"/>
            <a:ext cx="247650" cy="1588"/>
          </a:xfrm>
          <a:prstGeom prst="line">
            <a:avLst/>
          </a:prstGeom>
          <a:noFill/>
          <a:ln w="1905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xmlns="" id="{EDAEBBB7-FB98-4E4D-BD04-946877309B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740" y="2629095"/>
            <a:ext cx="5274310" cy="289623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矩形 48"/>
          <p:cNvSpPr>
            <a:spLocks noChangeArrowheads="1"/>
          </p:cNvSpPr>
          <p:nvPr/>
        </p:nvSpPr>
        <p:spPr bwMode="auto">
          <a:xfrm>
            <a:off x="19050" y="0"/>
            <a:ext cx="12192000" cy="6858000"/>
          </a:xfrm>
          <a:prstGeom prst="rect">
            <a:avLst/>
          </a:prstGeom>
          <a:solidFill>
            <a:srgbClr val="101A25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400">
              <a:solidFill>
                <a:srgbClr val="7F7F7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3316" name="直接连接符 5"/>
          <p:cNvSpPr>
            <a:spLocks noChangeShapeType="1"/>
          </p:cNvSpPr>
          <p:nvPr/>
        </p:nvSpPr>
        <p:spPr bwMode="auto">
          <a:xfrm>
            <a:off x="1004888" y="784225"/>
            <a:ext cx="1528762" cy="0"/>
          </a:xfrm>
          <a:prstGeom prst="line">
            <a:avLst/>
          </a:prstGeom>
          <a:noFill/>
          <a:ln w="28575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7" name="矩形 18"/>
          <p:cNvSpPr>
            <a:spLocks noChangeArrowheads="1"/>
          </p:cNvSpPr>
          <p:nvPr/>
        </p:nvSpPr>
        <p:spPr bwMode="auto">
          <a:xfrm>
            <a:off x="890588" y="1101725"/>
            <a:ext cx="29883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3600" b="1" dirty="0">
                <a:solidFill>
                  <a:srgbClr val="F2F2F2"/>
                </a:solidFill>
                <a:latin typeface="微软雅黑" charset="-122"/>
                <a:ea typeface="微软雅黑" charset="-122"/>
                <a:sym typeface="微软雅黑" charset="-122"/>
              </a:rPr>
              <a:t>Exploitation</a:t>
            </a:r>
          </a:p>
        </p:txBody>
      </p:sp>
      <p:grpSp>
        <p:nvGrpSpPr>
          <p:cNvPr id="13324" name="组合 40"/>
          <p:cNvGrpSpPr>
            <a:grpSpLocks noChangeAspect="1"/>
          </p:cNvGrpSpPr>
          <p:nvPr/>
        </p:nvGrpSpPr>
        <p:grpSpPr bwMode="auto">
          <a:xfrm>
            <a:off x="485775" y="1203325"/>
            <a:ext cx="404813" cy="446088"/>
            <a:chOff x="0" y="0"/>
            <a:chExt cx="1487694" cy="1643388"/>
          </a:xfrm>
        </p:grpSpPr>
        <p:pic>
          <p:nvPicPr>
            <p:cNvPr id="13325" name="图片 4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6" name="图片 4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7" name="图片 4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8" name="图片 4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9" name="图片 4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30" name="图片 4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439" name="文本框 183"/>
          <p:cNvSpPr>
            <a:spLocks noChangeArrowheads="1"/>
          </p:cNvSpPr>
          <p:nvPr/>
        </p:nvSpPr>
        <p:spPr bwMode="auto">
          <a:xfrm>
            <a:off x="6555545" y="1978441"/>
            <a:ext cx="4557907" cy="392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Sebagai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contoh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kita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mengunggah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sebuah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backdoor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dengan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nama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file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rce.php</a:t>
            </a:r>
            <a:endParaRPr lang="en-ID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Isi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dari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file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rce.php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“&lt;?php echo </a:t>
            </a:r>
            <a:r>
              <a:rPr lang="en-ID" sz="18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fread</a:t>
            </a:r>
            <a:r>
              <a:rPr lang="en-ID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ID" sz="18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popen</a:t>
            </a:r>
            <a:r>
              <a:rPr lang="en-ID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($_GET["</a:t>
            </a:r>
            <a:r>
              <a:rPr lang="en-ID" sz="18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cmd</a:t>
            </a:r>
            <a:r>
              <a:rPr lang="en-ID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"], "r"), 4096); ?&gt;”</a:t>
            </a:r>
            <a:endParaRPr lang="en-ID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Untuk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mengakses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backdoor yang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telah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berhasil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diunggah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cukup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klik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kanan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pada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foto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profil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kemudian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pilih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“Buka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gambar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di Tab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baru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”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Url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penuhnya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seperti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ini</a:t>
            </a:r>
            <a:endParaRPr lang="en-ID" dirty="0">
              <a:solidFill>
                <a:schemeClr val="bg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0" algn="just">
              <a:lnSpc>
                <a:spcPct val="107000"/>
              </a:lnSpc>
            </a:pPr>
            <a:endParaRPr lang="en-ID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0" algn="just">
              <a:lnSpc>
                <a:spcPct val="107000"/>
              </a:lnSpc>
            </a:pP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http://target.com/uploadImage/Profile/rce.php?cmd={command}</a:t>
            </a:r>
          </a:p>
        </p:txBody>
      </p:sp>
      <p:sp>
        <p:nvSpPr>
          <p:cNvPr id="13440" name="直接连接符 184"/>
          <p:cNvSpPr>
            <a:spLocks noChangeShapeType="1"/>
          </p:cNvSpPr>
          <p:nvPr/>
        </p:nvSpPr>
        <p:spPr bwMode="auto">
          <a:xfrm>
            <a:off x="6819901" y="1865313"/>
            <a:ext cx="3827462" cy="1587"/>
          </a:xfrm>
          <a:prstGeom prst="line">
            <a:avLst/>
          </a:prstGeom>
          <a:noFill/>
          <a:ln w="28575" cap="flat" cmpd="sng">
            <a:solidFill>
              <a:srgbClr val="A5A5A5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41" name="椭圆 185"/>
          <p:cNvSpPr>
            <a:spLocks noChangeArrowheads="1"/>
          </p:cNvSpPr>
          <p:nvPr/>
        </p:nvSpPr>
        <p:spPr bwMode="auto">
          <a:xfrm>
            <a:off x="11350625" y="1866900"/>
            <a:ext cx="141288" cy="141288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3442" name="椭圆 186"/>
          <p:cNvSpPr>
            <a:spLocks noChangeArrowheads="1"/>
          </p:cNvSpPr>
          <p:nvPr/>
        </p:nvSpPr>
        <p:spPr bwMode="auto">
          <a:xfrm>
            <a:off x="11350625" y="4487863"/>
            <a:ext cx="141288" cy="141287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3443" name="椭圆 187"/>
          <p:cNvSpPr>
            <a:spLocks noChangeArrowheads="1"/>
          </p:cNvSpPr>
          <p:nvPr/>
        </p:nvSpPr>
        <p:spPr bwMode="auto">
          <a:xfrm>
            <a:off x="11350625" y="2522538"/>
            <a:ext cx="141288" cy="141287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3444" name="椭圆 188"/>
          <p:cNvSpPr>
            <a:spLocks noChangeArrowheads="1"/>
          </p:cNvSpPr>
          <p:nvPr/>
        </p:nvSpPr>
        <p:spPr bwMode="auto">
          <a:xfrm>
            <a:off x="11350625" y="3178175"/>
            <a:ext cx="141288" cy="139700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3445" name="椭圆 189"/>
          <p:cNvSpPr>
            <a:spLocks noChangeArrowheads="1"/>
          </p:cNvSpPr>
          <p:nvPr/>
        </p:nvSpPr>
        <p:spPr bwMode="auto">
          <a:xfrm>
            <a:off x="11350625" y="3832225"/>
            <a:ext cx="141288" cy="141288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3446" name="直接连接符 190"/>
          <p:cNvSpPr>
            <a:spLocks noChangeShapeType="1"/>
          </p:cNvSpPr>
          <p:nvPr/>
        </p:nvSpPr>
        <p:spPr bwMode="auto">
          <a:xfrm>
            <a:off x="11293475" y="2590800"/>
            <a:ext cx="247650" cy="1588"/>
          </a:xfrm>
          <a:prstGeom prst="line">
            <a:avLst/>
          </a:prstGeom>
          <a:noFill/>
          <a:ln w="1905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FFD1D37E-9F98-4096-ACE9-FAFFB4D126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687" b="30434"/>
          <a:stretch/>
        </p:blipFill>
        <p:spPr bwMode="auto">
          <a:xfrm>
            <a:off x="485775" y="2764400"/>
            <a:ext cx="5855587" cy="21356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4692234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矩形 5"/>
          <p:cNvSpPr>
            <a:spLocks noChangeArrowheads="1"/>
          </p:cNvSpPr>
          <p:nvPr/>
        </p:nvSpPr>
        <p:spPr bwMode="auto">
          <a:xfrm>
            <a:off x="1086485" y="3147751"/>
            <a:ext cx="10019030" cy="62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35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Apakah</a:t>
            </a:r>
            <a:r>
              <a:rPr lang="en-US" sz="35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selesai</a:t>
            </a:r>
            <a:r>
              <a:rPr lang="en-US" sz="35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sampai</a:t>
            </a:r>
            <a:r>
              <a:rPr lang="en-US" sz="35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disini</a:t>
            </a:r>
            <a:r>
              <a:rPr lang="en-US" sz="35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? </a:t>
            </a:r>
            <a:endParaRPr lang="en-US" sz="3500" dirty="0">
              <a:solidFill>
                <a:schemeClr val="bg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563757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矩形 5"/>
          <p:cNvSpPr>
            <a:spLocks noChangeArrowheads="1"/>
          </p:cNvSpPr>
          <p:nvPr/>
        </p:nvSpPr>
        <p:spPr bwMode="auto">
          <a:xfrm>
            <a:off x="1086485" y="3147751"/>
            <a:ext cx="10019030" cy="62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35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Yoo</a:t>
            </a:r>
            <a:r>
              <a:rPr lang="en-US" sz="35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nggak</a:t>
            </a:r>
            <a:r>
              <a:rPr lang="en-US" sz="35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lah</a:t>
            </a:r>
            <a:endParaRPr lang="en-US" sz="3500" dirty="0">
              <a:solidFill>
                <a:schemeClr val="bg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778740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矩形 48"/>
          <p:cNvSpPr>
            <a:spLocks noChangeArrowheads="1"/>
          </p:cNvSpPr>
          <p:nvPr/>
        </p:nvSpPr>
        <p:spPr bwMode="auto">
          <a:xfrm>
            <a:off x="19050" y="0"/>
            <a:ext cx="12192000" cy="6858000"/>
          </a:xfrm>
          <a:prstGeom prst="rect">
            <a:avLst/>
          </a:prstGeom>
          <a:solidFill>
            <a:srgbClr val="101A25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400">
              <a:solidFill>
                <a:srgbClr val="7F7F7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3316" name="直接连接符 5"/>
          <p:cNvSpPr>
            <a:spLocks noChangeShapeType="1"/>
          </p:cNvSpPr>
          <p:nvPr/>
        </p:nvSpPr>
        <p:spPr bwMode="auto">
          <a:xfrm>
            <a:off x="1004888" y="784225"/>
            <a:ext cx="1528762" cy="0"/>
          </a:xfrm>
          <a:prstGeom prst="line">
            <a:avLst/>
          </a:prstGeom>
          <a:noFill/>
          <a:ln w="28575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7" name="矩形 18"/>
          <p:cNvSpPr>
            <a:spLocks noChangeArrowheads="1"/>
          </p:cNvSpPr>
          <p:nvPr/>
        </p:nvSpPr>
        <p:spPr bwMode="auto">
          <a:xfrm>
            <a:off x="890588" y="1101725"/>
            <a:ext cx="59704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3600" b="1" dirty="0">
                <a:solidFill>
                  <a:srgbClr val="F2F2F2"/>
                </a:solidFill>
                <a:latin typeface="微软雅黑" charset="-122"/>
                <a:ea typeface="微软雅黑" charset="-122"/>
                <a:sym typeface="微软雅黑" charset="-122"/>
              </a:rPr>
              <a:t>Bypassing Authenticated</a:t>
            </a:r>
          </a:p>
        </p:txBody>
      </p:sp>
      <p:grpSp>
        <p:nvGrpSpPr>
          <p:cNvPr id="13324" name="组合 40"/>
          <p:cNvGrpSpPr>
            <a:grpSpLocks noChangeAspect="1"/>
          </p:cNvGrpSpPr>
          <p:nvPr/>
        </p:nvGrpSpPr>
        <p:grpSpPr bwMode="auto">
          <a:xfrm>
            <a:off x="485775" y="1203325"/>
            <a:ext cx="404813" cy="446088"/>
            <a:chOff x="0" y="0"/>
            <a:chExt cx="1487694" cy="1643388"/>
          </a:xfrm>
        </p:grpSpPr>
        <p:pic>
          <p:nvPicPr>
            <p:cNvPr id="13325" name="图片 4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6" name="图片 4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7" name="图片 4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8" name="图片 4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9" name="图片 4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30" name="图片 4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438" name="文本框 182"/>
          <p:cNvSpPr>
            <a:spLocks noChangeArrowheads="1"/>
          </p:cNvSpPr>
          <p:nvPr/>
        </p:nvSpPr>
        <p:spPr bwMode="auto">
          <a:xfrm>
            <a:off x="6564629" y="1937544"/>
            <a:ext cx="4294505" cy="36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Setelah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melakukan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beberapa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pengujian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mengenai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aplikasi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ini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juga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memiliki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kesalahan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yang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begitu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fatal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diantaranya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tidak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adanya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validasi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konten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header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ketika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sebuah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user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mengakses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sebuah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file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tanpa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login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terlebih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dahulu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Ini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cukup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mempermudah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kami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dalam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melakukan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uji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keamanan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ini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yang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bermula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memiliki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scenario</a:t>
            </a:r>
          </a:p>
          <a:p>
            <a:pPr algn="just">
              <a:lnSpc>
                <a:spcPct val="107000"/>
              </a:lnSpc>
            </a:pPr>
            <a:endParaRPr lang="en-ID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lnSpc>
                <a:spcPct val="107000"/>
              </a:lnSpc>
            </a:pP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User login –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Mengakses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Halaman Add User –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Mengunggah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Sebuah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Backdoor.</a:t>
            </a:r>
          </a:p>
        </p:txBody>
      </p:sp>
      <p:sp>
        <p:nvSpPr>
          <p:cNvPr id="13440" name="直接连接符 184"/>
          <p:cNvSpPr>
            <a:spLocks noChangeShapeType="1"/>
          </p:cNvSpPr>
          <p:nvPr/>
        </p:nvSpPr>
        <p:spPr bwMode="auto">
          <a:xfrm>
            <a:off x="6798150" y="5970539"/>
            <a:ext cx="3827462" cy="1587"/>
          </a:xfrm>
          <a:prstGeom prst="line">
            <a:avLst/>
          </a:prstGeom>
          <a:noFill/>
          <a:ln w="28575" cap="flat" cmpd="sng">
            <a:solidFill>
              <a:srgbClr val="A5A5A5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41" name="椭圆 185"/>
          <p:cNvSpPr>
            <a:spLocks noChangeArrowheads="1"/>
          </p:cNvSpPr>
          <p:nvPr/>
        </p:nvSpPr>
        <p:spPr bwMode="auto">
          <a:xfrm>
            <a:off x="11350625" y="1866900"/>
            <a:ext cx="141288" cy="141288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3442" name="椭圆 186"/>
          <p:cNvSpPr>
            <a:spLocks noChangeArrowheads="1"/>
          </p:cNvSpPr>
          <p:nvPr/>
        </p:nvSpPr>
        <p:spPr bwMode="auto">
          <a:xfrm>
            <a:off x="11350625" y="4487863"/>
            <a:ext cx="141288" cy="141287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3443" name="椭圆 187"/>
          <p:cNvSpPr>
            <a:spLocks noChangeArrowheads="1"/>
          </p:cNvSpPr>
          <p:nvPr/>
        </p:nvSpPr>
        <p:spPr bwMode="auto">
          <a:xfrm>
            <a:off x="11350625" y="2522538"/>
            <a:ext cx="141288" cy="141287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3444" name="椭圆 188"/>
          <p:cNvSpPr>
            <a:spLocks noChangeArrowheads="1"/>
          </p:cNvSpPr>
          <p:nvPr/>
        </p:nvSpPr>
        <p:spPr bwMode="auto">
          <a:xfrm>
            <a:off x="11350625" y="3178175"/>
            <a:ext cx="141288" cy="139700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3445" name="椭圆 189"/>
          <p:cNvSpPr>
            <a:spLocks noChangeArrowheads="1"/>
          </p:cNvSpPr>
          <p:nvPr/>
        </p:nvSpPr>
        <p:spPr bwMode="auto">
          <a:xfrm>
            <a:off x="11350625" y="3832225"/>
            <a:ext cx="141288" cy="141288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3446" name="直接连接符 190"/>
          <p:cNvSpPr>
            <a:spLocks noChangeShapeType="1"/>
          </p:cNvSpPr>
          <p:nvPr/>
        </p:nvSpPr>
        <p:spPr bwMode="auto">
          <a:xfrm>
            <a:off x="11293475" y="2590800"/>
            <a:ext cx="247650" cy="1588"/>
          </a:xfrm>
          <a:prstGeom prst="line">
            <a:avLst/>
          </a:prstGeom>
          <a:noFill/>
          <a:ln w="1905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FF4E677-C8BD-4171-878F-B789633C0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735" y="2084339"/>
            <a:ext cx="3886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1091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矩形 48"/>
          <p:cNvSpPr>
            <a:spLocks noChangeArrowheads="1"/>
          </p:cNvSpPr>
          <p:nvPr/>
        </p:nvSpPr>
        <p:spPr bwMode="auto">
          <a:xfrm>
            <a:off x="19050" y="0"/>
            <a:ext cx="12192000" cy="6858000"/>
          </a:xfrm>
          <a:prstGeom prst="rect">
            <a:avLst/>
          </a:prstGeom>
          <a:solidFill>
            <a:srgbClr val="101A25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400">
              <a:solidFill>
                <a:srgbClr val="7F7F7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3316" name="直接连接符 5"/>
          <p:cNvSpPr>
            <a:spLocks noChangeShapeType="1"/>
          </p:cNvSpPr>
          <p:nvPr/>
        </p:nvSpPr>
        <p:spPr bwMode="auto">
          <a:xfrm>
            <a:off x="1004888" y="784225"/>
            <a:ext cx="1528762" cy="0"/>
          </a:xfrm>
          <a:prstGeom prst="line">
            <a:avLst/>
          </a:prstGeom>
          <a:noFill/>
          <a:ln w="28575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7" name="矩形 18"/>
          <p:cNvSpPr>
            <a:spLocks noChangeArrowheads="1"/>
          </p:cNvSpPr>
          <p:nvPr/>
        </p:nvSpPr>
        <p:spPr bwMode="auto">
          <a:xfrm>
            <a:off x="890588" y="1101725"/>
            <a:ext cx="59704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3600" b="1" dirty="0">
                <a:solidFill>
                  <a:srgbClr val="F2F2F2"/>
                </a:solidFill>
                <a:latin typeface="微软雅黑" charset="-122"/>
                <a:ea typeface="微软雅黑" charset="-122"/>
                <a:sym typeface="微软雅黑" charset="-122"/>
              </a:rPr>
              <a:t>Bypassing Authenticated</a:t>
            </a:r>
          </a:p>
        </p:txBody>
      </p:sp>
      <p:grpSp>
        <p:nvGrpSpPr>
          <p:cNvPr id="13324" name="组合 40"/>
          <p:cNvGrpSpPr>
            <a:grpSpLocks noChangeAspect="1"/>
          </p:cNvGrpSpPr>
          <p:nvPr/>
        </p:nvGrpSpPr>
        <p:grpSpPr bwMode="auto">
          <a:xfrm>
            <a:off x="485775" y="1203325"/>
            <a:ext cx="404813" cy="446088"/>
            <a:chOff x="0" y="0"/>
            <a:chExt cx="1487694" cy="1643388"/>
          </a:xfrm>
        </p:grpSpPr>
        <p:pic>
          <p:nvPicPr>
            <p:cNvPr id="13325" name="图片 4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6" name="图片 4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7" name="图片 4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8" name="图片 4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9" name="图片 4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30" name="图片 4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438" name="文本框 182"/>
          <p:cNvSpPr>
            <a:spLocks noChangeArrowheads="1"/>
          </p:cNvSpPr>
          <p:nvPr/>
        </p:nvSpPr>
        <p:spPr bwMode="auto">
          <a:xfrm>
            <a:off x="6564629" y="1937544"/>
            <a:ext cx="4294505" cy="303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Untuk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sekarang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siapapun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bisa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mengakses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sebuah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file function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untuk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menyimpan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user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tanpa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perlu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login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terlebih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dahulu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setelah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dilakukanya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intercept (Unauthenticated)</a:t>
            </a:r>
          </a:p>
          <a:p>
            <a:pPr algn="just">
              <a:lnSpc>
                <a:spcPct val="107000"/>
              </a:lnSpc>
            </a:pPr>
            <a:endParaRPr lang="en-ID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lnSpc>
                <a:spcPct val="107000"/>
              </a:lnSpc>
            </a:pP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http://'+host+'/'+path+'/pages/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save_user.php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’</a:t>
            </a:r>
          </a:p>
          <a:p>
            <a:pPr algn="just">
              <a:lnSpc>
                <a:spcPct val="107000"/>
              </a:lnSpc>
            </a:pPr>
            <a:endParaRPr lang="en-ID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lnSpc>
                <a:spcPct val="107000"/>
              </a:lnSpc>
            </a:pP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Selanjutnya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kami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membuat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automation exploit tools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guna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dapat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mengunggah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sebuah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backdoor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menggunakan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python</a:t>
            </a:r>
          </a:p>
        </p:txBody>
      </p:sp>
      <p:sp>
        <p:nvSpPr>
          <p:cNvPr id="13440" name="直接连接符 184"/>
          <p:cNvSpPr>
            <a:spLocks noChangeShapeType="1"/>
          </p:cNvSpPr>
          <p:nvPr/>
        </p:nvSpPr>
        <p:spPr bwMode="auto">
          <a:xfrm>
            <a:off x="6798150" y="5970539"/>
            <a:ext cx="3827462" cy="1587"/>
          </a:xfrm>
          <a:prstGeom prst="line">
            <a:avLst/>
          </a:prstGeom>
          <a:noFill/>
          <a:ln w="28575" cap="flat" cmpd="sng">
            <a:solidFill>
              <a:srgbClr val="A5A5A5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41" name="椭圆 185"/>
          <p:cNvSpPr>
            <a:spLocks noChangeArrowheads="1"/>
          </p:cNvSpPr>
          <p:nvPr/>
        </p:nvSpPr>
        <p:spPr bwMode="auto">
          <a:xfrm>
            <a:off x="11350625" y="1866900"/>
            <a:ext cx="141288" cy="141288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3442" name="椭圆 186"/>
          <p:cNvSpPr>
            <a:spLocks noChangeArrowheads="1"/>
          </p:cNvSpPr>
          <p:nvPr/>
        </p:nvSpPr>
        <p:spPr bwMode="auto">
          <a:xfrm>
            <a:off x="11350625" y="4487863"/>
            <a:ext cx="141288" cy="141287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3443" name="椭圆 187"/>
          <p:cNvSpPr>
            <a:spLocks noChangeArrowheads="1"/>
          </p:cNvSpPr>
          <p:nvPr/>
        </p:nvSpPr>
        <p:spPr bwMode="auto">
          <a:xfrm>
            <a:off x="11350625" y="2522538"/>
            <a:ext cx="141288" cy="141287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3444" name="椭圆 188"/>
          <p:cNvSpPr>
            <a:spLocks noChangeArrowheads="1"/>
          </p:cNvSpPr>
          <p:nvPr/>
        </p:nvSpPr>
        <p:spPr bwMode="auto">
          <a:xfrm>
            <a:off x="11350625" y="3178175"/>
            <a:ext cx="141288" cy="139700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3445" name="椭圆 189"/>
          <p:cNvSpPr>
            <a:spLocks noChangeArrowheads="1"/>
          </p:cNvSpPr>
          <p:nvPr/>
        </p:nvSpPr>
        <p:spPr bwMode="auto">
          <a:xfrm>
            <a:off x="11350625" y="3832225"/>
            <a:ext cx="141288" cy="141288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3446" name="直接连接符 190"/>
          <p:cNvSpPr>
            <a:spLocks noChangeShapeType="1"/>
          </p:cNvSpPr>
          <p:nvPr/>
        </p:nvSpPr>
        <p:spPr bwMode="auto">
          <a:xfrm>
            <a:off x="11293475" y="2590800"/>
            <a:ext cx="247650" cy="1588"/>
          </a:xfrm>
          <a:prstGeom prst="line">
            <a:avLst/>
          </a:prstGeom>
          <a:noFill/>
          <a:ln w="1905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3E8F3774-892F-4845-AE49-C25288A250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457" y="1937544"/>
            <a:ext cx="3784286" cy="419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4623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矩形 48"/>
          <p:cNvSpPr>
            <a:spLocks noChangeArrowheads="1"/>
          </p:cNvSpPr>
          <p:nvPr/>
        </p:nvSpPr>
        <p:spPr bwMode="auto">
          <a:xfrm>
            <a:off x="19050" y="0"/>
            <a:ext cx="12192000" cy="6858000"/>
          </a:xfrm>
          <a:prstGeom prst="rect">
            <a:avLst/>
          </a:prstGeom>
          <a:solidFill>
            <a:srgbClr val="101A25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400">
              <a:solidFill>
                <a:srgbClr val="7F7F7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3316" name="直接连接符 5"/>
          <p:cNvSpPr>
            <a:spLocks noChangeShapeType="1"/>
          </p:cNvSpPr>
          <p:nvPr/>
        </p:nvSpPr>
        <p:spPr bwMode="auto">
          <a:xfrm>
            <a:off x="1004888" y="784225"/>
            <a:ext cx="1528762" cy="0"/>
          </a:xfrm>
          <a:prstGeom prst="line">
            <a:avLst/>
          </a:prstGeom>
          <a:noFill/>
          <a:ln w="28575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7" name="矩形 18"/>
          <p:cNvSpPr>
            <a:spLocks noChangeArrowheads="1"/>
          </p:cNvSpPr>
          <p:nvPr/>
        </p:nvSpPr>
        <p:spPr bwMode="auto">
          <a:xfrm>
            <a:off x="890588" y="1101725"/>
            <a:ext cx="59704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3600" b="1" dirty="0">
                <a:solidFill>
                  <a:srgbClr val="F2F2F2"/>
                </a:solidFill>
                <a:latin typeface="微软雅黑" charset="-122"/>
                <a:ea typeface="微软雅黑" charset="-122"/>
                <a:sym typeface="微软雅黑" charset="-122"/>
              </a:rPr>
              <a:t>Bypassing Authenticated</a:t>
            </a:r>
          </a:p>
        </p:txBody>
      </p:sp>
      <p:grpSp>
        <p:nvGrpSpPr>
          <p:cNvPr id="13324" name="组合 40"/>
          <p:cNvGrpSpPr>
            <a:grpSpLocks noChangeAspect="1"/>
          </p:cNvGrpSpPr>
          <p:nvPr/>
        </p:nvGrpSpPr>
        <p:grpSpPr bwMode="auto">
          <a:xfrm>
            <a:off x="485775" y="1203325"/>
            <a:ext cx="404813" cy="446088"/>
            <a:chOff x="0" y="0"/>
            <a:chExt cx="1487694" cy="1643388"/>
          </a:xfrm>
        </p:grpSpPr>
        <p:pic>
          <p:nvPicPr>
            <p:cNvPr id="13325" name="图片 4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6" name="图片 4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7" name="图片 4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8" name="图片 4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9" name="图片 4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30" name="图片 4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438" name="文本框 182"/>
          <p:cNvSpPr>
            <a:spLocks noChangeArrowheads="1"/>
          </p:cNvSpPr>
          <p:nvPr/>
        </p:nvSpPr>
        <p:spPr bwMode="auto">
          <a:xfrm>
            <a:off x="618008" y="1973280"/>
            <a:ext cx="2384048" cy="2443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</a:pP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Script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tersebut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memiliki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fungsi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dimana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membuat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dan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mengunggah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sebuah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backdoor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secara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otomatis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sehingga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code yang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disuntikan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dapat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tereksekusi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</p:txBody>
      </p:sp>
      <p:sp>
        <p:nvSpPr>
          <p:cNvPr id="13440" name="直接连接符 184"/>
          <p:cNvSpPr>
            <a:spLocks noChangeShapeType="1"/>
          </p:cNvSpPr>
          <p:nvPr/>
        </p:nvSpPr>
        <p:spPr bwMode="auto">
          <a:xfrm>
            <a:off x="6798150" y="5970539"/>
            <a:ext cx="3827462" cy="1587"/>
          </a:xfrm>
          <a:prstGeom prst="line">
            <a:avLst/>
          </a:prstGeom>
          <a:noFill/>
          <a:ln w="28575" cap="flat" cmpd="sng">
            <a:solidFill>
              <a:srgbClr val="A5A5A5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41" name="椭圆 185"/>
          <p:cNvSpPr>
            <a:spLocks noChangeArrowheads="1"/>
          </p:cNvSpPr>
          <p:nvPr/>
        </p:nvSpPr>
        <p:spPr bwMode="auto">
          <a:xfrm>
            <a:off x="11350625" y="1866900"/>
            <a:ext cx="141288" cy="141288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3442" name="椭圆 186"/>
          <p:cNvSpPr>
            <a:spLocks noChangeArrowheads="1"/>
          </p:cNvSpPr>
          <p:nvPr/>
        </p:nvSpPr>
        <p:spPr bwMode="auto">
          <a:xfrm>
            <a:off x="11350625" y="4487863"/>
            <a:ext cx="141288" cy="141287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3443" name="椭圆 187"/>
          <p:cNvSpPr>
            <a:spLocks noChangeArrowheads="1"/>
          </p:cNvSpPr>
          <p:nvPr/>
        </p:nvSpPr>
        <p:spPr bwMode="auto">
          <a:xfrm>
            <a:off x="11350625" y="2522538"/>
            <a:ext cx="141288" cy="141287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3444" name="椭圆 188"/>
          <p:cNvSpPr>
            <a:spLocks noChangeArrowheads="1"/>
          </p:cNvSpPr>
          <p:nvPr/>
        </p:nvSpPr>
        <p:spPr bwMode="auto">
          <a:xfrm>
            <a:off x="11350625" y="3178175"/>
            <a:ext cx="141288" cy="139700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3445" name="椭圆 189"/>
          <p:cNvSpPr>
            <a:spLocks noChangeArrowheads="1"/>
          </p:cNvSpPr>
          <p:nvPr/>
        </p:nvSpPr>
        <p:spPr bwMode="auto">
          <a:xfrm>
            <a:off x="11350625" y="3832225"/>
            <a:ext cx="141288" cy="141288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3446" name="直接连接符 190"/>
          <p:cNvSpPr>
            <a:spLocks noChangeShapeType="1"/>
          </p:cNvSpPr>
          <p:nvPr/>
        </p:nvSpPr>
        <p:spPr bwMode="auto">
          <a:xfrm>
            <a:off x="11293475" y="2590800"/>
            <a:ext cx="247650" cy="1588"/>
          </a:xfrm>
          <a:prstGeom prst="line">
            <a:avLst/>
          </a:prstGeom>
          <a:noFill/>
          <a:ln w="1905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E33D7BDB-7E3A-477B-AE21-160DFFB199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0743" b="34697"/>
          <a:stretch/>
        </p:blipFill>
        <p:spPr bwMode="auto">
          <a:xfrm>
            <a:off x="3152140" y="1937544"/>
            <a:ext cx="7667952" cy="34594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1543983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矩形 48"/>
          <p:cNvSpPr>
            <a:spLocks noChangeArrowheads="1"/>
          </p:cNvSpPr>
          <p:nvPr/>
        </p:nvSpPr>
        <p:spPr bwMode="auto">
          <a:xfrm>
            <a:off x="19050" y="0"/>
            <a:ext cx="12192000" cy="6858000"/>
          </a:xfrm>
          <a:prstGeom prst="rect">
            <a:avLst/>
          </a:prstGeom>
          <a:solidFill>
            <a:srgbClr val="101A25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7F7F7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21508" name="直接连接符 5"/>
          <p:cNvSpPr>
            <a:spLocks noChangeShapeType="1"/>
          </p:cNvSpPr>
          <p:nvPr/>
        </p:nvSpPr>
        <p:spPr bwMode="auto">
          <a:xfrm>
            <a:off x="1004888" y="784225"/>
            <a:ext cx="1528762" cy="0"/>
          </a:xfrm>
          <a:prstGeom prst="line">
            <a:avLst/>
          </a:prstGeom>
          <a:noFill/>
          <a:ln w="28575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9" name="矩形 18"/>
          <p:cNvSpPr>
            <a:spLocks noChangeArrowheads="1"/>
          </p:cNvSpPr>
          <p:nvPr/>
        </p:nvSpPr>
        <p:spPr bwMode="auto">
          <a:xfrm>
            <a:off x="970559" y="1145947"/>
            <a:ext cx="9507731" cy="47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ID" sz="25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Contoh</a:t>
            </a:r>
            <a:r>
              <a:rPr lang="en-ID" sz="25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file dan </a:t>
            </a:r>
            <a:r>
              <a:rPr lang="en-ID" sz="25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jenis</a:t>
            </a:r>
            <a:r>
              <a:rPr lang="en-ID" sz="25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25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kerentanan</a:t>
            </a:r>
            <a:r>
              <a:rPr lang="en-ID" sz="25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yang </a:t>
            </a:r>
            <a:r>
              <a:rPr lang="en-ID" sz="25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timbul</a:t>
            </a:r>
            <a:r>
              <a:rPr lang="en-ID" sz="25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25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jika</a:t>
            </a:r>
            <a:r>
              <a:rPr lang="en-ID" sz="25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file </a:t>
            </a:r>
            <a:r>
              <a:rPr lang="en-ID" sz="25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sukses</a:t>
            </a:r>
            <a:r>
              <a:rPr lang="en-ID" sz="25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sz="25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terunggah</a:t>
            </a:r>
            <a:r>
              <a:rPr lang="en-ID" sz="25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:</a:t>
            </a:r>
          </a:p>
        </p:txBody>
      </p:sp>
      <p:grpSp>
        <p:nvGrpSpPr>
          <p:cNvPr id="21510" name="组合 40"/>
          <p:cNvGrpSpPr>
            <a:grpSpLocks noChangeAspect="1"/>
          </p:cNvGrpSpPr>
          <p:nvPr/>
        </p:nvGrpSpPr>
        <p:grpSpPr bwMode="auto">
          <a:xfrm>
            <a:off x="485775" y="1203325"/>
            <a:ext cx="404813" cy="446088"/>
            <a:chOff x="0" y="0"/>
            <a:chExt cx="1487694" cy="1643388"/>
          </a:xfrm>
        </p:grpSpPr>
        <p:pic>
          <p:nvPicPr>
            <p:cNvPr id="21511" name="图片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2" name="图片 4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3" name="图片 4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4" name="图片 4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5" name="图片 4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6" name="图片 4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62" name="椭圆 76"/>
          <p:cNvSpPr>
            <a:spLocks noChangeArrowheads="1"/>
          </p:cNvSpPr>
          <p:nvPr/>
        </p:nvSpPr>
        <p:spPr bwMode="auto">
          <a:xfrm>
            <a:off x="11350625" y="1866900"/>
            <a:ext cx="141288" cy="141288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21563" name="椭圆 77"/>
          <p:cNvSpPr>
            <a:spLocks noChangeArrowheads="1"/>
          </p:cNvSpPr>
          <p:nvPr/>
        </p:nvSpPr>
        <p:spPr bwMode="auto">
          <a:xfrm>
            <a:off x="11350625" y="4487863"/>
            <a:ext cx="141288" cy="141287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21564" name="椭圆 78"/>
          <p:cNvSpPr>
            <a:spLocks noChangeArrowheads="1"/>
          </p:cNvSpPr>
          <p:nvPr/>
        </p:nvSpPr>
        <p:spPr bwMode="auto">
          <a:xfrm>
            <a:off x="11350625" y="2522538"/>
            <a:ext cx="141288" cy="141287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21565" name="椭圆 79"/>
          <p:cNvSpPr>
            <a:spLocks noChangeArrowheads="1"/>
          </p:cNvSpPr>
          <p:nvPr/>
        </p:nvSpPr>
        <p:spPr bwMode="auto">
          <a:xfrm>
            <a:off x="11350625" y="3178175"/>
            <a:ext cx="141288" cy="139700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21566" name="椭圆 80"/>
          <p:cNvSpPr>
            <a:spLocks noChangeArrowheads="1"/>
          </p:cNvSpPr>
          <p:nvPr/>
        </p:nvSpPr>
        <p:spPr bwMode="auto">
          <a:xfrm>
            <a:off x="11350625" y="3832225"/>
            <a:ext cx="141288" cy="141288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21567" name="直接连接符 81"/>
          <p:cNvSpPr>
            <a:spLocks noChangeShapeType="1"/>
          </p:cNvSpPr>
          <p:nvPr/>
        </p:nvSpPr>
        <p:spPr bwMode="auto">
          <a:xfrm>
            <a:off x="11293475" y="3897313"/>
            <a:ext cx="247650" cy="1587"/>
          </a:xfrm>
          <a:prstGeom prst="line">
            <a:avLst/>
          </a:prstGeom>
          <a:noFill/>
          <a:ln w="1905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8" name="直接连接符 82"/>
          <p:cNvSpPr>
            <a:spLocks noChangeShapeType="1"/>
          </p:cNvSpPr>
          <p:nvPr/>
        </p:nvSpPr>
        <p:spPr bwMode="auto">
          <a:xfrm>
            <a:off x="11310938" y="4559300"/>
            <a:ext cx="249237" cy="1588"/>
          </a:xfrm>
          <a:prstGeom prst="line">
            <a:avLst/>
          </a:prstGeom>
          <a:noFill/>
          <a:ln w="1905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27"/>
          <p:cNvGrpSpPr/>
          <p:nvPr/>
        </p:nvGrpSpPr>
        <p:grpSpPr bwMode="auto">
          <a:xfrm>
            <a:off x="728167" y="2154532"/>
            <a:ext cx="4477929" cy="2186985"/>
            <a:chOff x="-28107" y="303157"/>
            <a:chExt cx="2869188" cy="1857951"/>
          </a:xfrm>
        </p:grpSpPr>
        <p:sp>
          <p:nvSpPr>
            <p:cNvPr id="5" name="直接连接符 130"/>
            <p:cNvSpPr>
              <a:spLocks noChangeShapeType="1"/>
            </p:cNvSpPr>
            <p:nvPr/>
          </p:nvSpPr>
          <p:spPr bwMode="auto">
            <a:xfrm flipV="1">
              <a:off x="86178" y="303157"/>
              <a:ext cx="2754903" cy="12075"/>
            </a:xfrm>
            <a:prstGeom prst="line">
              <a:avLst/>
            </a:prstGeom>
            <a:noFill/>
            <a:ln w="12700" cap="flat" cmpd="sng">
              <a:solidFill>
                <a:srgbClr val="E3E404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矩形 131"/>
            <p:cNvSpPr>
              <a:spLocks noChangeArrowheads="1"/>
            </p:cNvSpPr>
            <p:nvPr/>
          </p:nvSpPr>
          <p:spPr bwMode="auto">
            <a:xfrm>
              <a:off x="-28107" y="337182"/>
              <a:ext cx="2828089" cy="1823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8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8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8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8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8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>
                  <a:solidFill>
                    <a:schemeClr val="tx1"/>
                  </a:solidFill>
                  <a:latin typeface="Arial" panose="0208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>
                  <a:solidFill>
                    <a:schemeClr val="tx1"/>
                  </a:solidFill>
                  <a:latin typeface="Arial" panose="0208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>
                  <a:solidFill>
                    <a:schemeClr val="tx1"/>
                  </a:solidFill>
                  <a:latin typeface="Arial" panose="0208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>
                  <a:solidFill>
                    <a:schemeClr val="tx1"/>
                  </a:solidFill>
                  <a:latin typeface="Arial" panose="02080604020202020204" pitchFamily="34" charset="0"/>
                </a:defRPr>
              </a:lvl9pPr>
            </a:lstStyle>
            <a:p>
              <a:pPr marL="342900" lvl="0" indent="-342900" algn="just">
                <a:lnSpc>
                  <a:spcPct val="107000"/>
                </a:lnSpc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en-ID" sz="18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Backdoor → Remote Code Execution</a:t>
              </a:r>
            </a:p>
            <a:p>
              <a:pPr marL="342900" lvl="0" indent="-342900" algn="just">
                <a:lnSpc>
                  <a:spcPct val="107000"/>
                </a:lnSpc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en-ID" sz="18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HTML File → Stored XSS</a:t>
              </a:r>
            </a:p>
            <a:p>
              <a:pPr marL="342900" lvl="0" indent="-342900" algn="just">
                <a:lnSpc>
                  <a:spcPct val="107000"/>
                </a:lnSpc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en-ID" sz="18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SVG File → SSRF, XXE (some case), Stored XSS</a:t>
              </a:r>
            </a:p>
            <a:p>
              <a:pPr marL="342900" lvl="0" indent="-342900" algn="just">
                <a:lnSpc>
                  <a:spcPct val="107000"/>
                </a:lnSpc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en-ID" sz="18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Plain-text → Insecure Data (Stored)</a:t>
              </a:r>
            </a:p>
            <a:p>
              <a:pPr marL="342900" lvl="0" indent="-342900" algn="just">
                <a:lnSpc>
                  <a:spcPct val="107000"/>
                </a:lnSpc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en-ID" sz="18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Dan lain-lain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434" y="2154532"/>
            <a:ext cx="4980922" cy="342923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矩形 48"/>
          <p:cNvSpPr>
            <a:spLocks noChangeArrowheads="1"/>
          </p:cNvSpPr>
          <p:nvPr/>
        </p:nvSpPr>
        <p:spPr bwMode="auto">
          <a:xfrm>
            <a:off x="19050" y="0"/>
            <a:ext cx="12192000" cy="6858000"/>
          </a:xfrm>
          <a:prstGeom prst="rect">
            <a:avLst/>
          </a:prstGeom>
          <a:solidFill>
            <a:srgbClr val="101A25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7F7F7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21508" name="直接连接符 5"/>
          <p:cNvSpPr>
            <a:spLocks noChangeShapeType="1"/>
          </p:cNvSpPr>
          <p:nvPr/>
        </p:nvSpPr>
        <p:spPr bwMode="auto">
          <a:xfrm>
            <a:off x="1004888" y="784225"/>
            <a:ext cx="1528762" cy="0"/>
          </a:xfrm>
          <a:prstGeom prst="line">
            <a:avLst/>
          </a:prstGeom>
          <a:noFill/>
          <a:ln w="28575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1510" name="组合 40"/>
          <p:cNvGrpSpPr>
            <a:grpSpLocks noChangeAspect="1"/>
          </p:cNvGrpSpPr>
          <p:nvPr/>
        </p:nvGrpSpPr>
        <p:grpSpPr bwMode="auto">
          <a:xfrm>
            <a:off x="485775" y="1203325"/>
            <a:ext cx="404813" cy="446088"/>
            <a:chOff x="0" y="0"/>
            <a:chExt cx="1487694" cy="1643388"/>
          </a:xfrm>
        </p:grpSpPr>
        <p:pic>
          <p:nvPicPr>
            <p:cNvPr id="21511" name="图片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2" name="图片 4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3" name="图片 4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4" name="图片 4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5" name="图片 4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6" name="图片 4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62" name="椭圆 76"/>
          <p:cNvSpPr>
            <a:spLocks noChangeArrowheads="1"/>
          </p:cNvSpPr>
          <p:nvPr/>
        </p:nvSpPr>
        <p:spPr bwMode="auto">
          <a:xfrm>
            <a:off x="11350625" y="1866900"/>
            <a:ext cx="141288" cy="141288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21563" name="椭圆 77"/>
          <p:cNvSpPr>
            <a:spLocks noChangeArrowheads="1"/>
          </p:cNvSpPr>
          <p:nvPr/>
        </p:nvSpPr>
        <p:spPr bwMode="auto">
          <a:xfrm>
            <a:off x="11350625" y="4487863"/>
            <a:ext cx="141288" cy="141287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21564" name="椭圆 78"/>
          <p:cNvSpPr>
            <a:spLocks noChangeArrowheads="1"/>
          </p:cNvSpPr>
          <p:nvPr/>
        </p:nvSpPr>
        <p:spPr bwMode="auto">
          <a:xfrm>
            <a:off x="11350625" y="2522538"/>
            <a:ext cx="141288" cy="141287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21565" name="椭圆 79"/>
          <p:cNvSpPr>
            <a:spLocks noChangeArrowheads="1"/>
          </p:cNvSpPr>
          <p:nvPr/>
        </p:nvSpPr>
        <p:spPr bwMode="auto">
          <a:xfrm>
            <a:off x="11350625" y="3178175"/>
            <a:ext cx="141288" cy="139700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21566" name="椭圆 80"/>
          <p:cNvSpPr>
            <a:spLocks noChangeArrowheads="1"/>
          </p:cNvSpPr>
          <p:nvPr/>
        </p:nvSpPr>
        <p:spPr bwMode="auto">
          <a:xfrm>
            <a:off x="11350625" y="3832225"/>
            <a:ext cx="141288" cy="141288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21567" name="直接连接符 81"/>
          <p:cNvSpPr>
            <a:spLocks noChangeShapeType="1"/>
          </p:cNvSpPr>
          <p:nvPr/>
        </p:nvSpPr>
        <p:spPr bwMode="auto">
          <a:xfrm>
            <a:off x="11293475" y="3897313"/>
            <a:ext cx="247650" cy="1587"/>
          </a:xfrm>
          <a:prstGeom prst="line">
            <a:avLst/>
          </a:prstGeom>
          <a:noFill/>
          <a:ln w="1905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8" name="直接连接符 82"/>
          <p:cNvSpPr>
            <a:spLocks noChangeShapeType="1"/>
          </p:cNvSpPr>
          <p:nvPr/>
        </p:nvSpPr>
        <p:spPr bwMode="auto">
          <a:xfrm>
            <a:off x="11310938" y="4559300"/>
            <a:ext cx="249237" cy="1588"/>
          </a:xfrm>
          <a:prstGeom prst="line">
            <a:avLst/>
          </a:prstGeom>
          <a:noFill/>
          <a:ln w="1905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27"/>
          <p:cNvGrpSpPr/>
          <p:nvPr/>
        </p:nvGrpSpPr>
        <p:grpSpPr bwMode="auto">
          <a:xfrm>
            <a:off x="566985" y="2436507"/>
            <a:ext cx="4968331" cy="1297896"/>
            <a:chOff x="45079" y="303157"/>
            <a:chExt cx="2796002" cy="1102626"/>
          </a:xfrm>
        </p:grpSpPr>
        <p:sp>
          <p:nvSpPr>
            <p:cNvPr id="5" name="直接连接符 130"/>
            <p:cNvSpPr>
              <a:spLocks noChangeShapeType="1"/>
            </p:cNvSpPr>
            <p:nvPr/>
          </p:nvSpPr>
          <p:spPr bwMode="auto">
            <a:xfrm flipV="1">
              <a:off x="86178" y="303157"/>
              <a:ext cx="2754903" cy="12075"/>
            </a:xfrm>
            <a:prstGeom prst="line">
              <a:avLst/>
            </a:prstGeom>
            <a:noFill/>
            <a:ln w="12700" cap="flat" cmpd="sng">
              <a:solidFill>
                <a:srgbClr val="E3E404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矩形 131"/>
            <p:cNvSpPr>
              <a:spLocks noChangeArrowheads="1"/>
            </p:cNvSpPr>
            <p:nvPr/>
          </p:nvSpPr>
          <p:spPr bwMode="auto">
            <a:xfrm>
              <a:off x="45079" y="337182"/>
              <a:ext cx="2754903" cy="1068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8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8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8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8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8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>
                  <a:solidFill>
                    <a:schemeClr val="tx1"/>
                  </a:solidFill>
                  <a:latin typeface="Arial" panose="0208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>
                  <a:solidFill>
                    <a:schemeClr val="tx1"/>
                  </a:solidFill>
                  <a:latin typeface="Arial" panose="0208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>
                  <a:solidFill>
                    <a:schemeClr val="tx1"/>
                  </a:solidFill>
                  <a:latin typeface="Arial" panose="0208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>
                  <a:solidFill>
                    <a:schemeClr val="tx1"/>
                  </a:solidFill>
                  <a:latin typeface="Arial" panose="02080604020202020204" pitchFamily="34" charset="0"/>
                </a:defRPr>
              </a:lvl9pPr>
            </a:lstStyle>
            <a:p>
              <a:pPr lvl="0" algn="just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ID" sz="18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Simplenya</a:t>
              </a:r>
              <a:r>
                <a:rPr lang="en-ID" sz="18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 Developer </a:t>
              </a:r>
              <a:r>
                <a:rPr lang="en-ID" sz="18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hanya</a:t>
              </a:r>
              <a:r>
                <a:rPr lang="en-ID" sz="18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 </a:t>
              </a:r>
              <a:r>
                <a:rPr lang="en-ID" sz="18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perlu</a:t>
              </a:r>
              <a:r>
                <a:rPr lang="en-ID" sz="18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 </a:t>
              </a:r>
              <a:r>
                <a:rPr lang="en-ID" sz="18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menambahkan</a:t>
              </a:r>
              <a:r>
                <a:rPr lang="en-ID" sz="18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 filter yang </a:t>
              </a:r>
              <a:r>
                <a:rPr lang="en-ID" sz="18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sekiranya</a:t>
              </a:r>
              <a:r>
                <a:rPr lang="en-ID" sz="18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 mem-blacklist Content File yang </a:t>
              </a:r>
              <a:r>
                <a:rPr lang="en-ID" sz="18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berbahaya</a:t>
              </a:r>
              <a:r>
                <a:rPr lang="en-ID" sz="18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, </a:t>
              </a:r>
              <a:r>
                <a:rPr lang="en-ID" sz="18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Ekstensi</a:t>
              </a:r>
              <a:r>
                <a:rPr lang="en-ID" sz="18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 File yang </a:t>
              </a:r>
              <a:r>
                <a:rPr lang="en-ID" sz="18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berbahaya</a:t>
              </a:r>
              <a:r>
                <a:rPr lang="en-ID" sz="18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, </a:t>
              </a:r>
              <a:r>
                <a:rPr lang="en-ID" sz="18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Mengacak</a:t>
              </a:r>
              <a:r>
                <a:rPr lang="en-ID" sz="18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 </a:t>
              </a:r>
              <a:r>
                <a:rPr lang="en-ID" sz="18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nama</a:t>
              </a:r>
              <a:r>
                <a:rPr lang="en-ID" sz="18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 File, </a:t>
              </a:r>
              <a:r>
                <a:rPr lang="en-ID" sz="18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Otentikasi</a:t>
              </a:r>
              <a:r>
                <a:rPr lang="en-ID" sz="18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 </a:t>
              </a:r>
              <a:r>
                <a:rPr lang="en-ID" sz="18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pengguna</a:t>
              </a:r>
              <a:r>
                <a:rPr lang="en-ID" sz="18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 dan </a:t>
              </a:r>
              <a:r>
                <a:rPr lang="en-ID" sz="18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masih</a:t>
              </a:r>
              <a:r>
                <a:rPr lang="en-ID" sz="18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 </a:t>
              </a:r>
              <a:r>
                <a:rPr lang="en-ID" sz="18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banyak</a:t>
              </a:r>
              <a:r>
                <a:rPr lang="en-ID" sz="18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 </a:t>
              </a:r>
              <a:r>
                <a:rPr lang="en-ID" sz="18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lagi</a:t>
              </a:r>
              <a:r>
                <a:rPr lang="en-ID" sz="18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.</a:t>
              </a:r>
            </a:p>
          </p:txBody>
        </p:sp>
      </p:grpSp>
      <p:sp>
        <p:nvSpPr>
          <p:cNvPr id="23" name="矩形 18">
            <a:extLst>
              <a:ext uri="{FF2B5EF4-FFF2-40B4-BE49-F238E27FC236}">
                <a16:creationId xmlns:a16="http://schemas.microsoft.com/office/drawing/2014/main" xmlns="" id="{2BD88C56-9881-4A8C-A310-583FEEBCF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1101725"/>
            <a:ext cx="30487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3600" b="1" dirty="0">
                <a:solidFill>
                  <a:srgbClr val="F2F2F2"/>
                </a:solidFill>
                <a:latin typeface="微软雅黑" charset="-122"/>
                <a:ea typeface="微软雅黑" charset="-122"/>
                <a:sym typeface="微软雅黑" charset="-122"/>
              </a:rPr>
              <a:t>How to Fix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E6933CC-6375-4812-80F4-09A9EE0ED5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513" y="2236787"/>
            <a:ext cx="43910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9907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矩形 48"/>
          <p:cNvSpPr>
            <a:spLocks noChangeArrowheads="1"/>
          </p:cNvSpPr>
          <p:nvPr/>
        </p:nvSpPr>
        <p:spPr bwMode="auto">
          <a:xfrm>
            <a:off x="0" y="-4763"/>
            <a:ext cx="12192000" cy="6858001"/>
          </a:xfrm>
          <a:prstGeom prst="rect">
            <a:avLst/>
          </a:prstGeom>
          <a:solidFill>
            <a:srgbClr val="101A25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6152" name="椭圆 9"/>
          <p:cNvSpPr>
            <a:spLocks noChangeArrowheads="1"/>
          </p:cNvSpPr>
          <p:nvPr/>
        </p:nvSpPr>
        <p:spPr bwMode="auto">
          <a:xfrm>
            <a:off x="11350625" y="1866900"/>
            <a:ext cx="141288" cy="141288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6153" name="椭圆 10"/>
          <p:cNvSpPr>
            <a:spLocks noChangeArrowheads="1"/>
          </p:cNvSpPr>
          <p:nvPr/>
        </p:nvSpPr>
        <p:spPr bwMode="auto">
          <a:xfrm>
            <a:off x="11350625" y="4487863"/>
            <a:ext cx="141288" cy="141287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6154" name="椭圆 11"/>
          <p:cNvSpPr>
            <a:spLocks noChangeArrowheads="1"/>
          </p:cNvSpPr>
          <p:nvPr/>
        </p:nvSpPr>
        <p:spPr bwMode="auto">
          <a:xfrm>
            <a:off x="11350625" y="2522538"/>
            <a:ext cx="141288" cy="141287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6155" name="椭圆 12"/>
          <p:cNvSpPr>
            <a:spLocks noChangeArrowheads="1"/>
          </p:cNvSpPr>
          <p:nvPr/>
        </p:nvSpPr>
        <p:spPr bwMode="auto">
          <a:xfrm>
            <a:off x="11350625" y="3178175"/>
            <a:ext cx="141288" cy="139700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6156" name="椭圆 13"/>
          <p:cNvSpPr>
            <a:spLocks noChangeArrowheads="1"/>
          </p:cNvSpPr>
          <p:nvPr/>
        </p:nvSpPr>
        <p:spPr bwMode="auto">
          <a:xfrm>
            <a:off x="11350625" y="3832225"/>
            <a:ext cx="141288" cy="141288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6157" name="直接连接符 15"/>
          <p:cNvSpPr>
            <a:spLocks noChangeShapeType="1"/>
          </p:cNvSpPr>
          <p:nvPr/>
        </p:nvSpPr>
        <p:spPr bwMode="auto">
          <a:xfrm>
            <a:off x="11293475" y="1938338"/>
            <a:ext cx="247650" cy="0"/>
          </a:xfrm>
          <a:prstGeom prst="line">
            <a:avLst/>
          </a:prstGeom>
          <a:noFill/>
          <a:ln w="1905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159" name="图片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25" y="-1136650"/>
            <a:ext cx="8851900" cy="862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57835" y="715010"/>
            <a:ext cx="7256610" cy="4770755"/>
            <a:chOff x="765" y="1235"/>
            <a:chExt cx="7294" cy="7513"/>
          </a:xfrm>
        </p:grpSpPr>
        <p:sp>
          <p:nvSpPr>
            <p:cNvPr id="6148" name="直接连接符 5"/>
            <p:cNvSpPr>
              <a:spLocks noChangeShapeType="1"/>
            </p:cNvSpPr>
            <p:nvPr/>
          </p:nvSpPr>
          <p:spPr bwMode="auto">
            <a:xfrm>
              <a:off x="1583" y="1235"/>
              <a:ext cx="2407" cy="0"/>
            </a:xfrm>
            <a:prstGeom prst="line">
              <a:avLst/>
            </a:prstGeom>
            <a:noFill/>
            <a:ln w="28575" cap="flat" cmpd="sng">
              <a:solidFill>
                <a:srgbClr val="F2F2F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" name="矩形 6"/>
            <p:cNvSpPr>
              <a:spLocks noChangeArrowheads="1"/>
            </p:cNvSpPr>
            <p:nvPr/>
          </p:nvSpPr>
          <p:spPr bwMode="auto">
            <a:xfrm>
              <a:off x="1463" y="3898"/>
              <a:ext cx="6596" cy="4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200" dirty="0" err="1">
                  <a:solidFill>
                    <a:srgbClr val="FFFFFF"/>
                  </a:solidFill>
                  <a:latin typeface="微软雅黑" charset="-122"/>
                  <a:ea typeface="微软雅黑" charset="-122"/>
                  <a:sym typeface="微软雅黑" charset="-122"/>
                </a:rPr>
                <a:t>Apa</a:t>
              </a:r>
              <a:r>
                <a:rPr lang="en-US" altLang="zh-CN" sz="2200" dirty="0">
                  <a:solidFill>
                    <a:srgbClr val="FFFFFF"/>
                  </a:solidFill>
                  <a:latin typeface="微软雅黑" charset="-122"/>
                  <a:ea typeface="微软雅黑" charset="-122"/>
                  <a:sym typeface="微软雅黑" charset="-122"/>
                </a:rPr>
                <a:t> </a:t>
              </a:r>
              <a:r>
                <a:rPr lang="en-US" altLang="zh-CN" sz="2200" dirty="0" err="1">
                  <a:solidFill>
                    <a:srgbClr val="FFFFFF"/>
                  </a:solidFill>
                  <a:latin typeface="微软雅黑" charset="-122"/>
                  <a:ea typeface="微软雅黑" charset="-122"/>
                  <a:sym typeface="微软雅黑" charset="-122"/>
                </a:rPr>
                <a:t>itu</a:t>
              </a:r>
              <a:r>
                <a:rPr lang="en-US" altLang="zh-CN" sz="2200" dirty="0">
                  <a:solidFill>
                    <a:srgbClr val="FFFFFF"/>
                  </a:solidFill>
                  <a:latin typeface="微软雅黑" charset="-122"/>
                  <a:ea typeface="微软雅黑" charset="-122"/>
                  <a:sym typeface="微软雅黑" charset="-122"/>
                </a:rPr>
                <a:t> </a:t>
              </a:r>
              <a:r>
                <a:rPr lang="en-US" altLang="zh-CN" sz="2200" dirty="0" err="1">
                  <a:solidFill>
                    <a:srgbClr val="FFFFFF"/>
                  </a:solidFill>
                  <a:latin typeface="微软雅黑" charset="-122"/>
                  <a:ea typeface="微软雅黑" charset="-122"/>
                  <a:sym typeface="微软雅黑" charset="-122"/>
                </a:rPr>
                <a:t>Unresticted</a:t>
              </a:r>
              <a:r>
                <a:rPr lang="en-US" altLang="zh-CN" sz="2200" dirty="0">
                  <a:solidFill>
                    <a:srgbClr val="FFFFFF"/>
                  </a:solidFill>
                  <a:latin typeface="微软雅黑" charset="-122"/>
                  <a:ea typeface="微软雅黑" charset="-122"/>
                  <a:sym typeface="微软雅黑" charset="-122"/>
                </a:rPr>
                <a:t> File Upload ?</a:t>
              </a:r>
            </a:p>
            <a:p>
              <a:pPr>
                <a:lnSpc>
                  <a:spcPct val="150000"/>
                </a:lnSpc>
              </a:pPr>
              <a:r>
                <a:rPr lang="en-US" altLang="en-US" sz="2200" dirty="0">
                  <a:solidFill>
                    <a:srgbClr val="FFFFFF"/>
                  </a:solidFill>
                  <a:latin typeface="微软雅黑" charset="-122"/>
                  <a:ea typeface="微软雅黑" charset="-122"/>
                  <a:sym typeface="微软雅黑" charset="-122"/>
                </a:rPr>
                <a:t>Scenario</a:t>
              </a:r>
            </a:p>
            <a:p>
              <a:pPr>
                <a:lnSpc>
                  <a:spcPct val="150000"/>
                </a:lnSpc>
              </a:pPr>
              <a:r>
                <a:rPr lang="en-US" altLang="en-US" sz="2200" dirty="0" err="1">
                  <a:solidFill>
                    <a:srgbClr val="FFFFFF"/>
                  </a:solidFill>
                  <a:latin typeface="微软雅黑" charset="-122"/>
                  <a:ea typeface="微软雅黑" charset="-122"/>
                  <a:sym typeface="微软雅黑" charset="-122"/>
                </a:rPr>
                <a:t>Realcase</a:t>
              </a:r>
              <a:endParaRPr lang="en-US" altLang="en-US" sz="2200" dirty="0">
                <a:solidFill>
                  <a:srgbClr val="FFFFFF"/>
                </a:solidFill>
                <a:latin typeface="微软雅黑" charset="-122"/>
                <a:ea typeface="微软雅黑" charset="-122"/>
                <a:sym typeface="微软雅黑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en-US" sz="2200" dirty="0">
                  <a:solidFill>
                    <a:srgbClr val="FFFFFF"/>
                  </a:solidFill>
                  <a:latin typeface="微软雅黑" charset="-122"/>
                  <a:ea typeface="微软雅黑" charset="-122"/>
                  <a:sym typeface="微软雅黑" charset="-122"/>
                </a:rPr>
                <a:t>Patching / Protect</a:t>
              </a:r>
            </a:p>
            <a:p>
              <a:pPr>
                <a:lnSpc>
                  <a:spcPct val="150000"/>
                </a:lnSpc>
              </a:pPr>
              <a:endParaRPr lang="en-US" altLang="en-US" sz="2200" dirty="0">
                <a:solidFill>
                  <a:srgbClr val="FFFFFF"/>
                </a:solidFill>
                <a:latin typeface="微软雅黑" charset="-122"/>
                <a:ea typeface="微软雅黑" charset="-122"/>
                <a:sym typeface="微软雅黑" charset="-122"/>
              </a:endParaRPr>
            </a:p>
            <a:p>
              <a:pPr>
                <a:lnSpc>
                  <a:spcPct val="150000"/>
                </a:lnSpc>
              </a:pPr>
              <a:endParaRPr lang="en-US" altLang="en-US" sz="2200" dirty="0">
                <a:solidFill>
                  <a:srgbClr val="FFFFFF"/>
                </a:solidFill>
                <a:latin typeface="微软雅黑" charset="-122"/>
                <a:ea typeface="微软雅黑" charset="-122"/>
                <a:sym typeface="微软雅黑" charset="-122"/>
              </a:endParaRPr>
            </a:p>
          </p:txBody>
        </p:sp>
        <p:sp>
          <p:nvSpPr>
            <p:cNvPr id="6158" name="矩形 18"/>
            <p:cNvSpPr>
              <a:spLocks noChangeArrowheads="1"/>
            </p:cNvSpPr>
            <p:nvPr/>
          </p:nvSpPr>
          <p:spPr bwMode="auto">
            <a:xfrm>
              <a:off x="1403" y="1735"/>
              <a:ext cx="4081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 b="1">
                  <a:solidFill>
                    <a:srgbClr val="F2F2F2"/>
                  </a:solidFill>
                  <a:latin typeface="微软雅黑" charset="-122"/>
                  <a:ea typeface="微软雅黑" charset="-122"/>
                  <a:sym typeface="微软雅黑" charset="-122"/>
                </a:rPr>
                <a:t>Overview</a:t>
              </a:r>
            </a:p>
          </p:txBody>
        </p:sp>
        <p:grpSp>
          <p:nvGrpSpPr>
            <p:cNvPr id="6166" name="组合 40"/>
            <p:cNvGrpSpPr>
              <a:grpSpLocks noChangeAspect="1"/>
            </p:cNvGrpSpPr>
            <p:nvPr/>
          </p:nvGrpSpPr>
          <p:grpSpPr bwMode="auto">
            <a:xfrm>
              <a:off x="765" y="1895"/>
              <a:ext cx="638" cy="703"/>
              <a:chOff x="0" y="0"/>
              <a:chExt cx="1487694" cy="1643388"/>
            </a:xfrm>
          </p:grpSpPr>
          <p:pic>
            <p:nvPicPr>
              <p:cNvPr id="6167" name="图片 41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405" t="14911" r="7100" b="31285"/>
              <a:stretch>
                <a:fillRect/>
              </a:stretch>
            </p:blipFill>
            <p:spPr bwMode="auto">
              <a:xfrm>
                <a:off x="0" y="0"/>
                <a:ext cx="596900" cy="584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68" name="图片 4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405" t="14911" r="7100" b="31285"/>
              <a:stretch>
                <a:fillRect/>
              </a:stretch>
            </p:blipFill>
            <p:spPr bwMode="auto">
              <a:xfrm>
                <a:off x="0" y="550809"/>
                <a:ext cx="596900" cy="584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69" name="图片 4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405" t="14911" r="7100" b="31285"/>
              <a:stretch>
                <a:fillRect/>
              </a:stretch>
            </p:blipFill>
            <p:spPr bwMode="auto">
              <a:xfrm>
                <a:off x="0" y="1059187"/>
                <a:ext cx="596900" cy="584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70" name="图片 44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405" t="14911" r="7100" b="31285"/>
              <a:stretch>
                <a:fillRect/>
              </a:stretch>
            </p:blipFill>
            <p:spPr bwMode="auto">
              <a:xfrm>
                <a:off x="450598" y="271241"/>
                <a:ext cx="596900" cy="584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71" name="图片 45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405" t="14911" r="7100" b="31285"/>
              <a:stretch>
                <a:fillRect/>
              </a:stretch>
            </p:blipFill>
            <p:spPr bwMode="auto">
              <a:xfrm>
                <a:off x="440620" y="794188"/>
                <a:ext cx="596900" cy="584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72" name="图片 46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405" t="14911" r="7100" b="31285"/>
              <a:stretch>
                <a:fillRect/>
              </a:stretch>
            </p:blipFill>
            <p:spPr bwMode="auto">
              <a:xfrm>
                <a:off x="890794" y="532574"/>
                <a:ext cx="596900" cy="584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矩形 48"/>
          <p:cNvSpPr>
            <a:spLocks noChangeArrowheads="1"/>
          </p:cNvSpPr>
          <p:nvPr/>
        </p:nvSpPr>
        <p:spPr bwMode="auto">
          <a:xfrm>
            <a:off x="19050" y="0"/>
            <a:ext cx="12192000" cy="6858000"/>
          </a:xfrm>
          <a:prstGeom prst="rect">
            <a:avLst/>
          </a:prstGeom>
          <a:solidFill>
            <a:srgbClr val="101A25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7F7F7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21508" name="直接连接符 5"/>
          <p:cNvSpPr>
            <a:spLocks noChangeShapeType="1"/>
          </p:cNvSpPr>
          <p:nvPr/>
        </p:nvSpPr>
        <p:spPr bwMode="auto">
          <a:xfrm>
            <a:off x="1004888" y="784225"/>
            <a:ext cx="1528762" cy="0"/>
          </a:xfrm>
          <a:prstGeom prst="line">
            <a:avLst/>
          </a:prstGeom>
          <a:noFill/>
          <a:ln w="28575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1510" name="组合 40"/>
          <p:cNvGrpSpPr>
            <a:grpSpLocks noChangeAspect="1"/>
          </p:cNvGrpSpPr>
          <p:nvPr/>
        </p:nvGrpSpPr>
        <p:grpSpPr bwMode="auto">
          <a:xfrm>
            <a:off x="485775" y="1203325"/>
            <a:ext cx="404813" cy="446088"/>
            <a:chOff x="0" y="0"/>
            <a:chExt cx="1487694" cy="1643388"/>
          </a:xfrm>
        </p:grpSpPr>
        <p:pic>
          <p:nvPicPr>
            <p:cNvPr id="21511" name="图片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2" name="图片 4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3" name="图片 4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4" name="图片 4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5" name="图片 4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6" name="图片 4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62" name="椭圆 76"/>
          <p:cNvSpPr>
            <a:spLocks noChangeArrowheads="1"/>
          </p:cNvSpPr>
          <p:nvPr/>
        </p:nvSpPr>
        <p:spPr bwMode="auto">
          <a:xfrm>
            <a:off x="11350625" y="1866900"/>
            <a:ext cx="141288" cy="141288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21563" name="椭圆 77"/>
          <p:cNvSpPr>
            <a:spLocks noChangeArrowheads="1"/>
          </p:cNvSpPr>
          <p:nvPr/>
        </p:nvSpPr>
        <p:spPr bwMode="auto">
          <a:xfrm>
            <a:off x="11350625" y="4487863"/>
            <a:ext cx="141288" cy="141287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21564" name="椭圆 78"/>
          <p:cNvSpPr>
            <a:spLocks noChangeArrowheads="1"/>
          </p:cNvSpPr>
          <p:nvPr/>
        </p:nvSpPr>
        <p:spPr bwMode="auto">
          <a:xfrm>
            <a:off x="11350625" y="2522538"/>
            <a:ext cx="141288" cy="141287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21565" name="椭圆 79"/>
          <p:cNvSpPr>
            <a:spLocks noChangeArrowheads="1"/>
          </p:cNvSpPr>
          <p:nvPr/>
        </p:nvSpPr>
        <p:spPr bwMode="auto">
          <a:xfrm>
            <a:off x="11350625" y="3178175"/>
            <a:ext cx="141288" cy="139700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21566" name="椭圆 80"/>
          <p:cNvSpPr>
            <a:spLocks noChangeArrowheads="1"/>
          </p:cNvSpPr>
          <p:nvPr/>
        </p:nvSpPr>
        <p:spPr bwMode="auto">
          <a:xfrm>
            <a:off x="11350625" y="3832225"/>
            <a:ext cx="141288" cy="141288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21567" name="直接连接符 81"/>
          <p:cNvSpPr>
            <a:spLocks noChangeShapeType="1"/>
          </p:cNvSpPr>
          <p:nvPr/>
        </p:nvSpPr>
        <p:spPr bwMode="auto">
          <a:xfrm>
            <a:off x="11293475" y="3897313"/>
            <a:ext cx="247650" cy="1587"/>
          </a:xfrm>
          <a:prstGeom prst="line">
            <a:avLst/>
          </a:prstGeom>
          <a:noFill/>
          <a:ln w="1905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8" name="直接连接符 82"/>
          <p:cNvSpPr>
            <a:spLocks noChangeShapeType="1"/>
          </p:cNvSpPr>
          <p:nvPr/>
        </p:nvSpPr>
        <p:spPr bwMode="auto">
          <a:xfrm>
            <a:off x="11310938" y="4559300"/>
            <a:ext cx="249237" cy="1588"/>
          </a:xfrm>
          <a:prstGeom prst="line">
            <a:avLst/>
          </a:prstGeom>
          <a:noFill/>
          <a:ln w="1905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27"/>
          <p:cNvGrpSpPr/>
          <p:nvPr/>
        </p:nvGrpSpPr>
        <p:grpSpPr bwMode="auto">
          <a:xfrm>
            <a:off x="566985" y="2096653"/>
            <a:ext cx="4968331" cy="1317837"/>
            <a:chOff x="45079" y="303157"/>
            <a:chExt cx="2796002" cy="1119568"/>
          </a:xfrm>
        </p:grpSpPr>
        <p:sp>
          <p:nvSpPr>
            <p:cNvPr id="5" name="直接连接符 130"/>
            <p:cNvSpPr>
              <a:spLocks noChangeShapeType="1"/>
            </p:cNvSpPr>
            <p:nvPr/>
          </p:nvSpPr>
          <p:spPr bwMode="auto">
            <a:xfrm flipV="1">
              <a:off x="86178" y="303157"/>
              <a:ext cx="2754903" cy="12075"/>
            </a:xfrm>
            <a:prstGeom prst="line">
              <a:avLst/>
            </a:prstGeom>
            <a:noFill/>
            <a:ln w="12700" cap="flat" cmpd="sng">
              <a:solidFill>
                <a:srgbClr val="E3E404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矩形 131"/>
            <p:cNvSpPr>
              <a:spLocks noChangeArrowheads="1"/>
            </p:cNvSpPr>
            <p:nvPr/>
          </p:nvSpPr>
          <p:spPr bwMode="auto">
            <a:xfrm>
              <a:off x="45079" y="337182"/>
              <a:ext cx="2754903" cy="1085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8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8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8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8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8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>
                  <a:solidFill>
                    <a:schemeClr val="tx1"/>
                  </a:solidFill>
                  <a:latin typeface="Arial" panose="0208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>
                  <a:solidFill>
                    <a:schemeClr val="tx1"/>
                  </a:solidFill>
                  <a:latin typeface="Arial" panose="0208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>
                  <a:solidFill>
                    <a:schemeClr val="tx1"/>
                  </a:solidFill>
                  <a:latin typeface="Arial" panose="0208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>
                  <a:solidFill>
                    <a:schemeClr val="tx1"/>
                  </a:solidFill>
                  <a:latin typeface="Arial" panose="02080604020202020204" pitchFamily="34" charset="0"/>
                </a:defRPr>
              </a:lvl9pPr>
            </a:lstStyle>
            <a:p>
              <a:pPr lvl="0" algn="just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ID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Pada</a:t>
              </a:r>
              <a:r>
                <a:rPr lang="en-ID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 </a:t>
              </a:r>
              <a:r>
                <a:rPr lang="en-ID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perbaikan</a:t>
              </a:r>
              <a:r>
                <a:rPr lang="en-ID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 </a:t>
              </a:r>
              <a:r>
                <a:rPr lang="en-ID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kode</a:t>
              </a:r>
              <a:r>
                <a:rPr lang="en-ID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 program </a:t>
              </a:r>
              <a:r>
                <a:rPr lang="en-ID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disamping</a:t>
              </a:r>
              <a:r>
                <a:rPr lang="en-ID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 kami </a:t>
              </a:r>
              <a:r>
                <a:rPr lang="en-ID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membuat</a:t>
              </a:r>
              <a:r>
                <a:rPr lang="en-ID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 </a:t>
              </a:r>
              <a:r>
                <a:rPr lang="en-ID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sebuah</a:t>
              </a:r>
              <a:r>
                <a:rPr lang="en-ID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 function </a:t>
              </a:r>
              <a:r>
                <a:rPr lang="en-ID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guna</a:t>
              </a:r>
              <a:r>
                <a:rPr lang="en-ID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 </a:t>
              </a:r>
              <a:r>
                <a:rPr lang="en-ID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menambahkan</a:t>
              </a:r>
              <a:r>
                <a:rPr lang="en-ID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 </a:t>
              </a:r>
              <a:r>
                <a:rPr lang="en-ID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sebuah</a:t>
              </a:r>
              <a:r>
                <a:rPr lang="en-ID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 whitelist </a:t>
              </a:r>
              <a:r>
                <a:rPr lang="en-ID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mengenai</a:t>
              </a:r>
              <a:r>
                <a:rPr lang="en-ID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 extension, </a:t>
              </a:r>
              <a:r>
                <a:rPr lang="en-ID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dan</a:t>
              </a:r>
              <a:r>
                <a:rPr lang="en-ID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 </a:t>
              </a:r>
              <a:r>
                <a:rPr lang="en-ID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tipe</a:t>
              </a:r>
              <a:r>
                <a:rPr lang="en-ID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 file yang </a:t>
              </a:r>
              <a:r>
                <a:rPr lang="en-ID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dapat</a:t>
              </a:r>
              <a:r>
                <a:rPr lang="en-ID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 </a:t>
              </a:r>
              <a:r>
                <a:rPr lang="en-ID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diupload</a:t>
              </a:r>
              <a:r>
                <a:rPr lang="en-ID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.</a:t>
              </a:r>
              <a:endPara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sp>
        <p:nvSpPr>
          <p:cNvPr id="23" name="矩形 18">
            <a:extLst>
              <a:ext uri="{FF2B5EF4-FFF2-40B4-BE49-F238E27FC236}">
                <a16:creationId xmlns:a16="http://schemas.microsoft.com/office/drawing/2014/main" xmlns="" id="{2BD88C56-9881-4A8C-A310-583FEEBCF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1101725"/>
            <a:ext cx="513454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3600" b="1" dirty="0" smtClean="0">
                <a:solidFill>
                  <a:srgbClr val="F2F2F2"/>
                </a:solidFill>
                <a:latin typeface="微软雅黑" charset="-122"/>
                <a:ea typeface="微软雅黑" charset="-122"/>
                <a:sym typeface="微软雅黑" charset="-122"/>
              </a:rPr>
              <a:t>Vulnerability Patched</a:t>
            </a:r>
            <a:endParaRPr lang="en-US" altLang="en-US" sz="3600" b="1" dirty="0">
              <a:solidFill>
                <a:srgbClr val="F2F2F2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pic>
        <p:nvPicPr>
          <p:cNvPr id="24" name="Picture 23"/>
          <p:cNvPicPr/>
          <p:nvPr/>
        </p:nvPicPr>
        <p:blipFill>
          <a:blip r:embed="rId4"/>
          <a:stretch>
            <a:fillRect/>
          </a:stretch>
        </p:blipFill>
        <p:spPr>
          <a:xfrm>
            <a:off x="5808239" y="4992077"/>
            <a:ext cx="5255895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5961" y="2065555"/>
            <a:ext cx="5262498" cy="273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6986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矩形 5"/>
          <p:cNvSpPr>
            <a:spLocks noChangeArrowheads="1"/>
          </p:cNvSpPr>
          <p:nvPr/>
        </p:nvSpPr>
        <p:spPr bwMode="auto">
          <a:xfrm>
            <a:off x="1086485" y="3147751"/>
            <a:ext cx="10019030" cy="62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35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Sesi</a:t>
            </a:r>
            <a:r>
              <a:rPr lang="en-US" sz="35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tanya</a:t>
            </a:r>
            <a:r>
              <a:rPr lang="en-US" sz="35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jawab</a:t>
            </a:r>
            <a:r>
              <a:rPr lang="en-US" sz="35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kah</a:t>
            </a:r>
            <a:r>
              <a:rPr lang="en-US" sz="35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?</a:t>
            </a:r>
            <a:endParaRPr lang="en-US" sz="3500" dirty="0">
              <a:solidFill>
                <a:schemeClr val="bg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520527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矩形 5"/>
          <p:cNvSpPr>
            <a:spLocks noChangeArrowheads="1"/>
          </p:cNvSpPr>
          <p:nvPr/>
        </p:nvSpPr>
        <p:spPr bwMode="auto">
          <a:xfrm>
            <a:off x="1086485" y="2601030"/>
            <a:ext cx="10019030" cy="16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Karena pada zaman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sekarang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kerentanan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bukan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hanya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sekedar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SQL Injection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XSS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dan lain-lain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apalagi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kebanyakan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orang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berfikir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bahwa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dengan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Firewall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saja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sudah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aman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tentunya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harus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diperiksa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sedetail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mungkin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salah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satunya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dengan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cara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memperhatikan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pada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fitur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File Upload 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ini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ID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矩形 48"/>
          <p:cNvSpPr>
            <a:spLocks noChangeArrowheads="1"/>
          </p:cNvSpPr>
          <p:nvPr/>
        </p:nvSpPr>
        <p:spPr bwMode="auto">
          <a:xfrm>
            <a:off x="0" y="-4763"/>
            <a:ext cx="12192000" cy="6858001"/>
          </a:xfrm>
          <a:prstGeom prst="rect">
            <a:avLst/>
          </a:prstGeom>
          <a:solidFill>
            <a:srgbClr val="101A25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7F7F7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2292" name="直接连接符 5"/>
          <p:cNvSpPr>
            <a:spLocks noChangeShapeType="1"/>
          </p:cNvSpPr>
          <p:nvPr/>
        </p:nvSpPr>
        <p:spPr bwMode="auto">
          <a:xfrm>
            <a:off x="1004888" y="784225"/>
            <a:ext cx="1528762" cy="0"/>
          </a:xfrm>
          <a:prstGeom prst="line">
            <a:avLst/>
          </a:prstGeom>
          <a:noFill/>
          <a:ln w="28575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294" name="组合 40"/>
          <p:cNvGrpSpPr>
            <a:grpSpLocks noChangeAspect="1"/>
          </p:cNvGrpSpPr>
          <p:nvPr/>
        </p:nvGrpSpPr>
        <p:grpSpPr bwMode="auto">
          <a:xfrm>
            <a:off x="485775" y="1203325"/>
            <a:ext cx="404813" cy="446088"/>
            <a:chOff x="0" y="0"/>
            <a:chExt cx="1487694" cy="1643388"/>
          </a:xfrm>
        </p:grpSpPr>
        <p:pic>
          <p:nvPicPr>
            <p:cNvPr id="12295" name="图片 4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6" name="图片 4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7" name="图片 4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8" name="图片 4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9" name="图片 4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00" name="图片 4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317" name="文本框 21"/>
          <p:cNvSpPr>
            <a:spLocks noChangeArrowheads="1"/>
          </p:cNvSpPr>
          <p:nvPr/>
        </p:nvSpPr>
        <p:spPr bwMode="auto">
          <a:xfrm>
            <a:off x="1005205" y="1135380"/>
            <a:ext cx="1089660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en-US" sz="3000" dirty="0">
                <a:solidFill>
                  <a:schemeClr val="bg1"/>
                </a:solidFill>
                <a:latin typeface="微软雅黑" charset="-122"/>
                <a:ea typeface="微软雅黑" charset="-122"/>
                <a:sym typeface="微软雅黑" charset="-122"/>
              </a:rPr>
              <a:t>Jadi </a:t>
            </a:r>
            <a:r>
              <a:rPr lang="en-US" altLang="en-US" sz="3000" dirty="0" err="1">
                <a:solidFill>
                  <a:schemeClr val="bg1"/>
                </a:solidFill>
                <a:latin typeface="微软雅黑" charset="-122"/>
                <a:ea typeface="微软雅黑" charset="-122"/>
                <a:sym typeface="微软雅黑" charset="-122"/>
              </a:rPr>
              <a:t>apasih</a:t>
            </a:r>
            <a:r>
              <a:rPr lang="en-US" altLang="en-US" sz="3000" dirty="0">
                <a:solidFill>
                  <a:schemeClr val="bg1"/>
                </a:solidFill>
                <a:latin typeface="微软雅黑" charset="-122"/>
                <a:ea typeface="微软雅黑" charset="-122"/>
                <a:sym typeface="微软雅黑" charset="-122"/>
              </a:rPr>
              <a:t> Unrestricted File Upload ?</a:t>
            </a:r>
            <a:endParaRPr lang="en-US" altLang="zh-CN" sz="3000" dirty="0">
              <a:solidFill>
                <a:schemeClr val="bg1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12318" name="文本框 22"/>
          <p:cNvSpPr>
            <a:spLocks noChangeArrowheads="1"/>
          </p:cNvSpPr>
          <p:nvPr/>
        </p:nvSpPr>
        <p:spPr bwMode="auto">
          <a:xfrm>
            <a:off x="759776" y="2335969"/>
            <a:ext cx="568837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ID" sz="1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Unrestricted File Upload </a:t>
            </a:r>
            <a:r>
              <a:rPr lang="en-ID" sz="14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ID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vulnerability yang </a:t>
            </a:r>
            <a:r>
              <a:rPr lang="en-ID" sz="14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ID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4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ID" sz="14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disaat</a:t>
            </a:r>
            <a:r>
              <a:rPr lang="en-ID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ID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file yang </a:t>
            </a:r>
            <a:r>
              <a:rPr lang="en-ID" sz="14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diunggah</a:t>
            </a:r>
            <a:r>
              <a:rPr lang="en-ID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oleh user </a:t>
            </a:r>
            <a:r>
              <a:rPr lang="en-ID" sz="14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0" i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diperiksa</a:t>
            </a:r>
            <a:r>
              <a:rPr lang="en-ID" sz="1400" b="0" i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400" b="0" i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difilter</a:t>
            </a:r>
            <a:r>
              <a:rPr lang="en-ID" sz="1400" b="0" i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400" b="0" i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400" b="0" i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0" i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dibersihkan</a:t>
            </a:r>
            <a:r>
              <a:rPr lang="en-ID" sz="1400" b="0" i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oleh </a:t>
            </a:r>
            <a:r>
              <a:rPr lang="en-ID" sz="14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ID" sz="1400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D" sz="14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Bahaya</a:t>
            </a:r>
            <a:r>
              <a:rPr lang="en-ID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ID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ID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vulnerability </a:t>
            </a:r>
            <a:r>
              <a:rPr lang="en-ID" sz="14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penyerang</a:t>
            </a:r>
            <a:r>
              <a:rPr lang="en-ID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mengunggah</a:t>
            </a:r>
            <a:r>
              <a:rPr lang="en-ID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script PHP, ASP, TXT, </a:t>
            </a:r>
            <a:r>
              <a:rPr lang="en-ID" sz="14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dll</a:t>
            </a:r>
            <a:r>
              <a:rPr lang="en-ID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Yang </a:t>
            </a:r>
            <a:r>
              <a:rPr lang="en-ID" sz="14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berbahaya</a:t>
            </a:r>
            <a:r>
              <a:rPr lang="en-ID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4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menjalankannya</a:t>
            </a:r>
            <a:r>
              <a:rPr lang="en-ID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4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ID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utamanya</a:t>
            </a:r>
            <a:r>
              <a:rPr lang="en-ID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ID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ID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server dan </a:t>
            </a:r>
            <a:r>
              <a:rPr lang="en-ID" sz="14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menjalankan</a:t>
            </a:r>
            <a:r>
              <a:rPr lang="en-ID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ID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4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diinginkan</a:t>
            </a:r>
            <a:r>
              <a:rPr lang="en-ID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ID" sz="1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D" sz="14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Misalnya</a:t>
            </a:r>
            <a:r>
              <a:rPr lang="en-ID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Penyerang</a:t>
            </a:r>
            <a:r>
              <a:rPr lang="en-ID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4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ID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memperoleh</a:t>
            </a:r>
            <a:r>
              <a:rPr lang="en-ID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ID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ID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vulnerability </a:t>
            </a:r>
            <a:r>
              <a:rPr lang="en-ID" sz="14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semacam</a:t>
            </a:r>
            <a:r>
              <a:rPr lang="en-ID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ID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mengunggah</a:t>
            </a:r>
            <a:r>
              <a:rPr lang="en-ID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script shell (backdoor) </a:t>
            </a:r>
            <a:r>
              <a:rPr lang="en-ID" sz="14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berbahaya</a:t>
            </a:r>
            <a:r>
              <a:rPr lang="en-ID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4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ID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mengontrol</a:t>
            </a:r>
            <a:r>
              <a:rPr lang="en-ID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ID" sz="14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menjalankan</a:t>
            </a:r>
            <a:r>
              <a:rPr lang="en-ID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ID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4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diinginkan</a:t>
            </a:r>
            <a:r>
              <a:rPr lang="en-ID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ID" sz="14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menyebabkan</a:t>
            </a:r>
            <a:r>
              <a:rPr lang="en-ID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penyusupan</a:t>
            </a:r>
            <a:r>
              <a:rPr lang="en-ID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penuh</a:t>
            </a:r>
            <a:r>
              <a:rPr lang="en-ID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server dan server korban </a:t>
            </a:r>
            <a:r>
              <a:rPr lang="en-ID" sz="14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dimiliki</a:t>
            </a:r>
            <a:endParaRPr lang="en-ID" sz="1400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19" name="椭圆 49"/>
          <p:cNvSpPr>
            <a:spLocks noChangeArrowheads="1"/>
          </p:cNvSpPr>
          <p:nvPr/>
        </p:nvSpPr>
        <p:spPr bwMode="auto">
          <a:xfrm>
            <a:off x="11350625" y="1866900"/>
            <a:ext cx="141288" cy="141288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2320" name="椭圆 50"/>
          <p:cNvSpPr>
            <a:spLocks noChangeArrowheads="1"/>
          </p:cNvSpPr>
          <p:nvPr/>
        </p:nvSpPr>
        <p:spPr bwMode="auto">
          <a:xfrm>
            <a:off x="11350625" y="4487863"/>
            <a:ext cx="141288" cy="141287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2321" name="椭圆 51"/>
          <p:cNvSpPr>
            <a:spLocks noChangeArrowheads="1"/>
          </p:cNvSpPr>
          <p:nvPr/>
        </p:nvSpPr>
        <p:spPr bwMode="auto">
          <a:xfrm>
            <a:off x="11350625" y="2522538"/>
            <a:ext cx="141288" cy="141287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2322" name="椭圆 52"/>
          <p:cNvSpPr>
            <a:spLocks noChangeArrowheads="1"/>
          </p:cNvSpPr>
          <p:nvPr/>
        </p:nvSpPr>
        <p:spPr bwMode="auto">
          <a:xfrm>
            <a:off x="11350625" y="3178175"/>
            <a:ext cx="141288" cy="139700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2323" name="椭圆 53"/>
          <p:cNvSpPr>
            <a:spLocks noChangeArrowheads="1"/>
          </p:cNvSpPr>
          <p:nvPr/>
        </p:nvSpPr>
        <p:spPr bwMode="auto">
          <a:xfrm>
            <a:off x="11350625" y="3832225"/>
            <a:ext cx="141288" cy="141288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2324" name="直接连接符 54"/>
          <p:cNvSpPr>
            <a:spLocks noChangeShapeType="1"/>
          </p:cNvSpPr>
          <p:nvPr/>
        </p:nvSpPr>
        <p:spPr bwMode="auto">
          <a:xfrm>
            <a:off x="11293475" y="2590800"/>
            <a:ext cx="247650" cy="1588"/>
          </a:xfrm>
          <a:prstGeom prst="line">
            <a:avLst/>
          </a:prstGeom>
          <a:noFill/>
          <a:ln w="1905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FE012352-176A-4BBD-8C4A-12B0D1CFA9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6042">
                        <a14:foregroundMark x1="77500" y1="23056" x2="77500" y2="23056"/>
                        <a14:foregroundMark x1="76667" y1="26389" x2="76667" y2="26389"/>
                        <a14:foregroundMark x1="77083" y1="29444" x2="77083" y2="29444"/>
                        <a14:foregroundMark x1="82708" y1="25833" x2="82708" y2="25833"/>
                        <a14:foregroundMark x1="96042" y1="25000" x2="96042" y2="25000"/>
                        <a14:foregroundMark x1="95208" y1="24444" x2="95208" y2="24444"/>
                        <a14:backgroundMark x1="70833" y1="46389" x2="70833" y2="46389"/>
                        <a14:backgroundMark x1="80833" y1="43611" x2="80833" y2="43611"/>
                        <a14:backgroundMark x1="79375" y1="51667" x2="79375" y2="51667"/>
                        <a14:backgroundMark x1="83333" y1="54444" x2="83333" y2="54444"/>
                        <a14:backgroundMark x1="79792" y1="54167" x2="79792" y2="54167"/>
                        <a14:backgroundMark x1="75625" y1="54444" x2="75625" y2="54444"/>
                        <a14:backgroundMark x1="72292" y1="54722" x2="72292" y2="54722"/>
                        <a14:backgroundMark x1="77708" y1="58333" x2="77708" y2="5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238" t="15491" b="36938"/>
          <a:stretch/>
        </p:blipFill>
        <p:spPr>
          <a:xfrm>
            <a:off x="6448146" y="1720884"/>
            <a:ext cx="4477956" cy="412175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矩形 48"/>
          <p:cNvSpPr>
            <a:spLocks noChangeArrowheads="1"/>
          </p:cNvSpPr>
          <p:nvPr/>
        </p:nvSpPr>
        <p:spPr bwMode="auto">
          <a:xfrm>
            <a:off x="0" y="-4763"/>
            <a:ext cx="12192000" cy="6858001"/>
          </a:xfrm>
          <a:prstGeom prst="rect">
            <a:avLst/>
          </a:prstGeom>
          <a:solidFill>
            <a:srgbClr val="101A25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7F7F7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2292" name="直接连接符 5"/>
          <p:cNvSpPr>
            <a:spLocks noChangeShapeType="1"/>
          </p:cNvSpPr>
          <p:nvPr/>
        </p:nvSpPr>
        <p:spPr bwMode="auto">
          <a:xfrm>
            <a:off x="1004888" y="784225"/>
            <a:ext cx="1528762" cy="0"/>
          </a:xfrm>
          <a:prstGeom prst="line">
            <a:avLst/>
          </a:prstGeom>
          <a:noFill/>
          <a:ln w="28575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294" name="组合 40"/>
          <p:cNvGrpSpPr>
            <a:grpSpLocks noChangeAspect="1"/>
          </p:cNvGrpSpPr>
          <p:nvPr/>
        </p:nvGrpSpPr>
        <p:grpSpPr bwMode="auto">
          <a:xfrm>
            <a:off x="485775" y="1203325"/>
            <a:ext cx="404813" cy="446088"/>
            <a:chOff x="0" y="0"/>
            <a:chExt cx="1487694" cy="1643388"/>
          </a:xfrm>
        </p:grpSpPr>
        <p:pic>
          <p:nvPicPr>
            <p:cNvPr id="12295" name="图片 4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6" name="图片 4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7" name="图片 4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8" name="图片 4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9" name="图片 4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00" name="图片 4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317" name="文本框 21"/>
          <p:cNvSpPr>
            <a:spLocks noChangeArrowheads="1"/>
          </p:cNvSpPr>
          <p:nvPr/>
        </p:nvSpPr>
        <p:spPr bwMode="auto">
          <a:xfrm>
            <a:off x="1005205" y="1135380"/>
            <a:ext cx="1089660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" altLang="en-US" sz="3000" dirty="0">
                <a:solidFill>
                  <a:schemeClr val="bg1"/>
                </a:solidFill>
                <a:latin typeface="微软雅黑" charset="-122"/>
                <a:ea typeface="微软雅黑" charset="-122"/>
                <a:sym typeface="微软雅黑" charset="-122"/>
              </a:rPr>
              <a:t>Scenario</a:t>
            </a:r>
          </a:p>
        </p:txBody>
      </p:sp>
      <p:sp>
        <p:nvSpPr>
          <p:cNvPr id="12319" name="椭圆 49"/>
          <p:cNvSpPr>
            <a:spLocks noChangeArrowheads="1"/>
          </p:cNvSpPr>
          <p:nvPr/>
        </p:nvSpPr>
        <p:spPr bwMode="auto">
          <a:xfrm>
            <a:off x="11350625" y="1866900"/>
            <a:ext cx="141288" cy="141288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2320" name="椭圆 50"/>
          <p:cNvSpPr>
            <a:spLocks noChangeArrowheads="1"/>
          </p:cNvSpPr>
          <p:nvPr/>
        </p:nvSpPr>
        <p:spPr bwMode="auto">
          <a:xfrm>
            <a:off x="11350625" y="4487863"/>
            <a:ext cx="141288" cy="141287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2321" name="椭圆 51"/>
          <p:cNvSpPr>
            <a:spLocks noChangeArrowheads="1"/>
          </p:cNvSpPr>
          <p:nvPr/>
        </p:nvSpPr>
        <p:spPr bwMode="auto">
          <a:xfrm>
            <a:off x="11350625" y="2522538"/>
            <a:ext cx="141288" cy="141287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2322" name="椭圆 52"/>
          <p:cNvSpPr>
            <a:spLocks noChangeArrowheads="1"/>
          </p:cNvSpPr>
          <p:nvPr/>
        </p:nvSpPr>
        <p:spPr bwMode="auto">
          <a:xfrm>
            <a:off x="11350625" y="3178175"/>
            <a:ext cx="141288" cy="139700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2323" name="椭圆 53"/>
          <p:cNvSpPr>
            <a:spLocks noChangeArrowheads="1"/>
          </p:cNvSpPr>
          <p:nvPr/>
        </p:nvSpPr>
        <p:spPr bwMode="auto">
          <a:xfrm>
            <a:off x="11350625" y="3832225"/>
            <a:ext cx="141288" cy="141288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2324" name="直接连接符 54"/>
          <p:cNvSpPr>
            <a:spLocks noChangeShapeType="1"/>
          </p:cNvSpPr>
          <p:nvPr/>
        </p:nvSpPr>
        <p:spPr bwMode="auto">
          <a:xfrm>
            <a:off x="11293475" y="2590800"/>
            <a:ext cx="247650" cy="1588"/>
          </a:xfrm>
          <a:prstGeom prst="line">
            <a:avLst/>
          </a:prstGeom>
          <a:noFill/>
          <a:ln w="1905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29F95B2-4DBB-48D6-8BDD-E07194B8ED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7" y="2135161"/>
            <a:ext cx="7972425" cy="35814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矩形 48"/>
          <p:cNvSpPr>
            <a:spLocks noChangeArrowheads="1"/>
          </p:cNvSpPr>
          <p:nvPr/>
        </p:nvSpPr>
        <p:spPr bwMode="auto">
          <a:xfrm>
            <a:off x="0" y="-5080"/>
            <a:ext cx="12192000" cy="6858000"/>
          </a:xfrm>
          <a:prstGeom prst="rect">
            <a:avLst/>
          </a:prstGeom>
          <a:solidFill>
            <a:srgbClr val="101A25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7F7F7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21508" name="直接连接符 5"/>
          <p:cNvSpPr>
            <a:spLocks noChangeShapeType="1"/>
          </p:cNvSpPr>
          <p:nvPr/>
        </p:nvSpPr>
        <p:spPr bwMode="auto">
          <a:xfrm>
            <a:off x="1004888" y="784225"/>
            <a:ext cx="1528762" cy="0"/>
          </a:xfrm>
          <a:prstGeom prst="line">
            <a:avLst/>
          </a:prstGeom>
          <a:noFill/>
          <a:ln w="28575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9" name="矩形 18"/>
          <p:cNvSpPr>
            <a:spLocks noChangeArrowheads="1"/>
          </p:cNvSpPr>
          <p:nvPr/>
        </p:nvSpPr>
        <p:spPr bwMode="auto">
          <a:xfrm>
            <a:off x="890588" y="1101725"/>
            <a:ext cx="65714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600" b="1" dirty="0">
                <a:solidFill>
                  <a:srgbClr val="F2F2F2"/>
                </a:solidFill>
                <a:latin typeface="微软雅黑" charset="-122"/>
                <a:ea typeface="微软雅黑" charset="-122"/>
                <a:sym typeface="微软雅黑" charset="-122"/>
              </a:rPr>
              <a:t>Example Vulnerability Code</a:t>
            </a:r>
          </a:p>
        </p:txBody>
      </p:sp>
      <p:grpSp>
        <p:nvGrpSpPr>
          <p:cNvPr id="21510" name="组合 40"/>
          <p:cNvGrpSpPr>
            <a:grpSpLocks noChangeAspect="1"/>
          </p:cNvGrpSpPr>
          <p:nvPr/>
        </p:nvGrpSpPr>
        <p:grpSpPr bwMode="auto">
          <a:xfrm>
            <a:off x="485775" y="1203325"/>
            <a:ext cx="404813" cy="446088"/>
            <a:chOff x="0" y="0"/>
            <a:chExt cx="1487694" cy="1643388"/>
          </a:xfrm>
        </p:grpSpPr>
        <p:pic>
          <p:nvPicPr>
            <p:cNvPr id="21511" name="图片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2" name="图片 4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3" name="图片 4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4" name="图片 4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5" name="图片 4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6" name="图片 4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52" name="组合 122"/>
          <p:cNvGrpSpPr/>
          <p:nvPr/>
        </p:nvGrpSpPr>
        <p:grpSpPr bwMode="auto">
          <a:xfrm>
            <a:off x="6206341" y="2523003"/>
            <a:ext cx="4743312" cy="2229417"/>
            <a:chOff x="1188154" y="-2028509"/>
            <a:chExt cx="7361988" cy="2227675"/>
          </a:xfrm>
        </p:grpSpPr>
        <p:sp>
          <p:nvSpPr>
            <p:cNvPr id="21553" name="直接连接符 123"/>
            <p:cNvSpPr>
              <a:spLocks noChangeShapeType="1"/>
            </p:cNvSpPr>
            <p:nvPr/>
          </p:nvSpPr>
          <p:spPr bwMode="auto">
            <a:xfrm>
              <a:off x="1357158" y="-2028509"/>
              <a:ext cx="2029323" cy="1"/>
            </a:xfrm>
            <a:prstGeom prst="line">
              <a:avLst/>
            </a:prstGeom>
            <a:noFill/>
            <a:ln w="12700" cap="flat" cmpd="sng">
              <a:solidFill>
                <a:srgbClr val="E3E404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4" name="矩形 124"/>
            <p:cNvSpPr>
              <a:spLocks noChangeArrowheads="1"/>
            </p:cNvSpPr>
            <p:nvPr/>
          </p:nvSpPr>
          <p:spPr bwMode="auto">
            <a:xfrm>
              <a:off x="1188154" y="-1830572"/>
              <a:ext cx="7361988" cy="2029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8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8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8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8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8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>
                  <a:solidFill>
                    <a:schemeClr val="tx1"/>
                  </a:solidFill>
                  <a:latin typeface="Arial" panose="0208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>
                  <a:solidFill>
                    <a:schemeClr val="tx1"/>
                  </a:solidFill>
                  <a:latin typeface="Arial" panose="0208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>
                  <a:solidFill>
                    <a:schemeClr val="tx1"/>
                  </a:solidFill>
                  <a:latin typeface="Arial" panose="0208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>
                  <a:solidFill>
                    <a:schemeClr val="tx1"/>
                  </a:solidFill>
                  <a:latin typeface="Arial" panose="02080604020202020204" pitchFamily="34" charset="0"/>
                </a:defRPr>
              </a:lvl9pPr>
            </a:lstStyle>
            <a:p>
              <a:pPr algn="l"/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Pada script </a:t>
              </a:r>
              <a:r>
                <a:rPr lang="en-US" sz="18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disamping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hanya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meminta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pengguna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untuk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memasukkan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file yang </a:t>
              </a:r>
              <a:r>
                <a:rPr lang="en-US" sz="18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akan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diunggah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dan </a:t>
              </a:r>
              <a:r>
                <a:rPr lang="en-US" sz="18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tanpa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memeriksa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apa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jenis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file </a:t>
              </a:r>
              <a:r>
                <a:rPr lang="en-US" sz="18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atau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ekstensi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yang </a:t>
              </a:r>
              <a:r>
                <a:rPr lang="en-US" sz="18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diunggah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. </a:t>
              </a:r>
              <a:r>
                <a:rPr lang="en-US" sz="18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Ini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adalah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en-US" sz="18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dasar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bagaimana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kerentanan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ini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terjadi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. </a:t>
              </a:r>
              <a:r>
                <a:rPr lang="en-US" sz="18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Penyerang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hanya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perlu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mengunggah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file </a:t>
              </a:r>
              <a:r>
                <a:rPr lang="en-US" sz="18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seperti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shell (backdoor) </a:t>
              </a:r>
              <a:r>
                <a:rPr lang="en-US" sz="18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untuk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mendapatkan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akses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ke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sistem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web</a:t>
              </a:r>
              <a:endParaRPr lang="en-US" altLang="zh-CN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微软雅黑" charset="-122"/>
              </a:endParaRPr>
            </a:p>
          </p:txBody>
        </p:sp>
      </p:grpSp>
      <p:sp>
        <p:nvSpPr>
          <p:cNvPr id="21562" name="椭圆 76"/>
          <p:cNvSpPr>
            <a:spLocks noChangeArrowheads="1"/>
          </p:cNvSpPr>
          <p:nvPr/>
        </p:nvSpPr>
        <p:spPr bwMode="auto">
          <a:xfrm>
            <a:off x="11350625" y="1866900"/>
            <a:ext cx="141288" cy="141288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21563" name="椭圆 77"/>
          <p:cNvSpPr>
            <a:spLocks noChangeArrowheads="1"/>
          </p:cNvSpPr>
          <p:nvPr/>
        </p:nvSpPr>
        <p:spPr bwMode="auto">
          <a:xfrm>
            <a:off x="11350625" y="4487863"/>
            <a:ext cx="141288" cy="141287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21564" name="椭圆 78"/>
          <p:cNvSpPr>
            <a:spLocks noChangeArrowheads="1"/>
          </p:cNvSpPr>
          <p:nvPr/>
        </p:nvSpPr>
        <p:spPr bwMode="auto">
          <a:xfrm>
            <a:off x="11350625" y="2522538"/>
            <a:ext cx="141288" cy="141287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21565" name="椭圆 79"/>
          <p:cNvSpPr>
            <a:spLocks noChangeArrowheads="1"/>
          </p:cNvSpPr>
          <p:nvPr/>
        </p:nvSpPr>
        <p:spPr bwMode="auto">
          <a:xfrm>
            <a:off x="11350625" y="3178175"/>
            <a:ext cx="141288" cy="139700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21566" name="椭圆 80"/>
          <p:cNvSpPr>
            <a:spLocks noChangeArrowheads="1"/>
          </p:cNvSpPr>
          <p:nvPr/>
        </p:nvSpPr>
        <p:spPr bwMode="auto">
          <a:xfrm>
            <a:off x="11350625" y="3832225"/>
            <a:ext cx="141288" cy="141288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21567" name="直接连接符 81"/>
          <p:cNvSpPr>
            <a:spLocks noChangeShapeType="1"/>
          </p:cNvSpPr>
          <p:nvPr/>
        </p:nvSpPr>
        <p:spPr bwMode="auto">
          <a:xfrm>
            <a:off x="11293475" y="3897313"/>
            <a:ext cx="247650" cy="1587"/>
          </a:xfrm>
          <a:prstGeom prst="line">
            <a:avLst/>
          </a:prstGeom>
          <a:noFill/>
          <a:ln w="1905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8" name="直接连接符 82"/>
          <p:cNvSpPr>
            <a:spLocks noChangeShapeType="1"/>
          </p:cNvSpPr>
          <p:nvPr/>
        </p:nvSpPr>
        <p:spPr bwMode="auto">
          <a:xfrm>
            <a:off x="11310938" y="4559300"/>
            <a:ext cx="249237" cy="1588"/>
          </a:xfrm>
          <a:prstGeom prst="line">
            <a:avLst/>
          </a:prstGeom>
          <a:noFill/>
          <a:ln w="1905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651F597-1E16-4E29-AA31-3F0E7564D7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210" b="65350"/>
          <a:stretch/>
        </p:blipFill>
        <p:spPr>
          <a:xfrm>
            <a:off x="566985" y="2717995"/>
            <a:ext cx="5238384" cy="205924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矩形 48"/>
          <p:cNvSpPr>
            <a:spLocks noChangeArrowheads="1"/>
          </p:cNvSpPr>
          <p:nvPr/>
        </p:nvSpPr>
        <p:spPr bwMode="auto">
          <a:xfrm>
            <a:off x="0" y="-4763"/>
            <a:ext cx="12192000" cy="6858001"/>
          </a:xfrm>
          <a:prstGeom prst="rect">
            <a:avLst/>
          </a:prstGeom>
          <a:solidFill>
            <a:srgbClr val="101A25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7F7F7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2292" name="直接连接符 5"/>
          <p:cNvSpPr>
            <a:spLocks noChangeShapeType="1"/>
          </p:cNvSpPr>
          <p:nvPr/>
        </p:nvSpPr>
        <p:spPr bwMode="auto">
          <a:xfrm>
            <a:off x="1004888" y="784225"/>
            <a:ext cx="1528762" cy="0"/>
          </a:xfrm>
          <a:prstGeom prst="line">
            <a:avLst/>
          </a:prstGeom>
          <a:noFill/>
          <a:ln w="28575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294" name="组合 40"/>
          <p:cNvGrpSpPr>
            <a:grpSpLocks noChangeAspect="1"/>
          </p:cNvGrpSpPr>
          <p:nvPr/>
        </p:nvGrpSpPr>
        <p:grpSpPr bwMode="auto">
          <a:xfrm>
            <a:off x="485775" y="1203325"/>
            <a:ext cx="404813" cy="446088"/>
            <a:chOff x="0" y="0"/>
            <a:chExt cx="1487694" cy="1643388"/>
          </a:xfrm>
        </p:grpSpPr>
        <p:pic>
          <p:nvPicPr>
            <p:cNvPr id="12295" name="图片 4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6" name="图片 4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7" name="图片 4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8" name="图片 4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9" name="图片 4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00" name="图片 4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317" name="文本框 21"/>
          <p:cNvSpPr>
            <a:spLocks noChangeArrowheads="1"/>
          </p:cNvSpPr>
          <p:nvPr/>
        </p:nvSpPr>
        <p:spPr bwMode="auto">
          <a:xfrm>
            <a:off x="1005205" y="1135380"/>
            <a:ext cx="1089660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3000" b="1" dirty="0" err="1">
                <a:solidFill>
                  <a:schemeClr val="bg1"/>
                </a:solidFill>
                <a:latin typeface="微软雅黑" charset="-122"/>
                <a:ea typeface="微软雅黑" charset="-122"/>
                <a:sym typeface="微软雅黑" charset="-122"/>
              </a:rPr>
              <a:t>Realcase</a:t>
            </a:r>
            <a:r>
              <a:rPr lang="en-US" sz="30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微软雅黑" charset="-122"/>
              </a:rPr>
              <a:t> Testing</a:t>
            </a:r>
          </a:p>
        </p:txBody>
      </p:sp>
      <p:sp>
        <p:nvSpPr>
          <p:cNvPr id="12318" name="文本框 22"/>
          <p:cNvSpPr>
            <a:spLocks noChangeArrowheads="1"/>
          </p:cNvSpPr>
          <p:nvPr/>
        </p:nvSpPr>
        <p:spPr bwMode="auto">
          <a:xfrm>
            <a:off x="710745" y="3114004"/>
            <a:ext cx="3645810" cy="1257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Dalam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real testing kami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menguji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salah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satu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aplikasi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opersource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bernama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algn="ctr">
              <a:lnSpc>
                <a:spcPct val="107000"/>
              </a:lnSpc>
            </a:pP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“</a:t>
            </a:r>
            <a:r>
              <a:rPr lang="en-ID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Exam Hall Management System”</a:t>
            </a:r>
          </a:p>
        </p:txBody>
      </p:sp>
      <p:sp>
        <p:nvSpPr>
          <p:cNvPr id="12319" name="椭圆 49"/>
          <p:cNvSpPr>
            <a:spLocks noChangeArrowheads="1"/>
          </p:cNvSpPr>
          <p:nvPr/>
        </p:nvSpPr>
        <p:spPr bwMode="auto">
          <a:xfrm>
            <a:off x="11350625" y="1866900"/>
            <a:ext cx="141288" cy="141288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2320" name="椭圆 50"/>
          <p:cNvSpPr>
            <a:spLocks noChangeArrowheads="1"/>
          </p:cNvSpPr>
          <p:nvPr/>
        </p:nvSpPr>
        <p:spPr bwMode="auto">
          <a:xfrm>
            <a:off x="11350625" y="4487863"/>
            <a:ext cx="141288" cy="141287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2321" name="椭圆 51"/>
          <p:cNvSpPr>
            <a:spLocks noChangeArrowheads="1"/>
          </p:cNvSpPr>
          <p:nvPr/>
        </p:nvSpPr>
        <p:spPr bwMode="auto">
          <a:xfrm>
            <a:off x="11350625" y="2522538"/>
            <a:ext cx="141288" cy="141287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2322" name="椭圆 52"/>
          <p:cNvSpPr>
            <a:spLocks noChangeArrowheads="1"/>
          </p:cNvSpPr>
          <p:nvPr/>
        </p:nvSpPr>
        <p:spPr bwMode="auto">
          <a:xfrm>
            <a:off x="11350625" y="3178175"/>
            <a:ext cx="141288" cy="139700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2323" name="椭圆 53"/>
          <p:cNvSpPr>
            <a:spLocks noChangeArrowheads="1"/>
          </p:cNvSpPr>
          <p:nvPr/>
        </p:nvSpPr>
        <p:spPr bwMode="auto">
          <a:xfrm>
            <a:off x="11350625" y="3832225"/>
            <a:ext cx="141288" cy="141288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2324" name="直接连接符 54"/>
          <p:cNvSpPr>
            <a:spLocks noChangeShapeType="1"/>
          </p:cNvSpPr>
          <p:nvPr/>
        </p:nvSpPr>
        <p:spPr bwMode="auto">
          <a:xfrm>
            <a:off x="11293475" y="2590800"/>
            <a:ext cx="247650" cy="1588"/>
          </a:xfrm>
          <a:prstGeom prst="line">
            <a:avLst/>
          </a:prstGeom>
          <a:noFill/>
          <a:ln w="1905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FA61A685-22BE-4CA3-A2CD-524A09A8D1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4881" y="2341165"/>
            <a:ext cx="6309088" cy="298211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矩形 48"/>
          <p:cNvSpPr>
            <a:spLocks noChangeArrowheads="1"/>
          </p:cNvSpPr>
          <p:nvPr/>
        </p:nvSpPr>
        <p:spPr bwMode="auto">
          <a:xfrm>
            <a:off x="19050" y="0"/>
            <a:ext cx="12192000" cy="6858000"/>
          </a:xfrm>
          <a:prstGeom prst="rect">
            <a:avLst/>
          </a:prstGeom>
          <a:solidFill>
            <a:srgbClr val="101A25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400">
              <a:solidFill>
                <a:srgbClr val="7F7F7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3316" name="直接连接符 5"/>
          <p:cNvSpPr>
            <a:spLocks noChangeShapeType="1"/>
          </p:cNvSpPr>
          <p:nvPr/>
        </p:nvSpPr>
        <p:spPr bwMode="auto">
          <a:xfrm>
            <a:off x="1004888" y="784225"/>
            <a:ext cx="1528762" cy="0"/>
          </a:xfrm>
          <a:prstGeom prst="line">
            <a:avLst/>
          </a:prstGeom>
          <a:noFill/>
          <a:ln w="28575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7" name="矩形 18"/>
          <p:cNvSpPr>
            <a:spLocks noChangeArrowheads="1"/>
          </p:cNvSpPr>
          <p:nvPr/>
        </p:nvSpPr>
        <p:spPr bwMode="auto">
          <a:xfrm>
            <a:off x="890588" y="1101725"/>
            <a:ext cx="17491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 dirty="0" err="1" smtClean="0">
                <a:solidFill>
                  <a:srgbClr val="F2F2F2"/>
                </a:solidFill>
                <a:latin typeface="微软雅黑" charset="-122"/>
                <a:ea typeface="微软雅黑" charset="-122"/>
                <a:sym typeface="微软雅黑" charset="-122"/>
              </a:rPr>
              <a:t>Desain</a:t>
            </a:r>
            <a:endParaRPr lang="en-US" altLang="en-US" sz="3600" b="1" dirty="0">
              <a:solidFill>
                <a:srgbClr val="F2F2F2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grpSp>
        <p:nvGrpSpPr>
          <p:cNvPr id="13324" name="组合 40"/>
          <p:cNvGrpSpPr>
            <a:grpSpLocks noChangeAspect="1"/>
          </p:cNvGrpSpPr>
          <p:nvPr/>
        </p:nvGrpSpPr>
        <p:grpSpPr bwMode="auto">
          <a:xfrm>
            <a:off x="485775" y="1203325"/>
            <a:ext cx="404813" cy="446088"/>
            <a:chOff x="0" y="0"/>
            <a:chExt cx="1487694" cy="1643388"/>
          </a:xfrm>
        </p:grpSpPr>
        <p:pic>
          <p:nvPicPr>
            <p:cNvPr id="13325" name="图片 4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6" name="图片 4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7" name="图片 4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8" name="图片 4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9" name="图片 4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30" name="图片 4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438" name="文本框 182"/>
          <p:cNvSpPr>
            <a:spLocks noChangeArrowheads="1"/>
          </p:cNvSpPr>
          <p:nvPr/>
        </p:nvSpPr>
        <p:spPr bwMode="auto">
          <a:xfrm>
            <a:off x="6693179" y="1967163"/>
            <a:ext cx="4294505" cy="187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ID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Langkah-langkah</a:t>
            </a:r>
            <a:r>
              <a:rPr lang="en-ID" dirty="0" smtClean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yang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harus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dilakukan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oleh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penyerang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adalah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dengan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melakukan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brute force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pada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halaman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login yang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dimiliki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oleh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Exam Hall Management.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Gambar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1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adalah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metode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brute force yang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digunakan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untuk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mengakses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administrator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halaman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ID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3440" name="直接连接符 184"/>
          <p:cNvSpPr>
            <a:spLocks noChangeShapeType="1"/>
          </p:cNvSpPr>
          <p:nvPr/>
        </p:nvSpPr>
        <p:spPr bwMode="auto">
          <a:xfrm>
            <a:off x="6926700" y="1746469"/>
            <a:ext cx="3827462" cy="1587"/>
          </a:xfrm>
          <a:prstGeom prst="line">
            <a:avLst/>
          </a:prstGeom>
          <a:noFill/>
          <a:ln w="28575" cap="flat" cmpd="sng">
            <a:solidFill>
              <a:srgbClr val="A5A5A5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41" name="椭圆 185"/>
          <p:cNvSpPr>
            <a:spLocks noChangeArrowheads="1"/>
          </p:cNvSpPr>
          <p:nvPr/>
        </p:nvSpPr>
        <p:spPr bwMode="auto">
          <a:xfrm>
            <a:off x="11350625" y="1866900"/>
            <a:ext cx="141288" cy="141288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3442" name="椭圆 186"/>
          <p:cNvSpPr>
            <a:spLocks noChangeArrowheads="1"/>
          </p:cNvSpPr>
          <p:nvPr/>
        </p:nvSpPr>
        <p:spPr bwMode="auto">
          <a:xfrm>
            <a:off x="11350625" y="4487863"/>
            <a:ext cx="141288" cy="141287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3443" name="椭圆 187"/>
          <p:cNvSpPr>
            <a:spLocks noChangeArrowheads="1"/>
          </p:cNvSpPr>
          <p:nvPr/>
        </p:nvSpPr>
        <p:spPr bwMode="auto">
          <a:xfrm>
            <a:off x="11350625" y="2522538"/>
            <a:ext cx="141288" cy="141287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3444" name="椭圆 188"/>
          <p:cNvSpPr>
            <a:spLocks noChangeArrowheads="1"/>
          </p:cNvSpPr>
          <p:nvPr/>
        </p:nvSpPr>
        <p:spPr bwMode="auto">
          <a:xfrm>
            <a:off x="11350625" y="3178175"/>
            <a:ext cx="141288" cy="139700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3445" name="椭圆 189"/>
          <p:cNvSpPr>
            <a:spLocks noChangeArrowheads="1"/>
          </p:cNvSpPr>
          <p:nvPr/>
        </p:nvSpPr>
        <p:spPr bwMode="auto">
          <a:xfrm>
            <a:off x="11350625" y="3832225"/>
            <a:ext cx="141288" cy="141288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3446" name="直接连接符 190"/>
          <p:cNvSpPr>
            <a:spLocks noChangeShapeType="1"/>
          </p:cNvSpPr>
          <p:nvPr/>
        </p:nvSpPr>
        <p:spPr bwMode="auto">
          <a:xfrm>
            <a:off x="11293475" y="2590800"/>
            <a:ext cx="247650" cy="1588"/>
          </a:xfrm>
          <a:prstGeom prst="line">
            <a:avLst/>
          </a:prstGeom>
          <a:noFill/>
          <a:ln w="1905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3" name="Picture 2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67" y="2393315"/>
            <a:ext cx="5264925" cy="25975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5" name="矩形 18"/>
          <p:cNvSpPr>
            <a:spLocks noChangeArrowheads="1"/>
          </p:cNvSpPr>
          <p:nvPr/>
        </p:nvSpPr>
        <p:spPr bwMode="auto">
          <a:xfrm>
            <a:off x="728167" y="5954717"/>
            <a:ext cx="470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 dirty="0">
                <a:solidFill>
                  <a:srgbClr val="F2F2F2"/>
                </a:solidFill>
                <a:latin typeface="微软雅黑" charset="-122"/>
                <a:ea typeface="微软雅黑" charset="-122"/>
                <a:sym typeface="微软雅黑" charset="-122"/>
              </a:rPr>
              <a:t>1</a:t>
            </a:r>
            <a:endParaRPr lang="en-US" altLang="en-US" sz="3600" b="1" dirty="0">
              <a:solidFill>
                <a:srgbClr val="F2F2F2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8440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矩形 48"/>
          <p:cNvSpPr>
            <a:spLocks noChangeArrowheads="1"/>
          </p:cNvSpPr>
          <p:nvPr/>
        </p:nvSpPr>
        <p:spPr bwMode="auto">
          <a:xfrm>
            <a:off x="19050" y="0"/>
            <a:ext cx="12192000" cy="6858000"/>
          </a:xfrm>
          <a:prstGeom prst="rect">
            <a:avLst/>
          </a:prstGeom>
          <a:solidFill>
            <a:srgbClr val="101A25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400">
              <a:solidFill>
                <a:srgbClr val="7F7F7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3316" name="直接连接符 5"/>
          <p:cNvSpPr>
            <a:spLocks noChangeShapeType="1"/>
          </p:cNvSpPr>
          <p:nvPr/>
        </p:nvSpPr>
        <p:spPr bwMode="auto">
          <a:xfrm>
            <a:off x="1004888" y="784225"/>
            <a:ext cx="1528762" cy="0"/>
          </a:xfrm>
          <a:prstGeom prst="line">
            <a:avLst/>
          </a:prstGeom>
          <a:noFill/>
          <a:ln w="28575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7" name="矩形 18"/>
          <p:cNvSpPr>
            <a:spLocks noChangeArrowheads="1"/>
          </p:cNvSpPr>
          <p:nvPr/>
        </p:nvSpPr>
        <p:spPr bwMode="auto">
          <a:xfrm>
            <a:off x="890588" y="1101725"/>
            <a:ext cx="17491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 dirty="0" err="1" smtClean="0">
                <a:solidFill>
                  <a:srgbClr val="F2F2F2"/>
                </a:solidFill>
                <a:latin typeface="微软雅黑" charset="-122"/>
                <a:ea typeface="微软雅黑" charset="-122"/>
                <a:sym typeface="微软雅黑" charset="-122"/>
              </a:rPr>
              <a:t>Desain</a:t>
            </a:r>
            <a:endParaRPr lang="en-US" altLang="en-US" sz="3600" b="1" dirty="0">
              <a:solidFill>
                <a:srgbClr val="F2F2F2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grpSp>
        <p:nvGrpSpPr>
          <p:cNvPr id="13324" name="组合 40"/>
          <p:cNvGrpSpPr>
            <a:grpSpLocks noChangeAspect="1"/>
          </p:cNvGrpSpPr>
          <p:nvPr/>
        </p:nvGrpSpPr>
        <p:grpSpPr bwMode="auto">
          <a:xfrm>
            <a:off x="485775" y="1203325"/>
            <a:ext cx="404813" cy="446088"/>
            <a:chOff x="0" y="0"/>
            <a:chExt cx="1487694" cy="1643388"/>
          </a:xfrm>
        </p:grpSpPr>
        <p:pic>
          <p:nvPicPr>
            <p:cNvPr id="13325" name="图片 4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6" name="图片 4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7" name="图片 4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8" name="图片 4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9" name="图片 4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30" name="图片 4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438" name="文本框 182"/>
          <p:cNvSpPr>
            <a:spLocks noChangeArrowheads="1"/>
          </p:cNvSpPr>
          <p:nvPr/>
        </p:nvSpPr>
        <p:spPr bwMode="auto">
          <a:xfrm>
            <a:off x="6693179" y="1967163"/>
            <a:ext cx="4294505" cy="2443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Pada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Gambar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2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menunjukkan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proses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pengunggahan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file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berbahaya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dengan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menggunakan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fitur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file upload. Proses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selanjutnya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adalah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membuat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filter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pada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modul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file upload. Filter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dibuat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untuk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mendeteksi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jenis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file yang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diupload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sehingga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hanya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file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gambar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yang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dapat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diupload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di </a:t>
            </a:r>
            <a:r>
              <a:rPr lang="en-ID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modul</a:t>
            </a:r>
            <a:r>
              <a:rPr lang="en-ID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file upload.</a:t>
            </a:r>
            <a:endParaRPr lang="en-ID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3440" name="直接连接符 184"/>
          <p:cNvSpPr>
            <a:spLocks noChangeShapeType="1"/>
          </p:cNvSpPr>
          <p:nvPr/>
        </p:nvSpPr>
        <p:spPr bwMode="auto">
          <a:xfrm>
            <a:off x="6926700" y="1746469"/>
            <a:ext cx="3827462" cy="1587"/>
          </a:xfrm>
          <a:prstGeom prst="line">
            <a:avLst/>
          </a:prstGeom>
          <a:noFill/>
          <a:ln w="28575" cap="flat" cmpd="sng">
            <a:solidFill>
              <a:srgbClr val="A5A5A5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41" name="椭圆 185"/>
          <p:cNvSpPr>
            <a:spLocks noChangeArrowheads="1"/>
          </p:cNvSpPr>
          <p:nvPr/>
        </p:nvSpPr>
        <p:spPr bwMode="auto">
          <a:xfrm>
            <a:off x="11350625" y="1866900"/>
            <a:ext cx="141288" cy="141288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3442" name="椭圆 186"/>
          <p:cNvSpPr>
            <a:spLocks noChangeArrowheads="1"/>
          </p:cNvSpPr>
          <p:nvPr/>
        </p:nvSpPr>
        <p:spPr bwMode="auto">
          <a:xfrm>
            <a:off x="11350625" y="4487863"/>
            <a:ext cx="141288" cy="141287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3443" name="椭圆 187"/>
          <p:cNvSpPr>
            <a:spLocks noChangeArrowheads="1"/>
          </p:cNvSpPr>
          <p:nvPr/>
        </p:nvSpPr>
        <p:spPr bwMode="auto">
          <a:xfrm>
            <a:off x="11350625" y="2522538"/>
            <a:ext cx="141288" cy="141287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3444" name="椭圆 188"/>
          <p:cNvSpPr>
            <a:spLocks noChangeArrowheads="1"/>
          </p:cNvSpPr>
          <p:nvPr/>
        </p:nvSpPr>
        <p:spPr bwMode="auto">
          <a:xfrm>
            <a:off x="11350625" y="3178175"/>
            <a:ext cx="141288" cy="139700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3445" name="椭圆 189"/>
          <p:cNvSpPr>
            <a:spLocks noChangeArrowheads="1"/>
          </p:cNvSpPr>
          <p:nvPr/>
        </p:nvSpPr>
        <p:spPr bwMode="auto">
          <a:xfrm>
            <a:off x="11350625" y="3832225"/>
            <a:ext cx="141288" cy="141288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3446" name="直接连接符 190"/>
          <p:cNvSpPr>
            <a:spLocks noChangeShapeType="1"/>
          </p:cNvSpPr>
          <p:nvPr/>
        </p:nvSpPr>
        <p:spPr bwMode="auto">
          <a:xfrm>
            <a:off x="11293475" y="2590800"/>
            <a:ext cx="247650" cy="1588"/>
          </a:xfrm>
          <a:prstGeom prst="line">
            <a:avLst/>
          </a:prstGeom>
          <a:noFill/>
          <a:ln w="1905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矩形 18"/>
          <p:cNvSpPr>
            <a:spLocks noChangeArrowheads="1"/>
          </p:cNvSpPr>
          <p:nvPr/>
        </p:nvSpPr>
        <p:spPr bwMode="auto">
          <a:xfrm>
            <a:off x="728167" y="5954717"/>
            <a:ext cx="470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 dirty="0" smtClean="0">
                <a:solidFill>
                  <a:srgbClr val="F2F2F2"/>
                </a:solidFill>
                <a:latin typeface="微软雅黑" charset="-122"/>
                <a:ea typeface="微软雅黑" charset="-122"/>
                <a:sym typeface="微软雅黑" charset="-122"/>
              </a:rPr>
              <a:t>2</a:t>
            </a:r>
            <a:endParaRPr lang="en-US" altLang="en-US" sz="3600" b="1" dirty="0">
              <a:solidFill>
                <a:srgbClr val="F2F2F2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pic>
        <p:nvPicPr>
          <p:cNvPr id="26" name="Picture 2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8" y="2415327"/>
            <a:ext cx="5255895" cy="25755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91729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727</Words>
  <Application>Microsoft Office PowerPoint</Application>
  <PresentationFormat>Widescreen</PresentationFormat>
  <Paragraphs>70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微软雅黑</vt:lpstr>
      <vt:lpstr>SimSun</vt:lpstr>
      <vt:lpstr>Arial</vt:lpstr>
      <vt:lpstr>Calibri</vt:lpstr>
      <vt:lpstr>Calibri Light</vt:lpstr>
      <vt:lpstr>Symbol</vt:lpstr>
      <vt:lpstr>Times New Roman</vt:lpstr>
      <vt:lpstr>等线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Alamsyah Putra</dc:creator>
  <cp:lastModifiedBy>reza irawan</cp:lastModifiedBy>
  <cp:revision>14</cp:revision>
  <dcterms:created xsi:type="dcterms:W3CDTF">2021-12-10T10:35:30Z</dcterms:created>
  <dcterms:modified xsi:type="dcterms:W3CDTF">2021-12-17T16:12:58Z</dcterms:modified>
</cp:coreProperties>
</file>